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VY_32_INOVACE_Př_06_Listnaté </a:t>
          </a:r>
          <a:r>
            <a:rPr lang="cs-CZ" sz="2000" baseline="0" dirty="0" smtClean="0"/>
            <a:t>stromy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Listnaté stromy</a:t>
          </a: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A6876F-333E-4BA7-83FA-13950DF0CCB0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3D4C9E3-6FD5-4C7A-9C4D-738EEFB7288D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E2C39EA-903D-40B8-8B93-E057CB6ABAD2}" type="presOf" srcId="{D8197B8C-B260-4A16-BDF4-0947B075E274}" destId="{5A5FFA88-C948-4069-8E93-59FA12366E83}" srcOrd="1" destOrd="0" presId="urn:microsoft.com/office/officeart/2005/8/layout/target3"/>
    <dgm:cxn modelId="{A21B1C97-39EB-41B5-A2E2-CBC790C92A1A}" type="presOf" srcId="{D1D4F407-5343-4D3F-B5B9-D407B03CAEB4}" destId="{D005CE8C-CC26-4C3E-AC11-E15060ECD759}" srcOrd="0" destOrd="0" presId="urn:microsoft.com/office/officeart/2005/8/layout/target3"/>
    <dgm:cxn modelId="{5FA27571-EAC2-4D44-8D4F-FFB309B94516}" type="presOf" srcId="{D8197B8C-B260-4A16-BDF4-0947B075E274}" destId="{25B08C86-7E15-44DC-BE7F-FFB55DD49D12}" srcOrd="0" destOrd="0" presId="urn:microsoft.com/office/officeart/2005/8/layout/target3"/>
    <dgm:cxn modelId="{2FB4F4AE-6BDF-4692-BF49-ADDF188F13C4}" type="presOf" srcId="{D1D4F407-5343-4D3F-B5B9-D407B03CAEB4}" destId="{AED2198E-93D5-4001-81B4-73124B309672}" srcOrd="1" destOrd="0" presId="urn:microsoft.com/office/officeart/2005/8/layout/target3"/>
    <dgm:cxn modelId="{084C71EA-D160-4582-8B74-758C62A70302}" type="presOf" srcId="{B651F6E3-6281-48DB-9319-2AEAFDAE7572}" destId="{6BB5E863-4638-4E1D-BFDE-399D028AC4ED}" srcOrd="1" destOrd="0" presId="urn:microsoft.com/office/officeart/2005/8/layout/target3"/>
    <dgm:cxn modelId="{EE43567A-CC08-436A-B693-50B76671DCF9}" type="presOf" srcId="{D1B46980-6531-4606-95E6-44980827E919}" destId="{6140AFEC-043D-4C43-A2F9-D0F5331DF3A3}" srcOrd="0" destOrd="0" presId="urn:microsoft.com/office/officeart/2005/8/layout/target3"/>
    <dgm:cxn modelId="{120AABB9-DB0A-456B-9FAB-048008B58495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966AAD3-5832-4352-B295-3342543F0755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A568B0A-FB0A-44EA-8256-05AC94B5D32B}" type="presOf" srcId="{4C35D32F-0EAB-4CD7-82EE-45574DC2A586}" destId="{890E4F0B-2866-4A3F-A3C7-2A14B1797930}" srcOrd="1" destOrd="0" presId="urn:microsoft.com/office/officeart/2005/8/layout/target3"/>
    <dgm:cxn modelId="{EDDA396B-775A-478B-81A8-D8AC538DB827}" type="presParOf" srcId="{333A1088-737F-45CB-B68E-254E46348037}" destId="{F5ABB229-8D3B-4694-996A-96F23CF14429}" srcOrd="0" destOrd="0" presId="urn:microsoft.com/office/officeart/2005/8/layout/target3"/>
    <dgm:cxn modelId="{18FE9962-BB5C-4367-83BE-DF44CCAB0A27}" type="presParOf" srcId="{333A1088-737F-45CB-B68E-254E46348037}" destId="{F41139FD-01EE-4571-8B17-4FB00FC51163}" srcOrd="1" destOrd="0" presId="urn:microsoft.com/office/officeart/2005/8/layout/target3"/>
    <dgm:cxn modelId="{1000900A-7F79-44DF-A575-90B04F9D9F67}" type="presParOf" srcId="{333A1088-737F-45CB-B68E-254E46348037}" destId="{D005CE8C-CC26-4C3E-AC11-E15060ECD759}" srcOrd="2" destOrd="0" presId="urn:microsoft.com/office/officeart/2005/8/layout/target3"/>
    <dgm:cxn modelId="{E0D7CC6F-D2D1-4921-AB00-A9A6E926D2C2}" type="presParOf" srcId="{333A1088-737F-45CB-B68E-254E46348037}" destId="{2C702D82-9B77-49B7-9568-BB8EB47C3372}" srcOrd="3" destOrd="0" presId="urn:microsoft.com/office/officeart/2005/8/layout/target3"/>
    <dgm:cxn modelId="{808B7C80-8F93-4479-8574-23BE4A3884A3}" type="presParOf" srcId="{333A1088-737F-45CB-B68E-254E46348037}" destId="{A52A0455-90FF-4808-ABD0-F02540D31D5A}" srcOrd="4" destOrd="0" presId="urn:microsoft.com/office/officeart/2005/8/layout/target3"/>
    <dgm:cxn modelId="{798B691B-C204-4C5B-B82E-FB611CEB9113}" type="presParOf" srcId="{333A1088-737F-45CB-B68E-254E46348037}" destId="{6140AFEC-043D-4C43-A2F9-D0F5331DF3A3}" srcOrd="5" destOrd="0" presId="urn:microsoft.com/office/officeart/2005/8/layout/target3"/>
    <dgm:cxn modelId="{EFE07DF7-9DF2-415D-824B-31FC414EEFFA}" type="presParOf" srcId="{333A1088-737F-45CB-B68E-254E46348037}" destId="{9358AC05-5D7D-4327-9F80-1AD486AEA664}" srcOrd="6" destOrd="0" presId="urn:microsoft.com/office/officeart/2005/8/layout/target3"/>
    <dgm:cxn modelId="{E2F77E42-B4A4-4E3B-B3D1-897EB89281C2}" type="presParOf" srcId="{333A1088-737F-45CB-B68E-254E46348037}" destId="{313FC574-E1CD-4FB4-B054-0B805CE0447D}" srcOrd="7" destOrd="0" presId="urn:microsoft.com/office/officeart/2005/8/layout/target3"/>
    <dgm:cxn modelId="{289F03B4-38AE-48AC-B9E8-B79CC361DA28}" type="presParOf" srcId="{333A1088-737F-45CB-B68E-254E46348037}" destId="{619D679B-A015-4ECF-8348-D1034C574F40}" srcOrd="8" destOrd="0" presId="urn:microsoft.com/office/officeart/2005/8/layout/target3"/>
    <dgm:cxn modelId="{FF15948A-612E-4753-90DC-FF45F3FC607B}" type="presParOf" srcId="{333A1088-737F-45CB-B68E-254E46348037}" destId="{322283A8-4A27-4CDA-BAE3-F381106A9174}" srcOrd="9" destOrd="0" presId="urn:microsoft.com/office/officeart/2005/8/layout/target3"/>
    <dgm:cxn modelId="{0CACBEBC-9E98-4E9F-95BC-4E63DF724414}" type="presParOf" srcId="{333A1088-737F-45CB-B68E-254E46348037}" destId="{FFC9F71D-1B4F-4AD9-A4A6-86ADEFC8AF5C}" srcOrd="10" destOrd="0" presId="urn:microsoft.com/office/officeart/2005/8/layout/target3"/>
    <dgm:cxn modelId="{C079F4C0-B671-4798-B70B-2B66DABBE4DE}" type="presParOf" srcId="{333A1088-737F-45CB-B68E-254E46348037}" destId="{25B08C86-7E15-44DC-BE7F-FFB55DD49D12}" srcOrd="11" destOrd="0" presId="urn:microsoft.com/office/officeart/2005/8/layout/target3"/>
    <dgm:cxn modelId="{3C0D25DF-2D04-4881-9B0D-7FDC2CA32017}" type="presParOf" srcId="{333A1088-737F-45CB-B68E-254E46348037}" destId="{76644BE8-9D7C-4C09-B250-3D10AF48CBB7}" srcOrd="12" destOrd="0" presId="urn:microsoft.com/office/officeart/2005/8/layout/target3"/>
    <dgm:cxn modelId="{5C4B7647-A23D-4FC8-9337-12934C4E92D0}" type="presParOf" srcId="{333A1088-737F-45CB-B68E-254E46348037}" destId="{EE85B701-7295-41C0-BA7A-34D3756A2AE6}" srcOrd="13" destOrd="0" presId="urn:microsoft.com/office/officeart/2005/8/layout/target3"/>
    <dgm:cxn modelId="{1191DFBF-C944-40A4-8E5B-783FACE5FA31}" type="presParOf" srcId="{333A1088-737F-45CB-B68E-254E46348037}" destId="{8BEBB6EC-1DAA-4CAC-8A25-BC0FCBD5DBD5}" srcOrd="14" destOrd="0" presId="urn:microsoft.com/office/officeart/2005/8/layout/target3"/>
    <dgm:cxn modelId="{8E8F2965-EB78-4CBC-9CE3-06901F8AC638}" type="presParOf" srcId="{333A1088-737F-45CB-B68E-254E46348037}" destId="{AED2198E-93D5-4001-81B4-73124B309672}" srcOrd="15" destOrd="0" presId="urn:microsoft.com/office/officeart/2005/8/layout/target3"/>
    <dgm:cxn modelId="{089F85DA-701A-454E-9B1C-AA43D6938C8C}" type="presParOf" srcId="{333A1088-737F-45CB-B68E-254E46348037}" destId="{2BE915AB-18AA-4053-B92C-3BFC9ED204BB}" srcOrd="16" destOrd="0" presId="urn:microsoft.com/office/officeart/2005/8/layout/target3"/>
    <dgm:cxn modelId="{3921DCCB-BED1-405E-BC3F-F201DFE6B20E}" type="presParOf" srcId="{333A1088-737F-45CB-B68E-254E46348037}" destId="{6BB5E863-4638-4E1D-BFDE-399D028AC4ED}" srcOrd="17" destOrd="0" presId="urn:microsoft.com/office/officeart/2005/8/layout/target3"/>
    <dgm:cxn modelId="{541EACAA-3FCD-4E77-9207-1D42795C961A}" type="presParOf" srcId="{333A1088-737F-45CB-B68E-254E46348037}" destId="{5A5FFA88-C948-4069-8E93-59FA12366E83}" srcOrd="18" destOrd="0" presId="urn:microsoft.com/office/officeart/2005/8/layout/target3"/>
    <dgm:cxn modelId="{96B7669F-B2F8-4EFB-AE41-5C29C412C37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5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5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5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5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5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VY_32_INOVACE_Př_06_Listnaté </a:t>
          </a:r>
          <a:r>
            <a:rPr lang="cs-CZ" sz="2000" kern="1200" baseline="0" dirty="0" smtClean="0"/>
            <a:t>stromy</a:t>
          </a:r>
          <a:endParaRPr lang="cs-CZ" sz="2000" kern="1200" dirty="0"/>
        </a:p>
      </dsp:txBody>
      <dsp:txXfrm>
        <a:off x="1620180" y="1036915"/>
        <a:ext cx="6444715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5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Listnaté stromy</a:t>
          </a:r>
        </a:p>
      </dsp:txBody>
      <dsp:txXfrm>
        <a:off x="1570877" y="1556943"/>
        <a:ext cx="6444715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5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CZ.1.07/1.4.00/21.2004</a:t>
          </a:r>
          <a:endParaRPr lang="cs-CZ" sz="2000" kern="1200" dirty="0"/>
        </a:p>
      </dsp:txBody>
      <dsp:txXfrm>
        <a:off x="1620180" y="2073830"/>
        <a:ext cx="6444715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EA014D-4FFA-4900-ACBC-EADA603F9F3E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4D1F38-591E-4B77-83F4-09CC06DAA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761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FABE6-2144-425E-87F1-BB7DCDE0290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E4B27-D8C8-457B-9741-6B9B004D9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90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FABE6-2144-425E-87F1-BB7DCDE0290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E4B27-D8C8-457B-9741-6B9B004D9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686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FABE6-2144-425E-87F1-BB7DCDE0290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E4B27-D8C8-457B-9741-6B9B004D9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973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FABE6-2144-425E-87F1-BB7DCDE0290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E4B27-D8C8-457B-9741-6B9B004D9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674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FABE6-2144-425E-87F1-BB7DCDE0290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E4B27-D8C8-457B-9741-6B9B004D9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450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FABE6-2144-425E-87F1-BB7DCDE0290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E4B27-D8C8-457B-9741-6B9B004D9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33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FABE6-2144-425E-87F1-BB7DCDE0290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E4B27-D8C8-457B-9741-6B9B004D9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827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FABE6-2144-425E-87F1-BB7DCDE0290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E4B27-D8C8-457B-9741-6B9B004D9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753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FABE6-2144-425E-87F1-BB7DCDE0290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E4B27-D8C8-457B-9741-6B9B004D9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728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FABE6-2144-425E-87F1-BB7DCDE0290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E4B27-D8C8-457B-9741-6B9B004D9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852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FABE6-2144-425E-87F1-BB7DCDE0290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E4B27-D8C8-457B-9741-6B9B004D9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601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2FABE6-2144-425E-87F1-BB7DCDE0290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4E4B27-D8C8-457B-9741-6B9B004D9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309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5" Type="http://schemas.openxmlformats.org/officeDocument/2006/relationships/image" Target="../media/image12.png"/><Relationship Id="rId4" Type="http://schemas.openxmlformats.org/officeDocument/2006/relationships/slide" Target="slide4.xml"/><Relationship Id="rId9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ub_letn%C3%AD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Buk_lesn%C3%AD" TargetMode="External"/><Relationship Id="rId5" Type="http://schemas.openxmlformats.org/officeDocument/2006/relationships/hyperlink" Target="http://cs.wikipedia.org/wiki/L%C3%ADpa_srd%C4%8Dit%C3%A1" TargetMode="External"/><Relationship Id="rId4" Type="http://schemas.openxmlformats.org/officeDocument/2006/relationships/hyperlink" Target="http://cs.wikipedia.org/wiki/B%C5%99%C3%ADza_b%C4%9Blokor%C3%A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49193890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829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17480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Anotace:</a:t>
            </a:r>
          </a:p>
          <a:p>
            <a:r>
              <a:rPr lang="cs-CZ" dirty="0">
                <a:solidFill>
                  <a:prstClr val="black"/>
                </a:solidFill>
              </a:rPr>
              <a:t>	Prezentace učiva: </a:t>
            </a:r>
            <a:r>
              <a:rPr lang="cs-CZ" dirty="0" smtClean="0">
                <a:solidFill>
                  <a:prstClr val="black"/>
                </a:solidFill>
              </a:rPr>
              <a:t>listnaté stromy.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Žáci </a:t>
            </a:r>
            <a:r>
              <a:rPr lang="cs-CZ" dirty="0" smtClean="0">
                <a:solidFill>
                  <a:prstClr val="black"/>
                </a:solidFill>
              </a:rPr>
              <a:t>určují znaky 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listnatých stromů, přiřazují pojmy, základní charakteristiky.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	Učební materiál vede žáky k aktivní práci, opravovat případné chyby mohou</a:t>
            </a:r>
          </a:p>
          <a:p>
            <a:r>
              <a:rPr lang="cs-CZ" dirty="0">
                <a:solidFill>
                  <a:prstClr val="black"/>
                </a:solidFill>
              </a:rPr>
              <a:t>přímo v prezentaci.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DUM je určen pro 4. ročník ZŠ, je vhodný pro procvičování učiva.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Pomůcky: </a:t>
            </a:r>
            <a:r>
              <a:rPr lang="cs-CZ" dirty="0" smtClean="0">
                <a:solidFill>
                  <a:prstClr val="black"/>
                </a:solidFill>
              </a:rPr>
              <a:t>obrazy listnatých stromů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Při práci mohou žáci pomocí hypertextových odkazů v nadpisech otevřít stranu </a:t>
            </a:r>
          </a:p>
          <a:p>
            <a:r>
              <a:rPr lang="cs-CZ" dirty="0">
                <a:solidFill>
                  <a:prstClr val="black"/>
                </a:solidFill>
              </a:rPr>
              <a:t>se správným řešením, která je v závěru prezentace. V jednotlivých obrazech je opět</a:t>
            </a:r>
          </a:p>
          <a:p>
            <a:r>
              <a:rPr lang="cs-CZ" dirty="0">
                <a:solidFill>
                  <a:prstClr val="black"/>
                </a:solidFill>
              </a:rPr>
              <a:t>odkaz pro návrat zpět.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>
                <a:solidFill>
                  <a:prstClr val="black"/>
                </a:solidFill>
              </a:rPr>
              <a:t>Vrtělková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332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00469" y="4589512"/>
            <a:ext cx="1858338" cy="86409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476508" y="4589512"/>
            <a:ext cx="1858338" cy="86409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9992" y="4589512"/>
            <a:ext cx="1858338" cy="86409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510946" y="4589512"/>
            <a:ext cx="1858338" cy="86409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hlinkClick r:id="rId2" action="ppaction://hlinksldjump"/>
          </p:cNvPr>
          <p:cNvSpPr/>
          <p:nvPr/>
        </p:nvSpPr>
        <p:spPr>
          <a:xfrm>
            <a:off x="1174750" y="620688"/>
            <a:ext cx="6320192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Poznáš listnaté stromy? Přiřaď  karty s názvy.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4747255" y="5589240"/>
            <a:ext cx="1440160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Bříza</a:t>
            </a:r>
          </a:p>
          <a:p>
            <a:pPr algn="ctr"/>
            <a:r>
              <a:rPr lang="cs-CZ" sz="2400" b="1" dirty="0" smtClean="0"/>
              <a:t>bělokorá</a:t>
            </a:r>
          </a:p>
        </p:txBody>
      </p:sp>
      <p:sp>
        <p:nvSpPr>
          <p:cNvPr id="4" name="Obdélník 3"/>
          <p:cNvSpPr/>
          <p:nvPr/>
        </p:nvSpPr>
        <p:spPr>
          <a:xfrm>
            <a:off x="6689687" y="5589240"/>
            <a:ext cx="1498298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Buk</a:t>
            </a:r>
          </a:p>
          <a:p>
            <a:pPr algn="ctr"/>
            <a:r>
              <a:rPr lang="cs-CZ" sz="2400" b="1" dirty="0" smtClean="0"/>
              <a:t>lesní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697353" y="5589240"/>
            <a:ext cx="1464570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Lípa</a:t>
            </a:r>
          </a:p>
          <a:p>
            <a:pPr algn="ctr"/>
            <a:r>
              <a:rPr lang="cs-CZ" sz="2400" b="1" dirty="0" smtClean="0"/>
              <a:t>srdčitá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2675395" y="5589240"/>
            <a:ext cx="1584176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Dub</a:t>
            </a:r>
          </a:p>
          <a:p>
            <a:pPr algn="ctr"/>
            <a:r>
              <a:rPr lang="cs-CZ" sz="2400" b="1" dirty="0" smtClean="0"/>
              <a:t>letní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3</a:t>
            </a:fld>
            <a:endParaRPr lang="cs-CZ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3110" y="1831635"/>
            <a:ext cx="1496461" cy="1970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6742" y="1844825"/>
            <a:ext cx="1885949" cy="1944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14" r="8151"/>
          <a:stretch/>
        </p:blipFill>
        <p:spPr bwMode="auto">
          <a:xfrm>
            <a:off x="406756" y="1842214"/>
            <a:ext cx="1952051" cy="19600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727" y="1844825"/>
            <a:ext cx="2085703" cy="1944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9311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5815362"/>
            <a:ext cx="1296144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Lípa srdčitá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345153" y="4941167"/>
            <a:ext cx="1296144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Dub letní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4060815"/>
            <a:ext cx="1296144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Buk</a:t>
            </a:r>
          </a:p>
          <a:p>
            <a:pPr algn="ctr"/>
            <a:r>
              <a:rPr lang="cs-CZ" sz="2400" b="1" dirty="0" smtClean="0"/>
              <a:t>lesní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296503" y="3269340"/>
            <a:ext cx="1296144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Bříza</a:t>
            </a:r>
          </a:p>
          <a:p>
            <a:pPr algn="ctr"/>
            <a:r>
              <a:rPr lang="cs-CZ" sz="2400" b="1" dirty="0" smtClean="0"/>
              <a:t>bělokorá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895072"/>
            <a:ext cx="6527236" cy="132343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Je to strom s vysoko klenutou košatou korunou, kmen je </a:t>
            </a:r>
          </a:p>
          <a:p>
            <a:r>
              <a:rPr lang="cs-CZ" sz="2000" dirty="0" smtClean="0"/>
              <a:t>Pokryt tenkou, tmavou a zvrásnělou kůrou, pupeny jsou </a:t>
            </a:r>
          </a:p>
          <a:p>
            <a:r>
              <a:rPr lang="cs-CZ" sz="2000" dirty="0" smtClean="0"/>
              <a:t>Černohnědé vejcovité, květy oboupohlavné žlutavě bílé,</a:t>
            </a:r>
          </a:p>
          <a:p>
            <a:r>
              <a:rPr lang="cs-CZ" sz="2000" dirty="0" smtClean="0"/>
              <a:t> plod je oříšek.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2434824"/>
            <a:ext cx="6527236" cy="132343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Nenáročný strom s vejčitou korunou, nejtenčí větve jsou převislé, je nápadný bílou barvou kůry kmene. Kvete nenápadnými květy v jehnědách, ty dozrávají v okřídlené plody.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3913023"/>
            <a:ext cx="6527236" cy="101566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Je lesní strom s laločnatými listy, lesy – doubravy. Starý strom má mohutné kmeny a rozložité koruny, nenápadné květy dozrávají v žaludy, které jsou uloženy v číšce.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9752" y="5130683"/>
            <a:ext cx="6527236" cy="132343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Je nejhojnější listnatý strom, lesy – bučiny. Kmen je vysoký a štíhlý, kůra hladká šedé barvy, listy mají vejčitý tvar, pupeny špičaté. Kvete nenápadnými květy, které na podzim dozrávají v bukvice.</a:t>
            </a:r>
            <a:endParaRPr lang="cs-CZ" sz="2000" dirty="0"/>
          </a:p>
        </p:txBody>
      </p:sp>
      <p:sp>
        <p:nvSpPr>
          <p:cNvPr id="11" name="Obdélník 10">
            <a:hlinkClick r:id="rId2" action="ppaction://hlinksldjump"/>
          </p:cNvPr>
          <p:cNvSpPr/>
          <p:nvPr/>
        </p:nvSpPr>
        <p:spPr>
          <a:xfrm>
            <a:off x="1763688" y="332656"/>
            <a:ext cx="5400600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Přiřaď názvy k charakteristikám</a:t>
            </a:r>
            <a:endParaRPr lang="cs-CZ" sz="2400" b="1" dirty="0"/>
          </a:p>
        </p:txBody>
      </p:sp>
      <p:sp>
        <p:nvSpPr>
          <p:cNvPr id="12" name="Je rovno 11"/>
          <p:cNvSpPr/>
          <p:nvPr/>
        </p:nvSpPr>
        <p:spPr>
          <a:xfrm>
            <a:off x="1882552" y="1374740"/>
            <a:ext cx="457200" cy="364104"/>
          </a:xfrm>
          <a:prstGeom prst="mathEqua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Je rovno 12"/>
          <p:cNvSpPr/>
          <p:nvPr/>
        </p:nvSpPr>
        <p:spPr>
          <a:xfrm>
            <a:off x="1882552" y="2760603"/>
            <a:ext cx="457200" cy="364104"/>
          </a:xfrm>
          <a:prstGeom prst="mathEqua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Je rovno 13"/>
          <p:cNvSpPr/>
          <p:nvPr/>
        </p:nvSpPr>
        <p:spPr>
          <a:xfrm>
            <a:off x="1882552" y="4056751"/>
            <a:ext cx="457200" cy="364104"/>
          </a:xfrm>
          <a:prstGeom prst="mathEqua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1882552" y="5479195"/>
            <a:ext cx="457200" cy="364104"/>
          </a:xfrm>
          <a:prstGeom prst="mathEqua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2011</a:t>
            </a:r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46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479457" y="4377843"/>
            <a:ext cx="1944216" cy="93610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618043" y="4377843"/>
            <a:ext cx="1944216" cy="93610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70226" y="4377843"/>
            <a:ext cx="1944216" cy="93610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1123" y="4377843"/>
            <a:ext cx="1944216" cy="93610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713355" y="5589240"/>
            <a:ext cx="1498298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Lípa </a:t>
            </a:r>
          </a:p>
          <a:p>
            <a:pPr algn="ctr"/>
            <a:r>
              <a:rPr lang="cs-CZ" sz="2400" b="1" dirty="0" smtClean="0"/>
              <a:t>srdčitá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641143" y="5589240"/>
            <a:ext cx="1584176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Dub </a:t>
            </a:r>
          </a:p>
          <a:p>
            <a:pPr algn="ctr"/>
            <a:r>
              <a:rPr lang="cs-CZ" sz="2400" b="1" dirty="0" smtClean="0"/>
              <a:t>letní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4822254" y="5589240"/>
            <a:ext cx="1440160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Buk </a:t>
            </a:r>
          </a:p>
          <a:p>
            <a:pPr algn="ctr"/>
            <a:r>
              <a:rPr lang="cs-CZ" sz="2400" b="1" dirty="0" smtClean="0"/>
              <a:t>lesní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6857866" y="5589240"/>
            <a:ext cx="1464570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Bříza</a:t>
            </a:r>
          </a:p>
          <a:p>
            <a:pPr algn="ctr"/>
            <a:r>
              <a:rPr lang="cs-CZ" sz="2400" b="1" dirty="0" smtClean="0"/>
              <a:t>bělokorá</a:t>
            </a:r>
            <a:endParaRPr lang="cs-CZ" sz="2400" b="1" dirty="0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1043608" y="476672"/>
            <a:ext cx="705678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Víš, ke kterému stromu patří listy, květy a plody?</a:t>
            </a:r>
            <a:endParaRPr lang="cs-CZ" sz="2400" b="1" dirty="0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5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449" y="1196752"/>
            <a:ext cx="1887289" cy="3049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674" y="1196751"/>
            <a:ext cx="1957704" cy="3049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1801" y="1209430"/>
            <a:ext cx="1915938" cy="3049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14"/>
          <a:stretch/>
        </p:blipFill>
        <p:spPr bwMode="auto">
          <a:xfrm>
            <a:off x="6596358" y="1209308"/>
            <a:ext cx="2224113" cy="1511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6" descr="C:\Users\VrtelkovaH\Desktop\tiliacordata2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960033" y="2386174"/>
            <a:ext cx="1496760" cy="2224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8044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91680" y="5762811"/>
            <a:ext cx="1296144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Lípa</a:t>
            </a:r>
          </a:p>
          <a:p>
            <a:pPr algn="ctr"/>
            <a:r>
              <a:rPr lang="cs-CZ" sz="2400" b="1" dirty="0" smtClean="0"/>
              <a:t>srdčitá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6876256" y="5750333"/>
            <a:ext cx="1296144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Buk</a:t>
            </a:r>
          </a:p>
          <a:p>
            <a:pPr algn="ctr"/>
            <a:r>
              <a:rPr lang="cs-CZ" sz="2400" b="1" dirty="0" smtClean="0"/>
              <a:t>lesní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3520500" y="5762811"/>
            <a:ext cx="1296144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Bříza</a:t>
            </a:r>
          </a:p>
          <a:p>
            <a:pPr algn="ctr"/>
            <a:r>
              <a:rPr lang="cs-CZ" sz="2400" b="1" dirty="0" smtClean="0"/>
              <a:t>bělokorá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5220072" y="5767352"/>
            <a:ext cx="1296144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Dub letní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895072"/>
            <a:ext cx="6527236" cy="132343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Tento strom je často vysazován jako návesní, rodový, </a:t>
            </a:r>
          </a:p>
          <a:p>
            <a:r>
              <a:rPr lang="cs-CZ" sz="2000" dirty="0" smtClean="0"/>
              <a:t>památný strom i jako součást alejí, její měkké dřevo je</a:t>
            </a:r>
          </a:p>
          <a:p>
            <a:r>
              <a:rPr lang="cs-CZ" sz="2000" dirty="0" smtClean="0"/>
              <a:t>využíváno v řezbářství, květ se sbírá jako léčivka. Nazývána</a:t>
            </a:r>
          </a:p>
          <a:p>
            <a:r>
              <a:rPr lang="cs-CZ" sz="2000" dirty="0" smtClean="0"/>
              <a:t>– národní strom.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2434824"/>
            <a:ext cx="6527236" cy="101566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Kůra tohoto stromu dobře hoří i za vlhka, ze dřeva se vyrábí dřevěné uhlí, z tenkých větví se zhotovují košťata. Je léčivka, sbírají se její listy.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3730972"/>
            <a:ext cx="6527236" cy="101566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Protože roste velmi pomalu, má tvrdé a odolné dřevo, které vzdoruje vlhku i vodě. Vyrábí se z něho pražce, nábytek, používá se na vodní stavby.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9752" y="4959897"/>
            <a:ext cx="6527236" cy="70788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Dřevo je tvrdé a pevné, využívá se v nábytkářském průmyslu, k výrobě parket.</a:t>
            </a:r>
            <a:endParaRPr lang="cs-CZ" sz="2000" dirty="0"/>
          </a:p>
        </p:txBody>
      </p:sp>
      <p:sp>
        <p:nvSpPr>
          <p:cNvPr id="11" name="Obdélník 10">
            <a:hlinkClick r:id="rId2" action="ppaction://hlinksldjump"/>
          </p:cNvPr>
          <p:cNvSpPr/>
          <p:nvPr/>
        </p:nvSpPr>
        <p:spPr>
          <a:xfrm>
            <a:off x="899592" y="332656"/>
            <a:ext cx="7272808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Poznáš druh stromu podle dřeva a jeho využití?</a:t>
            </a:r>
            <a:endParaRPr lang="cs-CZ" sz="2400" b="1" dirty="0"/>
          </a:p>
        </p:txBody>
      </p:sp>
      <p:sp>
        <p:nvSpPr>
          <p:cNvPr id="12" name="Je rovno 11"/>
          <p:cNvSpPr/>
          <p:nvPr/>
        </p:nvSpPr>
        <p:spPr>
          <a:xfrm>
            <a:off x="1882552" y="1374740"/>
            <a:ext cx="457200" cy="364104"/>
          </a:xfrm>
          <a:prstGeom prst="mathEqua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Je rovno 12"/>
          <p:cNvSpPr/>
          <p:nvPr/>
        </p:nvSpPr>
        <p:spPr>
          <a:xfrm>
            <a:off x="1882552" y="2760603"/>
            <a:ext cx="457200" cy="364104"/>
          </a:xfrm>
          <a:prstGeom prst="mathEqua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Je rovno 13"/>
          <p:cNvSpPr/>
          <p:nvPr/>
        </p:nvSpPr>
        <p:spPr>
          <a:xfrm>
            <a:off x="1882552" y="4056751"/>
            <a:ext cx="457200" cy="364104"/>
          </a:xfrm>
          <a:prstGeom prst="mathEqua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1882552" y="5131788"/>
            <a:ext cx="457200" cy="364104"/>
          </a:xfrm>
          <a:prstGeom prst="mathEqua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17" name="Zástupný symbol pro číslo snímku 1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823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4941" y="508030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3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16016" y="508030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4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4941" y="3789040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5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17166" y="3751885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6</a:t>
            </a:r>
            <a:endParaRPr lang="cs-CZ" b="1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7</a:t>
            </a:fld>
            <a:endParaRPr lang="cs-CZ"/>
          </a:p>
        </p:txBody>
      </p:sp>
      <p:pic>
        <p:nvPicPr>
          <p:cNvPr id="9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98" y="877362"/>
            <a:ext cx="3343844" cy="2507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268" y="877362"/>
            <a:ext cx="3372239" cy="2529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941" y="4086813"/>
            <a:ext cx="3323901" cy="2492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5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2659" y="4121217"/>
            <a:ext cx="2895154" cy="2171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016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7542706" cy="221599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3"/>
              </a:rPr>
              <a:t>cs.wikipedia.org/wiki/Dub_letn%C3%AD</a:t>
            </a:r>
            <a:endParaRPr lang="cs-CZ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4"/>
              </a:rPr>
              <a:t>cs.wikipedia.org/wiki/B%C5%99%C3%ADza_b%C4%9Blokor%C3%A1</a:t>
            </a:r>
            <a:endParaRPr lang="cs-CZ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5"/>
              </a:rPr>
              <a:t>cs.wikipedia.org/wiki/L%C3%ADpa_srd%C4%8Dit%C3%A1</a:t>
            </a:r>
            <a:endParaRPr lang="cs-CZ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6"/>
              </a:rPr>
              <a:t>cs.wikipedia.org/wiki/Buk_lesn%C3%AD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Citace: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310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439</Words>
  <Application>Microsoft Office PowerPoint</Application>
  <PresentationFormat>Předvádění na obrazovce (4:3)</PresentationFormat>
  <Paragraphs>100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Vrtělková Hana</cp:lastModifiedBy>
  <cp:revision>11</cp:revision>
  <dcterms:created xsi:type="dcterms:W3CDTF">2012-02-08T14:45:07Z</dcterms:created>
  <dcterms:modified xsi:type="dcterms:W3CDTF">2012-05-08T12:30:07Z</dcterms:modified>
</cp:coreProperties>
</file>