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5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VY_32_INOVACE_Př_09_Roční </a:t>
          </a:r>
          <a:r>
            <a:rPr lang="cs-CZ" sz="2000" baseline="0" dirty="0" smtClean="0"/>
            <a:t>období, střídání dne a noci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Roční období, střídání dne a noci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A387FB-2930-4999-B4FD-064A2580D62A}" type="presOf" srcId="{757F3AB3-0718-4624-B441-E567A8F0AB56}" destId="{333A1088-737F-45CB-B68E-254E46348037}" srcOrd="0" destOrd="0" presId="urn:microsoft.com/office/officeart/2005/8/layout/target3"/>
    <dgm:cxn modelId="{C475B003-C1CF-4003-8897-F85C6C48F4F4}" type="presOf" srcId="{D1B46980-6531-4606-95E6-44980827E919}" destId="{2BE915AB-18AA-4053-B92C-3BFC9ED204BB}" srcOrd="1" destOrd="0" presId="urn:microsoft.com/office/officeart/2005/8/layout/target3"/>
    <dgm:cxn modelId="{2B120CD8-1B19-407B-AD76-2102109EB60B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01B3244-4326-45BD-BD96-1C7755DA3D8C}" type="presOf" srcId="{D1D4F407-5343-4D3F-B5B9-D407B03CAEB4}" destId="{D005CE8C-CC26-4C3E-AC11-E15060ECD759}" srcOrd="0" destOrd="0" presId="urn:microsoft.com/office/officeart/2005/8/layout/target3"/>
    <dgm:cxn modelId="{3050FC39-205C-481C-9C36-8EAFE89CABE9}" type="presOf" srcId="{D1D4F407-5343-4D3F-B5B9-D407B03CAEB4}" destId="{AED2198E-93D5-4001-81B4-73124B309672}" srcOrd="1" destOrd="0" presId="urn:microsoft.com/office/officeart/2005/8/layout/target3"/>
    <dgm:cxn modelId="{C0E6BB1C-DD0E-4FE4-BF8A-A00240819AD2}" type="presOf" srcId="{4C35D32F-0EAB-4CD7-82EE-45574DC2A586}" destId="{890E4F0B-2866-4A3F-A3C7-2A14B1797930}" srcOrd="1" destOrd="0" presId="urn:microsoft.com/office/officeart/2005/8/layout/target3"/>
    <dgm:cxn modelId="{FBC327BA-F0CA-4160-85CF-9DBC3C8D1E05}" type="presOf" srcId="{D8197B8C-B260-4A16-BDF4-0947B075E274}" destId="{25B08C86-7E15-44DC-BE7F-FFB55DD49D12}" srcOrd="0" destOrd="0" presId="urn:microsoft.com/office/officeart/2005/8/layout/target3"/>
    <dgm:cxn modelId="{E5BA9AAA-9163-4D5F-A535-4EEE66F92C23}" type="presOf" srcId="{4C35D32F-0EAB-4CD7-82EE-45574DC2A586}" destId="{8BEBB6EC-1DAA-4CAC-8A25-BC0FCBD5DBD5}" srcOrd="0" destOrd="0" presId="urn:microsoft.com/office/officeart/2005/8/layout/target3"/>
    <dgm:cxn modelId="{10D9DA05-DB91-4609-97ED-1E88C35B0F89}" type="presOf" srcId="{D1B46980-6531-4606-95E6-44980827E919}" destId="{6140AFEC-043D-4C43-A2F9-D0F5331DF3A3}" srcOrd="0" destOrd="0" presId="urn:microsoft.com/office/officeart/2005/8/layout/target3"/>
    <dgm:cxn modelId="{2E8444A9-74EF-4747-BDED-6E83C4AA2CF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68AD33A-E9F4-4279-98C7-9CDCC7637AD1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AE30D94-2EB3-40DF-BD90-950ABAAF6925}" type="presParOf" srcId="{333A1088-737F-45CB-B68E-254E46348037}" destId="{F5ABB229-8D3B-4694-996A-96F23CF14429}" srcOrd="0" destOrd="0" presId="urn:microsoft.com/office/officeart/2005/8/layout/target3"/>
    <dgm:cxn modelId="{53838A5C-5DB1-4B78-BA2A-FF0FB849213E}" type="presParOf" srcId="{333A1088-737F-45CB-B68E-254E46348037}" destId="{F41139FD-01EE-4571-8B17-4FB00FC51163}" srcOrd="1" destOrd="0" presId="urn:microsoft.com/office/officeart/2005/8/layout/target3"/>
    <dgm:cxn modelId="{AAD9462B-EA97-407B-89FB-8A9A4266035A}" type="presParOf" srcId="{333A1088-737F-45CB-B68E-254E46348037}" destId="{D005CE8C-CC26-4C3E-AC11-E15060ECD759}" srcOrd="2" destOrd="0" presId="urn:microsoft.com/office/officeart/2005/8/layout/target3"/>
    <dgm:cxn modelId="{E5A1BF3C-4A82-4C4A-9BBF-EA7888786A63}" type="presParOf" srcId="{333A1088-737F-45CB-B68E-254E46348037}" destId="{2C702D82-9B77-49B7-9568-BB8EB47C3372}" srcOrd="3" destOrd="0" presId="urn:microsoft.com/office/officeart/2005/8/layout/target3"/>
    <dgm:cxn modelId="{EDC85C1B-8681-4CB4-BAA5-8091CFA477AA}" type="presParOf" srcId="{333A1088-737F-45CB-B68E-254E46348037}" destId="{A52A0455-90FF-4808-ABD0-F02540D31D5A}" srcOrd="4" destOrd="0" presId="urn:microsoft.com/office/officeart/2005/8/layout/target3"/>
    <dgm:cxn modelId="{A3177125-0F89-4CC1-A160-2E7BC8104AD7}" type="presParOf" srcId="{333A1088-737F-45CB-B68E-254E46348037}" destId="{6140AFEC-043D-4C43-A2F9-D0F5331DF3A3}" srcOrd="5" destOrd="0" presId="urn:microsoft.com/office/officeart/2005/8/layout/target3"/>
    <dgm:cxn modelId="{DF1690BD-D9CF-4BCA-B543-141D35DBDC70}" type="presParOf" srcId="{333A1088-737F-45CB-B68E-254E46348037}" destId="{9358AC05-5D7D-4327-9F80-1AD486AEA664}" srcOrd="6" destOrd="0" presId="urn:microsoft.com/office/officeart/2005/8/layout/target3"/>
    <dgm:cxn modelId="{C18264C2-0BC4-46F2-983A-E97FA981DA87}" type="presParOf" srcId="{333A1088-737F-45CB-B68E-254E46348037}" destId="{313FC574-E1CD-4FB4-B054-0B805CE0447D}" srcOrd="7" destOrd="0" presId="urn:microsoft.com/office/officeart/2005/8/layout/target3"/>
    <dgm:cxn modelId="{67DF2D1D-6EC8-4B5C-AF98-AED456939424}" type="presParOf" srcId="{333A1088-737F-45CB-B68E-254E46348037}" destId="{619D679B-A015-4ECF-8348-D1034C574F40}" srcOrd="8" destOrd="0" presId="urn:microsoft.com/office/officeart/2005/8/layout/target3"/>
    <dgm:cxn modelId="{62DB6877-ECEE-4B90-9905-8D37D9E5486C}" type="presParOf" srcId="{333A1088-737F-45CB-B68E-254E46348037}" destId="{322283A8-4A27-4CDA-BAE3-F381106A9174}" srcOrd="9" destOrd="0" presId="urn:microsoft.com/office/officeart/2005/8/layout/target3"/>
    <dgm:cxn modelId="{DC36B0B5-E05D-404A-A0E7-EF1D8827B720}" type="presParOf" srcId="{333A1088-737F-45CB-B68E-254E46348037}" destId="{FFC9F71D-1B4F-4AD9-A4A6-86ADEFC8AF5C}" srcOrd="10" destOrd="0" presId="urn:microsoft.com/office/officeart/2005/8/layout/target3"/>
    <dgm:cxn modelId="{977DC62D-21D0-45FA-9B0E-85ECF9DBF83B}" type="presParOf" srcId="{333A1088-737F-45CB-B68E-254E46348037}" destId="{25B08C86-7E15-44DC-BE7F-FFB55DD49D12}" srcOrd="11" destOrd="0" presId="urn:microsoft.com/office/officeart/2005/8/layout/target3"/>
    <dgm:cxn modelId="{CDE499E1-EAEB-4A99-857B-A99C525BD3A2}" type="presParOf" srcId="{333A1088-737F-45CB-B68E-254E46348037}" destId="{76644BE8-9D7C-4C09-B250-3D10AF48CBB7}" srcOrd="12" destOrd="0" presId="urn:microsoft.com/office/officeart/2005/8/layout/target3"/>
    <dgm:cxn modelId="{59F444A8-1A8F-43F6-9A4C-68CCCEDEB13E}" type="presParOf" srcId="{333A1088-737F-45CB-B68E-254E46348037}" destId="{EE85B701-7295-41C0-BA7A-34D3756A2AE6}" srcOrd="13" destOrd="0" presId="urn:microsoft.com/office/officeart/2005/8/layout/target3"/>
    <dgm:cxn modelId="{93A9F05E-ABAD-464E-AC17-28569007DF30}" type="presParOf" srcId="{333A1088-737F-45CB-B68E-254E46348037}" destId="{8BEBB6EC-1DAA-4CAC-8A25-BC0FCBD5DBD5}" srcOrd="14" destOrd="0" presId="urn:microsoft.com/office/officeart/2005/8/layout/target3"/>
    <dgm:cxn modelId="{081C1C2C-76E4-4A61-99C0-B85F79BAC40F}" type="presParOf" srcId="{333A1088-737F-45CB-B68E-254E46348037}" destId="{AED2198E-93D5-4001-81B4-73124B309672}" srcOrd="15" destOrd="0" presId="urn:microsoft.com/office/officeart/2005/8/layout/target3"/>
    <dgm:cxn modelId="{EFDB57CE-C067-49F2-BC37-8272179DDE60}" type="presParOf" srcId="{333A1088-737F-45CB-B68E-254E46348037}" destId="{2BE915AB-18AA-4053-B92C-3BFC9ED204BB}" srcOrd="16" destOrd="0" presId="urn:microsoft.com/office/officeart/2005/8/layout/target3"/>
    <dgm:cxn modelId="{F775887A-94C1-44CF-8CF7-D60DB742F309}" type="presParOf" srcId="{333A1088-737F-45CB-B68E-254E46348037}" destId="{6BB5E863-4638-4E1D-BFDE-399D028AC4ED}" srcOrd="17" destOrd="0" presId="urn:microsoft.com/office/officeart/2005/8/layout/target3"/>
    <dgm:cxn modelId="{3A8F6C44-BED6-4A08-855D-5E36C414FFAB}" type="presParOf" srcId="{333A1088-737F-45CB-B68E-254E46348037}" destId="{5A5FFA88-C948-4069-8E93-59FA12366E83}" srcOrd="18" destOrd="0" presId="urn:microsoft.com/office/officeart/2005/8/layout/target3"/>
    <dgm:cxn modelId="{9E7EEE32-6198-4F22-AE19-AEB5B34ACE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VY_32_INOVACE_Př_09_Roční </a:t>
          </a:r>
          <a:r>
            <a:rPr lang="cs-CZ" sz="2000" kern="1200" baseline="0" dirty="0" smtClean="0"/>
            <a:t>období, střídání dne a noci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Roční období, střídání dne a noci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CZ.1.07/1.4.00/21.2004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E6781D-FA58-42D7-A088-FF49B28D794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44DB1A-E456-41CF-A080-E66DF31D0D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966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Slova z nabídky možno přesouvat či napsat přímo do textu fixy.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44DB1A-E456-41CF-A080-E66DF31D0D7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689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Slova z nabídky možno přesouvat, nebo dopisovat přímo do textu fixy.</a:t>
            </a:r>
            <a:r>
              <a:rPr lang="fi-FI" dirty="0" smtClean="0"/>
              <a:t> </a:t>
            </a:r>
            <a:r>
              <a:rPr lang="cs-CZ" dirty="0" smtClean="0"/>
              <a:t>Doba oběhu</a:t>
            </a:r>
            <a:r>
              <a:rPr lang="cs-CZ" baseline="0" dirty="0" smtClean="0"/>
              <a:t> kolem Slunce: </a:t>
            </a:r>
            <a:r>
              <a:rPr lang="fi-FI" dirty="0" smtClean="0"/>
              <a:t>365 dní 5 hodin 48 minut 45,7 sekund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44DB1A-E456-41CF-A080-E66DF31D0D7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343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495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255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803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645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486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626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377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184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957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701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965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2CF43-D92A-40A4-AA68-056626365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773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9776959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36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7480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Anotace:</a:t>
            </a:r>
          </a:p>
          <a:p>
            <a:r>
              <a:rPr lang="cs-CZ" dirty="0">
                <a:solidFill>
                  <a:prstClr val="black"/>
                </a:solidFill>
              </a:rPr>
              <a:t>	Prezentace učiva: </a:t>
            </a:r>
            <a:r>
              <a:rPr lang="cs-CZ" dirty="0" smtClean="0">
                <a:solidFill>
                  <a:prstClr val="black"/>
                </a:solidFill>
              </a:rPr>
              <a:t>Pohyby Země – střídání dne a noci a ročních období.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Žáci </a:t>
            </a:r>
            <a:r>
              <a:rPr lang="cs-CZ" dirty="0" smtClean="0">
                <a:solidFill>
                  <a:prstClr val="black"/>
                </a:solidFill>
              </a:rPr>
              <a:t>na obrazech pozorují příčiny střídání dne a noci a střídání ročních období,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doplňují text.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DUM je určen pro 4. </a:t>
            </a:r>
            <a:r>
              <a:rPr lang="cs-CZ" dirty="0" smtClean="0">
                <a:solidFill>
                  <a:prstClr val="black"/>
                </a:solidFill>
              </a:rPr>
              <a:t>a 5. ročník </a:t>
            </a:r>
            <a:r>
              <a:rPr lang="cs-CZ" dirty="0">
                <a:solidFill>
                  <a:prstClr val="black"/>
                </a:solidFill>
              </a:rPr>
              <a:t>ZŠ, je vhodný pro </a:t>
            </a:r>
            <a:r>
              <a:rPr lang="cs-CZ" dirty="0" smtClean="0">
                <a:solidFill>
                  <a:prstClr val="black"/>
                </a:solidFill>
              </a:rPr>
              <a:t>výklad a pro procvičování učiva.</a:t>
            </a:r>
          </a:p>
          <a:p>
            <a:r>
              <a:rPr lang="cs-CZ" dirty="0">
                <a:solidFill>
                  <a:prstClr val="black"/>
                </a:solidFill>
              </a:rPr>
              <a:t> 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glóbus, lampa nebo baterka pro znázornění světla a stínu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>
                <a:solidFill>
                  <a:prstClr val="black"/>
                </a:solidFill>
              </a:rPr>
              <a:t>Vrtělková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67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476672"/>
            <a:ext cx="7344816" cy="122413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Planeta Země vykonává dva důležité pohyby: otáčí se kolem vlastní osy a zároveň krouží okolo Slunce. Jaké důsledky mají tyto pohyby na samotnou planetu?</a:t>
            </a:r>
            <a:endParaRPr lang="cs-CZ" sz="2400" b="1" dirty="0"/>
          </a:p>
        </p:txBody>
      </p:sp>
      <p:pic>
        <p:nvPicPr>
          <p:cNvPr id="1027" name="Picture 3" descr="C:\Users\VrtelkovaH\AppData\Local\Microsoft\Windows\Temporary Internet Files\Content.IE5\R72C0G05\MP9004331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88840"/>
            <a:ext cx="4496544" cy="44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64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691680" y="588979"/>
            <a:ext cx="5400600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Proč se střídá den a noc?</a:t>
            </a:r>
            <a:endParaRPr lang="cs-CZ" sz="2400" b="1" dirty="0"/>
          </a:p>
        </p:txBody>
      </p:sp>
      <p:grpSp>
        <p:nvGrpSpPr>
          <p:cNvPr id="2051" name="Skupina 2050"/>
          <p:cNvGrpSpPr/>
          <p:nvPr/>
        </p:nvGrpSpPr>
        <p:grpSpPr>
          <a:xfrm>
            <a:off x="107504" y="1632692"/>
            <a:ext cx="8856983" cy="3866062"/>
            <a:chOff x="766300" y="2911945"/>
            <a:chExt cx="8270196" cy="3518979"/>
          </a:xfrm>
        </p:grpSpPr>
        <p:grpSp>
          <p:nvGrpSpPr>
            <p:cNvPr id="8" name="Skupina 7"/>
            <p:cNvGrpSpPr/>
            <p:nvPr/>
          </p:nvGrpSpPr>
          <p:grpSpPr>
            <a:xfrm rot="516195">
              <a:off x="1426227" y="2911945"/>
              <a:ext cx="3449538" cy="3449538"/>
              <a:chOff x="1115616" y="2348880"/>
              <a:chExt cx="3449538" cy="3449538"/>
            </a:xfrm>
          </p:grpSpPr>
          <p:pic>
            <p:nvPicPr>
              <p:cNvPr id="2050" name="Picture 2" descr="C:\Users\VrtelkovaH\AppData\Local\Microsoft\Windows\Temporary Internet Files\Content.IE5\Q5H1SYG6\MC900432634[1].pn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15616" y="2348880"/>
                <a:ext cx="3449538" cy="344953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5" name="Přímá spojnice 4"/>
              <p:cNvCxnSpPr/>
              <p:nvPr/>
            </p:nvCxnSpPr>
            <p:spPr>
              <a:xfrm>
                <a:off x="2683476" y="2681147"/>
                <a:ext cx="0" cy="36004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2682639" y="5085184"/>
                <a:ext cx="0" cy="36004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TextovéPole 10"/>
            <p:cNvSpPr txBox="1"/>
            <p:nvPr/>
          </p:nvSpPr>
          <p:spPr>
            <a:xfrm>
              <a:off x="3978222" y="5969259"/>
              <a:ext cx="7312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DEN</a:t>
              </a:r>
              <a:endParaRPr lang="cs-CZ" sz="24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66300" y="5969259"/>
              <a:ext cx="75854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NOC</a:t>
              </a:r>
              <a:endParaRPr lang="cs-CZ" sz="2400" b="1" dirty="0"/>
            </a:p>
          </p:txBody>
        </p:sp>
        <p:sp>
          <p:nvSpPr>
            <p:cNvPr id="13" name="Ovál 12"/>
            <p:cNvSpPr/>
            <p:nvPr/>
          </p:nvSpPr>
          <p:spPr>
            <a:xfrm>
              <a:off x="6372200" y="3236408"/>
              <a:ext cx="2664296" cy="2716923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ln>
                    <a:solidFill>
                      <a:srgbClr val="FFFF00"/>
                    </a:solidFill>
                  </a:ln>
                  <a:solidFill>
                    <a:srgbClr val="FFFF00"/>
                  </a:solidFill>
                </a:rPr>
                <a:t>Slunce</a:t>
              </a:r>
            </a:p>
            <a:p>
              <a:pPr algn="ctr"/>
              <a:r>
                <a:rPr lang="cs-CZ" sz="2400" b="1" dirty="0" smtClean="0">
                  <a:ln>
                    <a:solidFill>
                      <a:srgbClr val="FFFF00"/>
                    </a:solidFill>
                  </a:ln>
                  <a:solidFill>
                    <a:schemeClr val="tx1"/>
                  </a:solidFill>
                </a:rPr>
                <a:t>Slunce</a:t>
              </a:r>
              <a:endParaRPr lang="cs-CZ" sz="2400" b="1" dirty="0">
                <a:ln>
                  <a:solidFill>
                    <a:srgbClr val="FFFF00"/>
                  </a:solidFill>
                </a:ln>
                <a:solidFill>
                  <a:schemeClr val="tx1"/>
                </a:solidFill>
              </a:endParaRPr>
            </a:p>
          </p:txBody>
        </p:sp>
        <p:cxnSp>
          <p:nvCxnSpPr>
            <p:cNvPr id="16" name="Přímá spojnice se šipkou 15"/>
            <p:cNvCxnSpPr/>
            <p:nvPr/>
          </p:nvCxnSpPr>
          <p:spPr>
            <a:xfrm flipH="1">
              <a:off x="4915877" y="3592398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 flipH="1">
              <a:off x="4915877" y="3740556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/>
            <p:nvPr/>
          </p:nvCxnSpPr>
          <p:spPr>
            <a:xfrm flipH="1">
              <a:off x="4977335" y="3897198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 flipH="1">
              <a:off x="5114369" y="4045356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se šipkou 20"/>
            <p:cNvCxnSpPr/>
            <p:nvPr/>
          </p:nvCxnSpPr>
          <p:spPr>
            <a:xfrm flipH="1">
              <a:off x="5092611" y="4228236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 flipH="1">
              <a:off x="5016911" y="4326820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/>
            <p:nvPr/>
          </p:nvCxnSpPr>
          <p:spPr>
            <a:xfrm flipH="1">
              <a:off x="5275917" y="4506798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se šipkou 23"/>
            <p:cNvCxnSpPr/>
            <p:nvPr/>
          </p:nvCxnSpPr>
          <p:spPr>
            <a:xfrm flipH="1">
              <a:off x="5092612" y="4670196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se šipkou 24"/>
            <p:cNvCxnSpPr/>
            <p:nvPr/>
          </p:nvCxnSpPr>
          <p:spPr>
            <a:xfrm flipH="1">
              <a:off x="5282135" y="4792116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se šipkou 25"/>
            <p:cNvCxnSpPr/>
            <p:nvPr/>
          </p:nvCxnSpPr>
          <p:spPr>
            <a:xfrm flipH="1">
              <a:off x="5138332" y="4963998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se šipkou 26"/>
            <p:cNvCxnSpPr/>
            <p:nvPr/>
          </p:nvCxnSpPr>
          <p:spPr>
            <a:xfrm flipH="1">
              <a:off x="5152077" y="5116398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se šipkou 27"/>
            <p:cNvCxnSpPr/>
            <p:nvPr/>
          </p:nvCxnSpPr>
          <p:spPr>
            <a:xfrm flipH="1">
              <a:off x="5191193" y="5268798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se šipkou 28"/>
            <p:cNvCxnSpPr/>
            <p:nvPr/>
          </p:nvCxnSpPr>
          <p:spPr>
            <a:xfrm flipH="1">
              <a:off x="5236375" y="5421198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H="1">
              <a:off x="5129735" y="5508396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se šipkou 30"/>
            <p:cNvCxnSpPr/>
            <p:nvPr/>
          </p:nvCxnSpPr>
          <p:spPr>
            <a:xfrm flipH="1">
              <a:off x="5191194" y="5756542"/>
              <a:ext cx="1096283" cy="0"/>
            </a:xfrm>
            <a:prstGeom prst="straightConnector1">
              <a:avLst/>
            </a:prstGeom>
            <a:ln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9" name="Přímá spojnice 2048"/>
            <p:cNvCxnSpPr/>
            <p:nvPr/>
          </p:nvCxnSpPr>
          <p:spPr>
            <a:xfrm>
              <a:off x="1452140" y="3740556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1145570" y="3903954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1205474" y="4228236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905014" y="4594869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1107016" y="4798872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932883" y="5107914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1145570" y="5421198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1851206" y="4045356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1904092" y="4616865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2066484" y="3892956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1657426" y="4326820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1698806" y="4836108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2097872" y="4970754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2296517" y="4204512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2127444" y="4506798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2192138" y="3629634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1803185" y="5260314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2043170" y="5515152"/>
              <a:ext cx="49333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052" name="Zástupný symbol pro datum 205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053" name="Zástupný symbol pro zápatí 205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2054" name="Zástupný symbol pro číslo snímku 205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15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988840"/>
            <a:ext cx="842493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Země se otáčí kolem vlastní </a:t>
            </a:r>
            <a:r>
              <a:rPr lang="cs-CZ" sz="2800" i="1" dirty="0" smtClean="0"/>
              <a:t>……....</a:t>
            </a:r>
            <a:r>
              <a:rPr lang="cs-CZ" sz="2800" dirty="0" smtClean="0"/>
              <a:t>. Zemská osa je pouze </a:t>
            </a:r>
            <a:r>
              <a:rPr lang="cs-CZ" sz="2800" i="1" dirty="0" smtClean="0"/>
              <a:t>……..……..</a:t>
            </a:r>
            <a:r>
              <a:rPr lang="cs-CZ" sz="2800" dirty="0" smtClean="0"/>
              <a:t> přímka, která protíná povrch Země ve dvou bodech: </a:t>
            </a:r>
            <a:r>
              <a:rPr lang="cs-CZ" sz="2800" i="1" dirty="0" smtClean="0"/>
              <a:t>…….………..</a:t>
            </a:r>
            <a:r>
              <a:rPr lang="cs-CZ" sz="2800" dirty="0" smtClean="0"/>
              <a:t> a </a:t>
            </a:r>
            <a:r>
              <a:rPr lang="cs-CZ" sz="2800" i="1" dirty="0" smtClean="0"/>
              <a:t>…..…….……</a:t>
            </a:r>
            <a:r>
              <a:rPr lang="cs-CZ" sz="2800" dirty="0" smtClean="0"/>
              <a:t> pólu. Otáčí se od </a:t>
            </a:r>
            <a:r>
              <a:rPr lang="cs-CZ" sz="2800" i="1" dirty="0" smtClean="0"/>
              <a:t>………….…</a:t>
            </a:r>
            <a:r>
              <a:rPr lang="cs-CZ" sz="2800" dirty="0" smtClean="0"/>
              <a:t> na </a:t>
            </a:r>
            <a:r>
              <a:rPr lang="cs-CZ" sz="2800" i="1" dirty="0" smtClean="0"/>
              <a:t>………………..</a:t>
            </a:r>
            <a:r>
              <a:rPr lang="cs-CZ" sz="2800" dirty="0" smtClean="0"/>
              <a:t>, tedy proti směru hodinových ručiček. Na </a:t>
            </a:r>
            <a:r>
              <a:rPr lang="cs-CZ" sz="2800" i="1" dirty="0" smtClean="0"/>
              <a:t>……………………..</a:t>
            </a:r>
            <a:r>
              <a:rPr lang="cs-CZ" sz="2800" dirty="0" smtClean="0"/>
              <a:t> straně od Slunce je noc, na </a:t>
            </a:r>
            <a:r>
              <a:rPr lang="cs-CZ" sz="2800" i="1" dirty="0" smtClean="0"/>
              <a:t>………………………..</a:t>
            </a:r>
            <a:r>
              <a:rPr lang="cs-CZ" sz="2800" dirty="0" smtClean="0"/>
              <a:t> straně naopak den. Doba otočení kolem vlastní osy je ………….. hodin.</a:t>
            </a:r>
            <a:endParaRPr lang="cs-CZ" sz="2800" dirty="0"/>
          </a:p>
        </p:txBody>
      </p:sp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2051720" y="620688"/>
            <a:ext cx="4896544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Střídání dne a noci. Doplň text.</a:t>
            </a:r>
            <a:endParaRPr lang="cs-CZ" sz="2400" b="1" dirty="0"/>
          </a:p>
        </p:txBody>
      </p:sp>
      <p:pic>
        <p:nvPicPr>
          <p:cNvPr id="5124" name="Picture 4" descr="C:\Users\VrtelkovaH\AppData\Local\Microsoft\Windows\Temporary Internet Files\Content.IE5\7FS4E9PY\MP9004330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4667"/>
            <a:ext cx="928079" cy="92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14254" y="5388663"/>
            <a:ext cx="595869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osy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08101" y="6061937"/>
            <a:ext cx="1216230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myšlená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42544" y="6061936"/>
            <a:ext cx="1314462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severním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39884" y="5402833"/>
            <a:ext cx="923651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jižním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48142" y="5388662"/>
            <a:ext cx="1094402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západu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15186" y="6061935"/>
            <a:ext cx="1066510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východ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31959" y="6061934"/>
            <a:ext cx="1484381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odvrácené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38210" y="5388661"/>
            <a:ext cx="1370696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osvětlené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63535" y="6061938"/>
            <a:ext cx="495649" cy="46166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24</a:t>
            </a:r>
            <a:endParaRPr lang="cs-CZ" sz="2400" i="1" dirty="0">
              <a:solidFill>
                <a:srgbClr val="FF0000"/>
              </a:solidFill>
            </a:endParaRPr>
          </a:p>
        </p:txBody>
      </p:sp>
      <p:pic>
        <p:nvPicPr>
          <p:cNvPr id="5125" name="Picture 5" descr="C:\Users\VrtelkovaH\AppData\Local\Microsoft\Windows\Temporary Internet Files\Content.IE5\Q5H1SYG6\MP9001776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784" y="620687"/>
            <a:ext cx="1535197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1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ál 10"/>
          <p:cNvSpPr/>
          <p:nvPr/>
        </p:nvSpPr>
        <p:spPr>
          <a:xfrm>
            <a:off x="1269328" y="1632981"/>
            <a:ext cx="6701342" cy="43204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 rot="516195">
            <a:off x="641729" y="2778914"/>
            <a:ext cx="1522803" cy="1480624"/>
            <a:chOff x="1115616" y="2348880"/>
            <a:chExt cx="3449538" cy="3449538"/>
          </a:xfrm>
        </p:grpSpPr>
        <p:pic>
          <p:nvPicPr>
            <p:cNvPr id="5" name="Picture 2" descr="C:\Users\VrtelkovaH\AppData\Local\Microsoft\Windows\Temporary Internet Files\Content.IE5\Q5H1SYG6\MC900432634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2348880"/>
              <a:ext cx="3449538" cy="3449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6" name="Přímá spojnice 5"/>
            <p:cNvCxnSpPr/>
            <p:nvPr/>
          </p:nvCxnSpPr>
          <p:spPr>
            <a:xfrm>
              <a:off x="2683476" y="2681147"/>
              <a:ext cx="0" cy="36004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2682639" y="5085184"/>
              <a:ext cx="0" cy="36004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042" y="888408"/>
            <a:ext cx="1731963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664893"/>
            <a:ext cx="1731963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041" y="5013176"/>
            <a:ext cx="1731963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Slunce 7"/>
          <p:cNvSpPr/>
          <p:nvPr/>
        </p:nvSpPr>
        <p:spPr>
          <a:xfrm>
            <a:off x="3815805" y="3032042"/>
            <a:ext cx="1638314" cy="1547471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 rot="1118319">
            <a:off x="5666971" y="1676679"/>
            <a:ext cx="489204" cy="242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66158">
            <a:off x="1500338" y="2502967"/>
            <a:ext cx="517525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Šipka doleva 17"/>
          <p:cNvSpPr/>
          <p:nvPr/>
        </p:nvSpPr>
        <p:spPr>
          <a:xfrm rot="11790731">
            <a:off x="3302253" y="5654793"/>
            <a:ext cx="489204" cy="242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24436">
            <a:off x="7550196" y="4203184"/>
            <a:ext cx="517525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 rot="1808455">
            <a:off x="6516216" y="1632981"/>
            <a:ext cx="846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ZIMA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9859291">
            <a:off x="1817765" y="1647946"/>
            <a:ext cx="822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JARO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2576607">
            <a:off x="1369598" y="5187306"/>
            <a:ext cx="810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LÉTO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19550032">
            <a:off x="6490001" y="5359436"/>
            <a:ext cx="1216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PODZIM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1124744"/>
            <a:ext cx="1856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 polokoule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86108" y="2176611"/>
            <a:ext cx="1557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Jižní polokoule</a:t>
            </a:r>
            <a:endParaRPr lang="cs-CZ" dirty="0"/>
          </a:p>
        </p:txBody>
      </p:sp>
      <p:pic>
        <p:nvPicPr>
          <p:cNvPr id="3080" name="Picture 8" descr="C:\Users\VrtelkovaH\AppData\Local\Microsoft\Windows\Temporary Internet Files\Content.IE5\Q5H1SYG6\MP9003626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826" y="1500297"/>
            <a:ext cx="160804" cy="10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588" y="3295752"/>
            <a:ext cx="165100" cy="109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530" y="5666414"/>
            <a:ext cx="165100" cy="109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3310501"/>
            <a:ext cx="165100" cy="109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248766" y="691843"/>
            <a:ext cx="88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21. 3.</a:t>
            </a:r>
            <a:endParaRPr lang="cs-CZ" sz="2400" b="1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08958" y="2545943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21. 12.</a:t>
            </a:r>
            <a:endParaRPr lang="cs-CZ" sz="2400" b="1" u="sng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9091" y="2550719"/>
            <a:ext cx="88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21. 6.</a:t>
            </a:r>
            <a:endParaRPr lang="cs-CZ" sz="2400" b="1" u="sng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60935" y="6344057"/>
            <a:ext cx="88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23. 9.</a:t>
            </a:r>
            <a:endParaRPr lang="cs-CZ" sz="2400" b="1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03279" y="784828"/>
            <a:ext cx="21866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Jarní rovnodennost</a:t>
            </a:r>
            <a:endParaRPr lang="cs-CZ" sz="2000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67146" y="6374834"/>
            <a:ext cx="26544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Podzimní rovnodennost</a:t>
            </a:r>
            <a:endParaRPr lang="cs-CZ" sz="20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68780" y="4092239"/>
            <a:ext cx="1727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Letní slunovrat</a:t>
            </a:r>
            <a:endParaRPr lang="cs-CZ" sz="2000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39790" y="2918587"/>
            <a:ext cx="17917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Zimní slunovrat</a:t>
            </a:r>
            <a:endParaRPr lang="cs-CZ" sz="2000" i="1" dirty="0"/>
          </a:p>
        </p:txBody>
      </p:sp>
      <p:sp>
        <p:nvSpPr>
          <p:cNvPr id="28" name="Obdélník 27"/>
          <p:cNvSpPr/>
          <p:nvPr/>
        </p:nvSpPr>
        <p:spPr>
          <a:xfrm>
            <a:off x="971600" y="196656"/>
            <a:ext cx="7437908" cy="49518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Země krouží kolem Slunce. Co tento pohyb způsobí?</a:t>
            </a:r>
            <a:endParaRPr lang="cs-CZ" sz="2400" b="1" dirty="0"/>
          </a:p>
        </p:txBody>
      </p:sp>
      <p:sp>
        <p:nvSpPr>
          <p:cNvPr id="29" name="Zástupný symbol pro datum 2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0" name="Zástupný symbol pro zápatí 2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38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3" action="ppaction://hlinksldjump"/>
          </p:cNvPr>
          <p:cNvSpPr/>
          <p:nvPr/>
        </p:nvSpPr>
        <p:spPr>
          <a:xfrm>
            <a:off x="1547663" y="404664"/>
            <a:ext cx="5976664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Proč se střídají roční období? Doplň text.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704" y="1127373"/>
            <a:ext cx="89437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 krouží kolem </a:t>
            </a:r>
            <a:r>
              <a:rPr lang="cs-CZ" sz="2800" i="1" dirty="0" smtClean="0"/>
              <a:t>……………….</a:t>
            </a:r>
            <a:r>
              <a:rPr lang="cs-CZ" sz="2800" dirty="0" smtClean="0"/>
              <a:t> a zároveň se otáčí kolem </a:t>
            </a:r>
          </a:p>
          <a:p>
            <a:r>
              <a:rPr lang="cs-CZ" sz="2800" dirty="0" smtClean="0"/>
              <a:t>své </a:t>
            </a:r>
            <a:r>
              <a:rPr lang="cs-CZ" sz="2800" i="1" dirty="0" smtClean="0"/>
              <a:t>………</a:t>
            </a:r>
            <a:r>
              <a:rPr lang="cs-CZ" sz="2800" dirty="0" smtClean="0"/>
              <a:t>. Osa Země není kolmá k rovině, ve které Země </a:t>
            </a:r>
          </a:p>
          <a:p>
            <a:r>
              <a:rPr lang="cs-CZ" sz="2800" dirty="0" smtClean="0"/>
              <a:t>obíhá, ale je k ní …………………..a míří stále stejným směrem. </a:t>
            </a:r>
          </a:p>
          <a:p>
            <a:r>
              <a:rPr lang="cs-CZ" sz="2800" dirty="0" smtClean="0"/>
              <a:t>Tím je ke Slunci někdy více přikloněna </a:t>
            </a:r>
            <a:r>
              <a:rPr lang="cs-CZ" sz="2800" i="1" dirty="0" smtClean="0"/>
              <a:t>………………</a:t>
            </a:r>
            <a:r>
              <a:rPr lang="cs-CZ" sz="2800" dirty="0" smtClean="0"/>
              <a:t> polokoule,</a:t>
            </a:r>
          </a:p>
          <a:p>
            <a:r>
              <a:rPr lang="cs-CZ" sz="2800" dirty="0" smtClean="0"/>
              <a:t>někdy zase </a:t>
            </a:r>
            <a:r>
              <a:rPr lang="cs-CZ" sz="2800" i="1" dirty="0" smtClean="0"/>
              <a:t>………..</a:t>
            </a:r>
            <a:r>
              <a:rPr lang="cs-CZ" sz="2800" dirty="0" smtClean="0"/>
              <a:t>. Sluneční </a:t>
            </a:r>
            <a:r>
              <a:rPr lang="cs-CZ" sz="2800" i="1" dirty="0" smtClean="0"/>
              <a:t>………………</a:t>
            </a:r>
            <a:r>
              <a:rPr lang="cs-CZ" sz="2800" dirty="0" smtClean="0"/>
              <a:t> dopadají na kterékoliv místo planety pod různým úhlem. To je příčinou vzniku </a:t>
            </a:r>
            <a:r>
              <a:rPr lang="cs-CZ" sz="2800" i="1" dirty="0" smtClean="0"/>
              <a:t>……………………………</a:t>
            </a:r>
            <a:r>
              <a:rPr lang="cs-CZ" sz="2800" dirty="0" smtClean="0"/>
              <a:t>. Naše republika je v </a:t>
            </a:r>
            <a:r>
              <a:rPr lang="cs-CZ" sz="2800" i="1" dirty="0" smtClean="0"/>
              <a:t>……………</a:t>
            </a:r>
            <a:r>
              <a:rPr lang="cs-CZ" sz="2800" dirty="0" smtClean="0"/>
              <a:t>pásu </a:t>
            </a:r>
          </a:p>
          <a:p>
            <a:r>
              <a:rPr lang="cs-CZ" sz="2800" dirty="0" smtClean="0"/>
              <a:t>severní polokoule, dochází u nás ke střídání </a:t>
            </a:r>
            <a:r>
              <a:rPr lang="cs-CZ" sz="2800" i="1" dirty="0" smtClean="0"/>
              <a:t>……………</a:t>
            </a:r>
            <a:r>
              <a:rPr lang="cs-CZ" sz="2800" dirty="0" smtClean="0"/>
              <a:t> ročních </a:t>
            </a:r>
          </a:p>
          <a:p>
            <a:r>
              <a:rPr lang="cs-CZ" sz="2800" dirty="0" smtClean="0"/>
              <a:t>období –…………………………………………………….. Doba oběhu kolem Slunce trvá </a:t>
            </a:r>
            <a:r>
              <a:rPr lang="fi-FI" sz="2800" dirty="0" smtClean="0"/>
              <a:t>365</a:t>
            </a:r>
            <a:r>
              <a:rPr lang="cs-CZ" sz="2800" dirty="0" smtClean="0"/>
              <a:t>(366)</a:t>
            </a:r>
            <a:r>
              <a:rPr lang="fi-FI" sz="2800" dirty="0" smtClean="0"/>
              <a:t> dní</a:t>
            </a:r>
            <a:r>
              <a:rPr lang="cs-CZ" sz="2800" dirty="0" smtClean="0"/>
              <a:t> – jeden rok.</a:t>
            </a:r>
            <a:r>
              <a:rPr lang="fi-FI" sz="2800" dirty="0" smtClean="0"/>
              <a:t> 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17850" y="6132786"/>
            <a:ext cx="851515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slunce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99925" y="5528579"/>
            <a:ext cx="531107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osy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38976" y="6102008"/>
            <a:ext cx="1274708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nakloněná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1482" y="6113464"/>
            <a:ext cx="937501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severní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49703" y="5548010"/>
            <a:ext cx="599844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jižní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13799" y="6102008"/>
            <a:ext cx="996235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paprsky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5532621"/>
            <a:ext cx="1715534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ročních období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92918" y="6132786"/>
            <a:ext cx="1007007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mírném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46267" y="5548010"/>
            <a:ext cx="585417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čtyř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62303" y="6132786"/>
            <a:ext cx="596638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jaro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028384" y="5532621"/>
            <a:ext cx="589585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léto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58941" y="5532621"/>
            <a:ext cx="954107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podzim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77918" y="5528579"/>
            <a:ext cx="692818" cy="40011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zima</a:t>
            </a: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78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564"/>
          <a:stretch/>
        </p:blipFill>
        <p:spPr bwMode="auto">
          <a:xfrm>
            <a:off x="323528" y="900146"/>
            <a:ext cx="4572000" cy="2449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629" y="506553"/>
            <a:ext cx="7199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Str. 5</a:t>
            </a:r>
            <a:endParaRPr lang="cs-CZ" sz="20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625441" y="4221088"/>
            <a:ext cx="4751172" cy="2314527"/>
            <a:chOff x="611629" y="3858345"/>
            <a:chExt cx="4751172" cy="2314527"/>
          </a:xfrm>
        </p:grpSpPr>
        <p:grpSp>
          <p:nvGrpSpPr>
            <p:cNvPr id="3" name="Skupina 2"/>
            <p:cNvGrpSpPr/>
            <p:nvPr/>
          </p:nvGrpSpPr>
          <p:grpSpPr>
            <a:xfrm>
              <a:off x="611629" y="3858345"/>
              <a:ext cx="4751172" cy="2267867"/>
              <a:chOff x="611629" y="3858345"/>
              <a:chExt cx="4751172" cy="2267867"/>
            </a:xfrm>
          </p:grpSpPr>
          <p:pic>
            <p:nvPicPr>
              <p:cNvPr id="4098" name="Picture 2">
                <a:hlinkClick r:id="rId4" action="ppaction://hlinksldjump"/>
              </p:cNvPr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1629" y="4221088"/>
                <a:ext cx="4751172" cy="190512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00" name="Picture 4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97689" y="3858345"/>
                <a:ext cx="3036089" cy="36274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4101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629" y="5879117"/>
              <a:ext cx="3369729" cy="29375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" name="TextovéPole 5"/>
          <p:cNvSpPr txBox="1"/>
          <p:nvPr/>
        </p:nvSpPr>
        <p:spPr>
          <a:xfrm>
            <a:off x="625441" y="3643729"/>
            <a:ext cx="7199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Str. 7</a:t>
            </a:r>
            <a:endParaRPr lang="cs-CZ" sz="2000" b="1" dirty="0"/>
          </a:p>
        </p:txBody>
      </p:sp>
      <p:pic>
        <p:nvPicPr>
          <p:cNvPr id="4103" name="Picture 7" descr="C:\Users\VrtelkovaH\AppData\Local\Microsoft\Windows\Temporary Internet Files\Content.IE5\R72C0G05\MP9004030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392676"/>
            <a:ext cx="2790056" cy="4170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CF43-D92A-40A4-AA68-05662636577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2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Citace: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73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480</Words>
  <Application>Microsoft Office PowerPoint</Application>
  <PresentationFormat>Předvádění na obrazovce (4:3)</PresentationFormat>
  <Paragraphs>108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Vrtělková Hana</cp:lastModifiedBy>
  <cp:revision>13</cp:revision>
  <dcterms:created xsi:type="dcterms:W3CDTF">2012-02-13T19:24:42Z</dcterms:created>
  <dcterms:modified xsi:type="dcterms:W3CDTF">2012-05-08T11:02:58Z</dcterms:modified>
</cp:coreProperties>
</file>