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044FA952-54C6-4A41-B032-8801E9A521F6}">
          <p14:sldIdLst>
            <p14:sldId id="257"/>
            <p14:sldId id="256"/>
            <p14:sldId id="258"/>
            <p14:sldId id="259"/>
            <p14:sldId id="260"/>
            <p14:sldId id="26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2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PaedDr. Jana Čechová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VY_32_INOVACE_1A06Čj1_Písmeno ch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Písmeno ch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9D28B95F-C5EE-41D1-B6EB-0757FB910413}" type="presOf" srcId="{C73C7642-F245-4585-8F88-243F9FAEF6CA}" destId="{9A9B6F4F-B6FF-4F2D-B640-A8473E589523}" srcOrd="0" destOrd="0" presId="urn:microsoft.com/office/officeart/2005/8/layout/target3"/>
    <dgm:cxn modelId="{037E98DA-F141-441A-8C67-3F50ECE3CF0C}" type="presOf" srcId="{C73C7642-F245-4585-8F88-243F9FAEF6CA}" destId="{59F530CB-4999-43B3-A00D-6AB53886BD77}" srcOrd="1" destOrd="0" presId="urn:microsoft.com/office/officeart/2005/8/layout/target3"/>
    <dgm:cxn modelId="{51747429-C38C-4A7B-A1E0-0949B1A600EC}" type="presOf" srcId="{445C7998-7549-48B0-BD68-D4F0167F02E5}" destId="{4D19AB04-24FA-40C2-B203-52AE3D15E171}" srcOrd="1" destOrd="0" presId="urn:microsoft.com/office/officeart/2005/8/layout/target3"/>
    <dgm:cxn modelId="{FB641219-4D58-4D6F-9C3F-901239ADC015}" type="presOf" srcId="{FBBFC3EA-9D9D-4F3A-BEA6-9C2C0E46BF20}" destId="{643EA938-EDE0-4533-ACCC-D2BD6F3A527C}" srcOrd="0" destOrd="0" presId="urn:microsoft.com/office/officeart/2005/8/layout/target3"/>
    <dgm:cxn modelId="{01765ACC-FB58-409B-AA63-A9EFCFBA0FE3}" type="presOf" srcId="{39F8B381-5807-488E-AC22-73DD4140ED4A}" destId="{71045F8C-00FA-488E-A7BD-E2E6753D979D}" srcOrd="0" destOrd="0" presId="urn:microsoft.com/office/officeart/2005/8/layout/target3"/>
    <dgm:cxn modelId="{48B2EBB3-688E-449C-AE53-01F0CC65F8A4}" type="presOf" srcId="{445C7998-7549-48B0-BD68-D4F0167F02E5}" destId="{BC35EE03-4121-4EF9-923D-7CB6D30D358D}" srcOrd="0" destOrd="0" presId="urn:microsoft.com/office/officeart/2005/8/layout/target3"/>
    <dgm:cxn modelId="{0DBA3581-6EB4-4A58-BED1-8744A525CEDC}" type="presOf" srcId="{EBC41103-E2E5-4D48-9B4B-425520D3D098}" destId="{3BA01B75-849B-4716-8BCD-084A86FF328F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92044AC-3BFE-4D93-9CE1-0B31F8E6607C}" type="presOf" srcId="{FBBFC3EA-9D9D-4F3A-BEA6-9C2C0E46BF20}" destId="{832BF48F-0145-4429-9E02-8FCA946CCE9E}" srcOrd="1" destOrd="0" presId="urn:microsoft.com/office/officeart/2005/8/layout/target3"/>
    <dgm:cxn modelId="{F4B624A0-49BC-4A98-AC33-854E3639EE6C}" type="presOf" srcId="{019433A1-1324-4DE1-9E6F-32B851095F74}" destId="{A3817367-F2BC-482F-8832-FA00B51DCCF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8A320AEB-82B4-4913-B2D6-6570F690D1C2}" type="presOf" srcId="{EBC41103-E2E5-4D48-9B4B-425520D3D098}" destId="{A27B6496-BF1B-4384-9217-9659064D5D6A}" srcOrd="1" destOrd="0" presId="urn:microsoft.com/office/officeart/2005/8/layout/target3"/>
    <dgm:cxn modelId="{47B91987-563C-44AF-B004-6A6D3C8825F3}" type="presOf" srcId="{019433A1-1324-4DE1-9E6F-32B851095F74}" destId="{E7297F21-D4FD-4A41-AE58-814D01A6B5E7}" srcOrd="1" destOrd="0" presId="urn:microsoft.com/office/officeart/2005/8/layout/target3"/>
    <dgm:cxn modelId="{1E9465DA-D1C9-4966-8A41-85FE05F0865C}" type="presParOf" srcId="{71045F8C-00FA-488E-A7BD-E2E6753D979D}" destId="{3577EC6B-C980-4F34-8C69-4365E7B8FC8C}" srcOrd="0" destOrd="0" presId="urn:microsoft.com/office/officeart/2005/8/layout/target3"/>
    <dgm:cxn modelId="{DD112ABB-692F-469A-B589-7D88CC3D7F0C}" type="presParOf" srcId="{71045F8C-00FA-488E-A7BD-E2E6753D979D}" destId="{6940EB87-DC1D-4BC3-9408-9AC2E1FFC039}" srcOrd="1" destOrd="0" presId="urn:microsoft.com/office/officeart/2005/8/layout/target3"/>
    <dgm:cxn modelId="{54D3725E-6563-47CB-ADBC-29CCDA2D377E}" type="presParOf" srcId="{71045F8C-00FA-488E-A7BD-E2E6753D979D}" destId="{BC35EE03-4121-4EF9-923D-7CB6D30D358D}" srcOrd="2" destOrd="0" presId="urn:microsoft.com/office/officeart/2005/8/layout/target3"/>
    <dgm:cxn modelId="{70E74AFB-FB2A-4009-B908-C20EA927D3A8}" type="presParOf" srcId="{71045F8C-00FA-488E-A7BD-E2E6753D979D}" destId="{C95EEA27-3CBF-4645-A92D-9D8AF5C1CBFC}" srcOrd="3" destOrd="0" presId="urn:microsoft.com/office/officeart/2005/8/layout/target3"/>
    <dgm:cxn modelId="{E2CED5FD-E450-457C-AF09-FF2C7DCEB5D6}" type="presParOf" srcId="{71045F8C-00FA-488E-A7BD-E2E6753D979D}" destId="{851BB866-B6AE-4566-893F-4C635BA974FC}" srcOrd="4" destOrd="0" presId="urn:microsoft.com/office/officeart/2005/8/layout/target3"/>
    <dgm:cxn modelId="{01025497-A16C-4A42-BBBC-6B94EFA26E9D}" type="presParOf" srcId="{71045F8C-00FA-488E-A7BD-E2E6753D979D}" destId="{643EA938-EDE0-4533-ACCC-D2BD6F3A527C}" srcOrd="5" destOrd="0" presId="urn:microsoft.com/office/officeart/2005/8/layout/target3"/>
    <dgm:cxn modelId="{3BD676CF-DDEB-46E4-98AD-CE00999FBBEE}" type="presParOf" srcId="{71045F8C-00FA-488E-A7BD-E2E6753D979D}" destId="{92F31B18-D66D-4CC7-89B9-378928DE877D}" srcOrd="6" destOrd="0" presId="urn:microsoft.com/office/officeart/2005/8/layout/target3"/>
    <dgm:cxn modelId="{3A4CC56F-734E-49BB-9920-D4C732BB27FF}" type="presParOf" srcId="{71045F8C-00FA-488E-A7BD-E2E6753D979D}" destId="{902074E1-B931-4618-97F1-FADBE82E9C3C}" srcOrd="7" destOrd="0" presId="urn:microsoft.com/office/officeart/2005/8/layout/target3"/>
    <dgm:cxn modelId="{043E2F32-8DE2-431D-B4FC-65459D15585F}" type="presParOf" srcId="{71045F8C-00FA-488E-A7BD-E2E6753D979D}" destId="{A3817367-F2BC-482F-8832-FA00B51DCCF3}" srcOrd="8" destOrd="0" presId="urn:microsoft.com/office/officeart/2005/8/layout/target3"/>
    <dgm:cxn modelId="{221581B8-C631-4B10-A320-78B226009F90}" type="presParOf" srcId="{71045F8C-00FA-488E-A7BD-E2E6753D979D}" destId="{2DD79E57-A63E-47D4-A1AB-6DF333476AD4}" srcOrd="9" destOrd="0" presId="urn:microsoft.com/office/officeart/2005/8/layout/target3"/>
    <dgm:cxn modelId="{C3D3CFB6-3011-4C3E-A798-7040096977ED}" type="presParOf" srcId="{71045F8C-00FA-488E-A7BD-E2E6753D979D}" destId="{648967D3-ED80-4214-8D87-4E7012561E4A}" srcOrd="10" destOrd="0" presId="urn:microsoft.com/office/officeart/2005/8/layout/target3"/>
    <dgm:cxn modelId="{56A4F823-B48C-4D97-A6AE-EA2A2FDBD2A9}" type="presParOf" srcId="{71045F8C-00FA-488E-A7BD-E2E6753D979D}" destId="{9A9B6F4F-B6FF-4F2D-B640-A8473E589523}" srcOrd="11" destOrd="0" presId="urn:microsoft.com/office/officeart/2005/8/layout/target3"/>
    <dgm:cxn modelId="{5DB1C5C3-80DD-41F4-A9D7-BDEDE6639BBB}" type="presParOf" srcId="{71045F8C-00FA-488E-A7BD-E2E6753D979D}" destId="{13BD0FAF-9F2C-4708-9E63-A8E8E5252943}" srcOrd="12" destOrd="0" presId="urn:microsoft.com/office/officeart/2005/8/layout/target3"/>
    <dgm:cxn modelId="{A73BACA4-981B-437A-9FC0-CEB69695B2CD}" type="presParOf" srcId="{71045F8C-00FA-488E-A7BD-E2E6753D979D}" destId="{6821E7C9-5E4B-45FA-8F82-01E6F26FAA25}" srcOrd="13" destOrd="0" presId="urn:microsoft.com/office/officeart/2005/8/layout/target3"/>
    <dgm:cxn modelId="{978C5CA8-31B7-410C-A146-CE31A855FFDD}" type="presParOf" srcId="{71045F8C-00FA-488E-A7BD-E2E6753D979D}" destId="{3BA01B75-849B-4716-8BCD-084A86FF328F}" srcOrd="14" destOrd="0" presId="urn:microsoft.com/office/officeart/2005/8/layout/target3"/>
    <dgm:cxn modelId="{7828F49F-0DD1-401E-BA69-5A1F75987907}" type="presParOf" srcId="{71045F8C-00FA-488E-A7BD-E2E6753D979D}" destId="{4D19AB04-24FA-40C2-B203-52AE3D15E171}" srcOrd="15" destOrd="0" presId="urn:microsoft.com/office/officeart/2005/8/layout/target3"/>
    <dgm:cxn modelId="{FD56ACBA-226D-4EF6-8E53-97144DD3C218}" type="presParOf" srcId="{71045F8C-00FA-488E-A7BD-E2E6753D979D}" destId="{832BF48F-0145-4429-9E02-8FCA946CCE9E}" srcOrd="16" destOrd="0" presId="urn:microsoft.com/office/officeart/2005/8/layout/target3"/>
    <dgm:cxn modelId="{D163882B-E7B0-468F-B0F7-235B8374EA09}" type="presParOf" srcId="{71045F8C-00FA-488E-A7BD-E2E6753D979D}" destId="{E7297F21-D4FD-4A41-AE58-814D01A6B5E7}" srcOrd="17" destOrd="0" presId="urn:microsoft.com/office/officeart/2005/8/layout/target3"/>
    <dgm:cxn modelId="{80B8B858-37F5-4DC6-B11D-D354EB417397}" type="presParOf" srcId="{71045F8C-00FA-488E-A7BD-E2E6753D979D}" destId="{59F530CB-4999-43B3-A00D-6AB53886BD77}" srcOrd="18" destOrd="0" presId="urn:microsoft.com/office/officeart/2005/8/layout/target3"/>
    <dgm:cxn modelId="{31A9EF72-3D9E-4A45-91A4-ECF53441D67E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PaedDr. Jana Čechová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VY_32_INOVACE_1A06Čj1_Písmeno ch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Písmeno ch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818A3-9586-4E1F-8FA3-659546D4E8FD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EC5F8-4251-48F7-A490-8A85F81618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6334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818A3-9586-4E1F-8FA3-659546D4E8FD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EC5F8-4251-48F7-A490-8A85F81618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0067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818A3-9586-4E1F-8FA3-659546D4E8FD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EC5F8-4251-48F7-A490-8A85F81618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7370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818A3-9586-4E1F-8FA3-659546D4E8FD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EC5F8-4251-48F7-A490-8A85F81618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6024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818A3-9586-4E1F-8FA3-659546D4E8FD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EC5F8-4251-48F7-A490-8A85F81618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1256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818A3-9586-4E1F-8FA3-659546D4E8FD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EC5F8-4251-48F7-A490-8A85F81618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5373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818A3-9586-4E1F-8FA3-659546D4E8FD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EC5F8-4251-48F7-A490-8A85F81618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6311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818A3-9586-4E1F-8FA3-659546D4E8FD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EC5F8-4251-48F7-A490-8A85F81618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1232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818A3-9586-4E1F-8FA3-659546D4E8FD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EC5F8-4251-48F7-A490-8A85F81618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4367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818A3-9586-4E1F-8FA3-659546D4E8FD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EC5F8-4251-48F7-A490-8A85F81618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8416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818A3-9586-4E1F-8FA3-659546D4E8FD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EC5F8-4251-48F7-A490-8A85F81618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7437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F818A3-9586-4E1F-8FA3-659546D4E8FD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FEC5F8-4251-48F7-A490-8A85F81618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0143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wmf"/><Relationship Id="rId7" Type="http://schemas.openxmlformats.org/officeDocument/2006/relationships/image" Target="../media/image7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jpeg"/><Relationship Id="rId9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image" Target="../media/image9.wmf"/><Relationship Id="rId7" Type="http://schemas.openxmlformats.org/officeDocument/2006/relationships/image" Target="../media/image1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5" Type="http://schemas.openxmlformats.org/officeDocument/2006/relationships/image" Target="../media/image12.jpeg"/><Relationship Id="rId10" Type="http://schemas.openxmlformats.org/officeDocument/2006/relationships/image" Target="../media/image5.wmf"/><Relationship Id="rId4" Type="http://schemas.openxmlformats.org/officeDocument/2006/relationships/image" Target="../media/image11.jpeg"/><Relationship Id="rId9" Type="http://schemas.openxmlformats.org/officeDocument/2006/relationships/image" Target="../media/image16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73099329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892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Určeno pro 1. ročník ZŠ.</a:t>
            </a:r>
          </a:p>
          <a:p>
            <a:r>
              <a:rPr lang="cs-CZ" dirty="0" smtClean="0"/>
              <a:t>Interaktivní materiál určený k použití na interaktivní tabuli. Spouštíme v pracovním zobrazení, aby se daly přesunovat objekty – slova.</a:t>
            </a:r>
          </a:p>
          <a:p>
            <a:r>
              <a:rPr lang="cs-CZ" dirty="0" smtClean="0"/>
              <a:t>Pomůcky – funkce pero ke zvýraznění písmene.</a:t>
            </a:r>
          </a:p>
          <a:p>
            <a:r>
              <a:rPr lang="cs-CZ" dirty="0" smtClean="0"/>
              <a:t>Inovace – zvýraznění písmene ch – barevně – pro lepší přehlednost. Texty ke čtení – slova jsou uspořádána do skupin podle umístění písmene ve slově. Čtení vět  - ke každé je motivační obrázek.</a:t>
            </a:r>
          </a:p>
          <a:p>
            <a:r>
              <a:rPr lang="cs-CZ" dirty="0" smtClean="0"/>
              <a:t>Metodické poznámky – na snímku 3 žá</a:t>
            </a:r>
            <a:r>
              <a:rPr lang="cs-CZ" dirty="0" smtClean="0"/>
              <a:t>ci přiřazují slova, která čtou, k jednotlivým obrázkům, písmeno ch je barevně odlišeno; na snímku 4 procvičujeme čtení slov s písmenem ch, před čtením můžeme barevně písmeno zvýraznit; na snímku 4 čteme věty, přiřazujeme jednotlivé obrázky – spojíme fixou, perem, nebo přesuneme obrázek </a:t>
            </a:r>
            <a:r>
              <a:rPr lang="cs-CZ" smtClean="0"/>
              <a:t>jako objekt.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7457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ana\AppData\Local\Microsoft\Windows\Temporary Internet Files\Content.IE5\HABC50MY\MC9000191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1246451" cy="1060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51520" y="8234"/>
            <a:ext cx="1718824" cy="1323439"/>
          </a:xfrm>
          <a:prstGeom prst="rect">
            <a:avLst/>
          </a:prstGeom>
          <a:solidFill>
            <a:srgbClr val="00B0F0"/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8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CH</a:t>
            </a:r>
            <a:endParaRPr lang="cs-CZ" sz="8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7" name="Picture 3" descr="C:\Users\Jana\AppData\Local\Microsoft\Windows\Temporary Internet Files\Content.IE5\3G4QDPLE\MC9001989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952" y="2996952"/>
            <a:ext cx="1097148" cy="944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ana\AppData\Local\Microsoft\Windows\Temporary Internet Files\Content.IE5\ZCRH1448\MP90040319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39" y="4437112"/>
            <a:ext cx="1114264" cy="742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ana\AppData\Local\Microsoft\Windows\Temporary Internet Files\Content.IE5\NTB7RF28\MC90031134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16" y="5589240"/>
            <a:ext cx="1053387" cy="798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Jana\AppData\Local\Microsoft\Windows\Temporary Internet Files\Content.IE5\3G4QDPLE\MP90040316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98265"/>
            <a:ext cx="1544600" cy="1033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Jana\AppData\Local\Microsoft\Windows\Temporary Internet Files\Content.IE5\U40387WJ\MP90040914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956" y="1630773"/>
            <a:ext cx="908720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Jana\AppData\Local\Microsoft\Windows\Temporary Internet Files\Content.IE5\NTB7RF28\MP900446564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4040" y="2816974"/>
            <a:ext cx="868552" cy="112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Jana\AppData\Local\Microsoft\Windows\Temporary Internet Files\Content.IE5\U40387WJ\MC90023257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374" y="4149080"/>
            <a:ext cx="1179884" cy="8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Jana\AppData\Local\Microsoft\Windows\Temporary Internet Files\Content.IE5\ZCRH1448\MC900197385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6364" y="5473774"/>
            <a:ext cx="1151894" cy="914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/>
          <p:cNvSpPr/>
          <p:nvPr/>
        </p:nvSpPr>
        <p:spPr>
          <a:xfrm>
            <a:off x="2195736" y="298265"/>
            <a:ext cx="2232248" cy="622661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CH</a:t>
            </a:r>
            <a:r>
              <a:rPr lang="cs-CZ" sz="2800" dirty="0" smtClean="0"/>
              <a:t>OBOTNICE</a:t>
            </a:r>
            <a:endParaRPr lang="cs-CZ" sz="2800" dirty="0"/>
          </a:p>
        </p:txBody>
      </p:sp>
      <p:sp>
        <p:nvSpPr>
          <p:cNvPr id="14" name="Zaoblený obdélník 13"/>
          <p:cNvSpPr/>
          <p:nvPr/>
        </p:nvSpPr>
        <p:spPr>
          <a:xfrm>
            <a:off x="2201416" y="298265"/>
            <a:ext cx="2232248" cy="622661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CH</a:t>
            </a:r>
            <a:r>
              <a:rPr lang="cs-CZ" sz="2800" dirty="0" smtClean="0"/>
              <a:t>OBOT</a:t>
            </a:r>
            <a:endParaRPr lang="cs-CZ" sz="2800" dirty="0"/>
          </a:p>
        </p:txBody>
      </p:sp>
      <p:sp>
        <p:nvSpPr>
          <p:cNvPr id="15" name="Zaoblený obdélník 14"/>
          <p:cNvSpPr/>
          <p:nvPr/>
        </p:nvSpPr>
        <p:spPr>
          <a:xfrm>
            <a:off x="2211412" y="298265"/>
            <a:ext cx="2232248" cy="622661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CH</a:t>
            </a:r>
            <a:r>
              <a:rPr lang="cs-CZ" sz="2800" dirty="0" smtClean="0"/>
              <a:t>ATA</a:t>
            </a:r>
            <a:endParaRPr lang="cs-CZ" sz="2800" dirty="0"/>
          </a:p>
        </p:txBody>
      </p:sp>
      <p:sp>
        <p:nvSpPr>
          <p:cNvPr id="16" name="Zaoblený obdélník 15"/>
          <p:cNvSpPr/>
          <p:nvPr/>
        </p:nvSpPr>
        <p:spPr>
          <a:xfrm>
            <a:off x="2201416" y="298265"/>
            <a:ext cx="2232248" cy="622661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CH</a:t>
            </a:r>
            <a:r>
              <a:rPr lang="cs-CZ" sz="2800" dirty="0" smtClean="0"/>
              <a:t>LEBA</a:t>
            </a:r>
            <a:endParaRPr lang="cs-CZ" sz="2800" dirty="0"/>
          </a:p>
        </p:txBody>
      </p:sp>
      <p:sp>
        <p:nvSpPr>
          <p:cNvPr id="17" name="Zaoblený obdélník 16"/>
          <p:cNvSpPr/>
          <p:nvPr/>
        </p:nvSpPr>
        <p:spPr>
          <a:xfrm>
            <a:off x="2211412" y="298265"/>
            <a:ext cx="2232248" cy="622661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U</a:t>
            </a:r>
            <a:r>
              <a:rPr lang="cs-CZ" sz="2800" dirty="0" smtClean="0">
                <a:solidFill>
                  <a:srgbClr val="FF0000"/>
                </a:solidFill>
              </a:rPr>
              <a:t>CH</a:t>
            </a:r>
            <a:r>
              <a:rPr lang="cs-CZ" sz="2800" dirty="0" smtClean="0"/>
              <a:t>O</a:t>
            </a:r>
            <a:endParaRPr lang="cs-CZ" sz="2800" dirty="0"/>
          </a:p>
        </p:txBody>
      </p:sp>
      <p:sp>
        <p:nvSpPr>
          <p:cNvPr id="18" name="Zaoblený obdélník 17"/>
          <p:cNvSpPr/>
          <p:nvPr/>
        </p:nvSpPr>
        <p:spPr>
          <a:xfrm>
            <a:off x="2201416" y="298264"/>
            <a:ext cx="2232248" cy="622661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OŘE</a:t>
            </a:r>
            <a:r>
              <a:rPr lang="cs-CZ" sz="2800" dirty="0" smtClean="0">
                <a:solidFill>
                  <a:srgbClr val="FF0000"/>
                </a:solidFill>
              </a:rPr>
              <a:t>CH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2211412" y="298265"/>
            <a:ext cx="2232248" cy="622661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CH</a:t>
            </a:r>
            <a:r>
              <a:rPr lang="cs-CZ" sz="2800" dirty="0" smtClean="0"/>
              <a:t>LAPEC</a:t>
            </a:r>
            <a:endParaRPr lang="cs-CZ" sz="2800" dirty="0"/>
          </a:p>
        </p:txBody>
      </p:sp>
      <p:sp>
        <p:nvSpPr>
          <p:cNvPr id="20" name="Zaoblený obdélník 19"/>
          <p:cNvSpPr/>
          <p:nvPr/>
        </p:nvSpPr>
        <p:spPr>
          <a:xfrm>
            <a:off x="2211412" y="298263"/>
            <a:ext cx="2232248" cy="622661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HRÁ</a:t>
            </a:r>
            <a:r>
              <a:rPr lang="cs-CZ" sz="2800" dirty="0" smtClean="0">
                <a:solidFill>
                  <a:srgbClr val="FF0000"/>
                </a:solidFill>
              </a:rPr>
              <a:t>CH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2201416" y="298265"/>
            <a:ext cx="2232248" cy="622661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MOU</a:t>
            </a:r>
            <a:r>
              <a:rPr lang="cs-CZ" sz="2800" dirty="0" smtClean="0">
                <a:solidFill>
                  <a:srgbClr val="FF0000"/>
                </a:solidFill>
              </a:rPr>
              <a:t>CH</a:t>
            </a:r>
            <a:r>
              <a:rPr lang="cs-CZ" sz="2800" dirty="0" smtClean="0"/>
              <a:t>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70329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cs-CZ" dirty="0" smtClean="0"/>
              <a:t>NAJDI PÍSMENO 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CH</a:t>
            </a:r>
            <a:r>
              <a:rPr lang="cs-CZ" dirty="0" smtClean="0"/>
              <a:t> A PŘEČTI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098576" cy="4525963"/>
          </a:xfrm>
          <a:solidFill>
            <a:srgbClr val="FFFFCC"/>
          </a:solidFill>
        </p:spPr>
        <p:txBody>
          <a:bodyPr>
            <a:normAutofit lnSpcReduction="10000"/>
          </a:bodyPr>
          <a:lstStyle/>
          <a:p>
            <a:r>
              <a:rPr lang="cs-CZ" dirty="0" smtClean="0"/>
              <a:t>CHATA</a:t>
            </a:r>
          </a:p>
          <a:p>
            <a:r>
              <a:rPr lang="cs-CZ" dirty="0" smtClean="0"/>
              <a:t>CHYBA</a:t>
            </a:r>
          </a:p>
          <a:p>
            <a:r>
              <a:rPr lang="cs-CZ" dirty="0" smtClean="0"/>
              <a:t>CHYTÁ</a:t>
            </a:r>
          </a:p>
          <a:p>
            <a:r>
              <a:rPr lang="cs-CZ" dirty="0" smtClean="0"/>
              <a:t>CHOVÁ</a:t>
            </a:r>
          </a:p>
          <a:p>
            <a:r>
              <a:rPr lang="cs-CZ" dirty="0" smtClean="0"/>
              <a:t>CHLEBA</a:t>
            </a:r>
          </a:p>
          <a:p>
            <a:r>
              <a:rPr lang="cs-CZ" dirty="0" smtClean="0"/>
              <a:t>CHLAPEC</a:t>
            </a:r>
          </a:p>
          <a:p>
            <a:r>
              <a:rPr lang="cs-CZ" dirty="0" smtClean="0"/>
              <a:t>CHOBOT</a:t>
            </a:r>
          </a:p>
          <a:p>
            <a:r>
              <a:rPr lang="cs-CZ" dirty="0" smtClean="0"/>
              <a:t>CHLUPY</a:t>
            </a:r>
          </a:p>
          <a:p>
            <a:r>
              <a:rPr lang="cs-CZ" dirty="0" smtClean="0"/>
              <a:t>CHROBÁK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275856" y="1628800"/>
            <a:ext cx="2228056" cy="452596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dirty="0" smtClean="0"/>
              <a:t>HOCH</a:t>
            </a:r>
          </a:p>
          <a:p>
            <a:r>
              <a:rPr lang="cs-CZ" dirty="0" smtClean="0"/>
              <a:t>HROCH</a:t>
            </a:r>
          </a:p>
          <a:p>
            <a:r>
              <a:rPr lang="cs-CZ" dirty="0" smtClean="0"/>
              <a:t>MECH</a:t>
            </a:r>
          </a:p>
          <a:p>
            <a:r>
              <a:rPr lang="cs-CZ" dirty="0" smtClean="0"/>
              <a:t>HRÁCH</a:t>
            </a:r>
          </a:p>
          <a:p>
            <a:r>
              <a:rPr lang="cs-CZ" dirty="0" smtClean="0"/>
              <a:t>PACH</a:t>
            </a:r>
          </a:p>
          <a:p>
            <a:r>
              <a:rPr lang="cs-CZ" dirty="0" smtClean="0"/>
              <a:t>PRACH</a:t>
            </a:r>
          </a:p>
          <a:p>
            <a:r>
              <a:rPr lang="cs-CZ" dirty="0" smtClean="0"/>
              <a:t>OŘECH</a:t>
            </a:r>
          </a:p>
          <a:p>
            <a:r>
              <a:rPr lang="cs-CZ" dirty="0" smtClean="0"/>
              <a:t>JINDŘICH</a:t>
            </a:r>
          </a:p>
          <a:p>
            <a:r>
              <a:rPr lang="cs-CZ" dirty="0" smtClean="0"/>
              <a:t>OLDŘICH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66668" y="1703884"/>
            <a:ext cx="2304256" cy="440120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BLECHA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MÍCHÁ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SUCHO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MÁCHÁ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PÍCHÁ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UCHO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PLACHTA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POSPÍCHÁ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MICHAL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JÁCHYM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2743267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908720"/>
            <a:ext cx="6480720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MICHAL JÍ SUCHÝ CHLEBA.</a:t>
            </a: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CHOVATEL CHOVÁ HROCHA.</a:t>
            </a: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CHLAPEC MÁ ČERVENÉ UCHO.</a:t>
            </a: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V MECHU ROSTE MUCHOMŮRKA.</a:t>
            </a: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JÁCHYM KOUPIL HRÁCH A OŘECHY.</a:t>
            </a: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CHRT MÁ CHLUPY.</a:t>
            </a: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CHALOUPKA STOJÍ V MECHU.</a:t>
            </a:r>
          </a:p>
          <a:p>
            <a:pPr>
              <a:lnSpc>
                <a:spcPct val="150000"/>
              </a:lnSpc>
            </a:pPr>
            <a:endParaRPr lang="cs-CZ" sz="3200" dirty="0" smtClean="0"/>
          </a:p>
          <a:p>
            <a:endParaRPr lang="cs-CZ" sz="2800" dirty="0"/>
          </a:p>
        </p:txBody>
      </p:sp>
      <p:pic>
        <p:nvPicPr>
          <p:cNvPr id="3" name="Picture 3" descr="C:\Users\Jana\AppData\Local\Microsoft\Windows\Temporary Internet Files\Content.IE5\3G4QDPLE\MC90019896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952" y="2238892"/>
            <a:ext cx="904672" cy="779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C:\Users\Jana\AppData\Local\Microsoft\Windows\Temporary Internet Files\Content.IE5\U40387WJ\MC90023257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661248"/>
            <a:ext cx="1008112" cy="742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C:\Users\Jana\AppData\Local\Microsoft\Windows\Temporary Internet Files\Content.IE5\NTB7RF28\MP90044656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416" y="1268760"/>
            <a:ext cx="670088" cy="867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Jana\AppData\Local\Microsoft\Windows\Temporary Internet Files\Content.IE5\3G4QDPLE\MP90040316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8064" y="4653136"/>
            <a:ext cx="1008112" cy="674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Jana\AppData\Local\Microsoft\Windows\Temporary Internet Files\Content.IE5\U40387WJ\MC90005282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12" y="223362"/>
            <a:ext cx="973607" cy="64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C:\Users\Jana\AppData\Local\Microsoft\Windows\Temporary Internet Files\Content.IE5\U40387WJ\MP90040914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218" y="275688"/>
            <a:ext cx="690172" cy="690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Jana\AppData\Local\Microsoft\Windows\Temporary Internet Files\Content.IE5\NTB7RF28\MM900283457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821" y="5362757"/>
            <a:ext cx="967606" cy="967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Jana\AppData\Local\Microsoft\Windows\Temporary Internet Files\Content.IE5\NTB7RF28\MM900040921[1]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5245" y="2984252"/>
            <a:ext cx="1400175" cy="55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Jana\AppData\Local\Microsoft\Windows\Temporary Internet Files\Content.IE5\NTB7RF28\MC900311340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36" y="3808250"/>
            <a:ext cx="1053387" cy="798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63574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Ilustrace – </a:t>
            </a:r>
            <a:r>
              <a:rPr lang="cs-CZ" smtClean="0">
                <a:hlinkClick r:id="rId2"/>
              </a:rPr>
              <a:t>www.office.microsoft.com</a:t>
            </a:r>
            <a:endParaRPr lang="cs-CZ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220192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247</Words>
  <Application>Microsoft Office PowerPoint</Application>
  <PresentationFormat>Předvádění na obrazovce (4:3)</PresentationFormat>
  <Paragraphs>59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Prezentace aplikace PowerPoint</vt:lpstr>
      <vt:lpstr>NAJDI PÍSMENO CH A PŘEČTI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</dc:creator>
  <cp:lastModifiedBy>Jana</cp:lastModifiedBy>
  <cp:revision>11</cp:revision>
  <dcterms:created xsi:type="dcterms:W3CDTF">2011-11-21T17:57:33Z</dcterms:created>
  <dcterms:modified xsi:type="dcterms:W3CDTF">2011-11-23T18:08:54Z</dcterms:modified>
</cp:coreProperties>
</file>