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28" autoAdjust="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VY_32_INOVACE_1A07Čj_Čtení DI-TI-NI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DI-TI-NI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VY_32_INOVACE_1A07Čj_Čtení DI-TI-NI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DI-TI-NI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jpeg"/><Relationship Id="rId7" Type="http://schemas.openxmlformats.org/officeDocument/2006/relationships/image" Target="../media/image13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microsoft.com/office/2007/relationships/hdphoto" Target="../media/hdphoto1.wdp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jpeg"/><Relationship Id="rId7" Type="http://schemas.openxmlformats.org/officeDocument/2006/relationships/image" Target="../media/image13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microsoft.com/office/2007/relationships/hdphoto" Target="../media/hdphoto1.wdp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65361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určený pro využití na interaktivní tabuli, zaměřeno na čtení slov se skupinami DI – TI – NI s porozuměním.</a:t>
            </a:r>
          </a:p>
          <a:p>
            <a:r>
              <a:rPr lang="cs-CZ" dirty="0" smtClean="0"/>
              <a:t>Inovace – přehledná prezentace učiva – barevné zvýraznění skupin písmen; aktivní zapojení žáků</a:t>
            </a:r>
            <a:r>
              <a:rPr lang="cs-CZ" dirty="0"/>
              <a:t> </a:t>
            </a:r>
            <a:r>
              <a:rPr lang="cs-CZ" dirty="0" smtClean="0"/>
              <a:t>při přesouvání textových polí ke správnému obrázku. Podporuje čtení s porozuměním.</a:t>
            </a:r>
          </a:p>
          <a:p>
            <a:r>
              <a:rPr lang="cs-CZ" dirty="0" smtClean="0"/>
              <a:t>Metodické poznámky – na snímku 3, 5, 7 se žáci seznámí se slovy obsahujícími vždy jednu skupinu písmen (di, ti, ni), stránka slouží ke čtení; na snímcích 4, 6, 8 žáci čtou náhodně zvolená textová pole a přiřazují ke správnému obrázku.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4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6012160" y="476672"/>
            <a:ext cx="2592288" cy="1224136"/>
          </a:xfrm>
          <a:prstGeom prst="wedgeRoundRectCallou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DI</a:t>
            </a:r>
            <a:endParaRPr lang="cs-CZ" sz="9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026" name="Picture 2" descr="C:\Users\Jana\AppData\Local\Microsoft\Windows\Temporary Internet Files\Content.IE5\NTR9PW1U\MC900289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66" y="655951"/>
            <a:ext cx="1308895" cy="105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3G4QDPLE\MC900281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2276872"/>
            <a:ext cx="1048608" cy="106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ZCRH1448\MP9003029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3933056"/>
            <a:ext cx="728480" cy="102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R9PW1U\MC9003305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5301208"/>
            <a:ext cx="887425" cy="90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HABC50MY\MC9002905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1084152" cy="88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4146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401" y="3815953"/>
            <a:ext cx="1515445" cy="151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120" y="5301208"/>
            <a:ext cx="976265" cy="103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93098" y="835971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DÍ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LNA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93098" y="2647587"/>
            <a:ext cx="2822918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VADLO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89329" y="4280748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LI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61352" y="5647567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HA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79718" y="2647587"/>
            <a:ext cx="2612761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KLA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VO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61128" y="3933056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HO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NY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63569" y="5506051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BU</a:t>
            </a:r>
            <a:r>
              <a:rPr lang="cs-CZ" sz="4800" dirty="0" smtClean="0">
                <a:solidFill>
                  <a:srgbClr val="FF0000"/>
                </a:solidFill>
              </a:rPr>
              <a:t>DÍ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K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9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NTR9PW1U\MC900289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66" y="655951"/>
            <a:ext cx="1308895" cy="105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3G4QDPLE\MC900281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2276872"/>
            <a:ext cx="1048608" cy="106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ZCRH1448\MP9003029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3933056"/>
            <a:ext cx="728480" cy="102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R9PW1U\MC9003305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95" y="5301208"/>
            <a:ext cx="887425" cy="90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HABC50MY\MC9002905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1084152" cy="88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4146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401" y="3815953"/>
            <a:ext cx="1515445" cy="151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120" y="5301208"/>
            <a:ext cx="976265" cy="103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03252" y="561791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DÍ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LNA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08133" y="735544"/>
            <a:ext cx="2822918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VADLO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9592" y="308259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LI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91526" y="421918"/>
            <a:ext cx="2343320" cy="75371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HA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28466" y="515496"/>
            <a:ext cx="2612761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KLA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VO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03252" y="197600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HO</a:t>
            </a:r>
            <a:r>
              <a:rPr lang="cs-CZ" sz="4800" dirty="0" smtClean="0">
                <a:solidFill>
                  <a:srgbClr val="FF0000"/>
                </a:solidFill>
              </a:rPr>
              <a:t>DI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NY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63186" y="545292"/>
            <a:ext cx="2343320" cy="6953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BU</a:t>
            </a:r>
            <a:r>
              <a:rPr lang="cs-CZ" sz="4800" dirty="0" smtClean="0">
                <a:solidFill>
                  <a:srgbClr val="FF0000"/>
                </a:solidFill>
              </a:rPr>
              <a:t>DÍ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K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69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5796136" y="332656"/>
            <a:ext cx="2664296" cy="1512168"/>
          </a:xfrm>
          <a:prstGeom prst="wedgeRoundRectCallou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TI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NTB7RF28\MC900441802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6956"/>
            <a:ext cx="1083568" cy="108356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G4QDPLE\MP90043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68" y="2132856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HABC50MY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18245">
            <a:off x="990119" y="3794536"/>
            <a:ext cx="751876" cy="4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\AppData\Local\Microsoft\Windows\Temporary Internet Files\Content.IE5\HABC50MY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9314">
            <a:off x="251520" y="3748125"/>
            <a:ext cx="960120" cy="63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NTR9PW1U\MC900290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84" y="5229200"/>
            <a:ext cx="1021448" cy="66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3G4QDPLE\MC9000840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12101"/>
            <a:ext cx="1399690" cy="89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U40387WJ\MC9000787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066" y="3439799"/>
            <a:ext cx="861070" cy="106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ZCRH1448\MC9004361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345" y="5158872"/>
            <a:ext cx="922337" cy="88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5652120" y="4941168"/>
            <a:ext cx="360040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1867088" y="691834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LKO</a:t>
            </a:r>
            <a:endParaRPr lang="cs-CZ" sz="4800" dirty="0"/>
          </a:p>
        </p:txBody>
      </p:sp>
      <p:sp>
        <p:nvSpPr>
          <p:cNvPr id="14" name="Obdélník 13"/>
          <p:cNvSpPr/>
          <p:nvPr/>
        </p:nvSpPr>
        <p:spPr>
          <a:xfrm>
            <a:off x="1867088" y="2198520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TI</a:t>
            </a:r>
            <a:r>
              <a:rPr lang="cs-CZ" sz="4800" dirty="0" smtClean="0"/>
              <a:t>CHO</a:t>
            </a:r>
            <a:endParaRPr lang="cs-CZ" sz="4800" dirty="0"/>
          </a:p>
        </p:txBody>
      </p:sp>
      <p:sp>
        <p:nvSpPr>
          <p:cNvPr id="15" name="Obdélník 14"/>
          <p:cNvSpPr/>
          <p:nvPr/>
        </p:nvSpPr>
        <p:spPr>
          <a:xfrm>
            <a:off x="1867088" y="3695143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KOS</a:t>
            </a:r>
            <a:r>
              <a:rPr lang="cs-CZ" sz="4800" dirty="0" smtClean="0">
                <a:solidFill>
                  <a:srgbClr val="FF0000"/>
                </a:solidFill>
              </a:rPr>
              <a:t>TI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83011" y="5247710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CHY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28184" y="2262318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Š</a:t>
            </a:r>
            <a:r>
              <a:rPr lang="cs-CZ" sz="4800" dirty="0" smtClean="0">
                <a:solidFill>
                  <a:srgbClr val="FF0000"/>
                </a:solidFill>
              </a:rPr>
              <a:t>TI</a:t>
            </a:r>
            <a:r>
              <a:rPr lang="cs-CZ" sz="4800" dirty="0" smtClean="0"/>
              <a:t>KA</a:t>
            </a:r>
            <a:endParaRPr lang="cs-CZ" sz="4800" dirty="0"/>
          </a:p>
        </p:txBody>
      </p:sp>
      <p:sp>
        <p:nvSpPr>
          <p:cNvPr id="18" name="Obdélník 17"/>
          <p:cNvSpPr/>
          <p:nvPr/>
        </p:nvSpPr>
        <p:spPr>
          <a:xfrm>
            <a:off x="6228184" y="3695143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KÁ</a:t>
            </a:r>
            <a:endParaRPr lang="cs-CZ" sz="4800" dirty="0"/>
          </a:p>
        </p:txBody>
      </p:sp>
      <p:sp>
        <p:nvSpPr>
          <p:cNvPr id="19" name="Obdélník 18"/>
          <p:cNvSpPr/>
          <p:nvPr/>
        </p:nvSpPr>
        <p:spPr>
          <a:xfrm>
            <a:off x="6228184" y="5247710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TA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NEK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1105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NTB7RF28\MC900441802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6956"/>
            <a:ext cx="1083568" cy="108356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G4QDPLE\MP90043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68" y="2132856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HABC50MY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18245">
            <a:off x="990119" y="3794536"/>
            <a:ext cx="751876" cy="4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\AppData\Local\Microsoft\Windows\Temporary Internet Files\Content.IE5\HABC50MY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9314">
            <a:off x="251520" y="3748125"/>
            <a:ext cx="960120" cy="63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NTR9PW1U\MC900290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84" y="5229200"/>
            <a:ext cx="1021448" cy="66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3G4QDPLE\MC9000840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12101"/>
            <a:ext cx="1399690" cy="89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U40387WJ\MC9000787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066" y="3439799"/>
            <a:ext cx="861070" cy="106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ZCRH1448\MC9004361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345" y="5158872"/>
            <a:ext cx="922337" cy="88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5652120" y="4941168"/>
            <a:ext cx="360040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5787169" y="312774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LKO</a:t>
            </a:r>
            <a:endParaRPr lang="cs-CZ" sz="4800" dirty="0"/>
          </a:p>
        </p:txBody>
      </p:sp>
      <p:sp>
        <p:nvSpPr>
          <p:cNvPr id="14" name="Obdélník 13"/>
          <p:cNvSpPr/>
          <p:nvPr/>
        </p:nvSpPr>
        <p:spPr>
          <a:xfrm>
            <a:off x="4459376" y="150050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TI</a:t>
            </a:r>
            <a:r>
              <a:rPr lang="cs-CZ" sz="4800" dirty="0" smtClean="0"/>
              <a:t>CHO</a:t>
            </a:r>
            <a:endParaRPr lang="cs-CZ" sz="4800" dirty="0"/>
          </a:p>
        </p:txBody>
      </p:sp>
      <p:sp>
        <p:nvSpPr>
          <p:cNvPr id="15" name="Obdélník 14"/>
          <p:cNvSpPr/>
          <p:nvPr/>
        </p:nvSpPr>
        <p:spPr>
          <a:xfrm>
            <a:off x="4796474" y="294928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KOS</a:t>
            </a:r>
            <a:r>
              <a:rPr lang="cs-CZ" sz="4800" dirty="0" smtClean="0">
                <a:solidFill>
                  <a:srgbClr val="FF0000"/>
                </a:solidFill>
              </a:rPr>
              <a:t>TI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5601" y="691834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CHY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58069" y="546956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Š</a:t>
            </a:r>
            <a:r>
              <a:rPr lang="cs-CZ" sz="4800" dirty="0" smtClean="0">
                <a:solidFill>
                  <a:srgbClr val="FF0000"/>
                </a:solidFill>
              </a:rPr>
              <a:t>TI</a:t>
            </a:r>
            <a:r>
              <a:rPr lang="cs-CZ" sz="4800" dirty="0" smtClean="0"/>
              <a:t>KA</a:t>
            </a:r>
            <a:endParaRPr lang="cs-CZ" sz="4800" dirty="0"/>
          </a:p>
        </p:txBody>
      </p:sp>
      <p:sp>
        <p:nvSpPr>
          <p:cNvPr id="18" name="Obdélník 17"/>
          <p:cNvSpPr/>
          <p:nvPr/>
        </p:nvSpPr>
        <p:spPr>
          <a:xfrm>
            <a:off x="6084168" y="691834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KÁ</a:t>
            </a:r>
            <a:endParaRPr lang="cs-CZ" sz="4800" dirty="0"/>
          </a:p>
        </p:txBody>
      </p:sp>
      <p:sp>
        <p:nvSpPr>
          <p:cNvPr id="19" name="Obdélník 18"/>
          <p:cNvSpPr/>
          <p:nvPr/>
        </p:nvSpPr>
        <p:spPr>
          <a:xfrm>
            <a:off x="6228184" y="150050"/>
            <a:ext cx="2592288" cy="7938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TA</a:t>
            </a:r>
            <a:r>
              <a:rPr lang="cs-CZ" sz="4800" dirty="0" smtClean="0">
                <a:solidFill>
                  <a:srgbClr val="FF0000"/>
                </a:solidFill>
              </a:rPr>
              <a:t>TÍ</a:t>
            </a:r>
            <a:r>
              <a:rPr lang="cs-CZ" sz="4800" dirty="0" smtClean="0"/>
              <a:t>NEK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4456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6012160" y="476672"/>
            <a:ext cx="2592288" cy="1656184"/>
          </a:xfrm>
          <a:prstGeom prst="wedgeRound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C:\Users\Jana\AppData\Local\Microsoft\Windows\Temporary Internet Files\Content.IE5\NTB7RF28\MC900287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201671" cy="847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HABC50MY\MC900434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33" y="1916832"/>
            <a:ext cx="1064766" cy="101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NTB7RF28\MC900353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33" y="3284984"/>
            <a:ext cx="844996" cy="97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NTR9PW1U\MC900057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48" y="4941168"/>
            <a:ext cx="651965" cy="114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ZCRH1448\MC9003403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46652"/>
            <a:ext cx="1199689" cy="101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HABC50MY\MP9004025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367" y="3771383"/>
            <a:ext cx="846956" cy="1269814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4932040" y="4259782"/>
            <a:ext cx="660805" cy="32134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0" name="Picture 8" descr="C:\Users\Jana\AppData\Local\Microsoft\Windows\Temporary Internet Files\Content.IE5\NTB7RF28\MC9002305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313" y="5301208"/>
            <a:ext cx="748590" cy="125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63688" y="558218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TKA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1763688" y="2243526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VO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63688" y="3716793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ZVO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5301216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6" name="Obdélník 15"/>
          <p:cNvSpPr/>
          <p:nvPr/>
        </p:nvSpPr>
        <p:spPr>
          <a:xfrm>
            <a:off x="6300192" y="2973948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PIL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7" name="Obdélník 16"/>
          <p:cNvSpPr/>
          <p:nvPr/>
        </p:nvSpPr>
        <p:spPr>
          <a:xfrm>
            <a:off x="6281218" y="4231615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ČE</a:t>
            </a:r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CH</a:t>
            </a:r>
            <a:endParaRPr lang="cs-CZ" sz="4800" dirty="0"/>
          </a:p>
        </p:txBody>
      </p:sp>
      <p:sp>
        <p:nvSpPr>
          <p:cNvPr id="18" name="Obdélník 17"/>
          <p:cNvSpPr/>
          <p:nvPr/>
        </p:nvSpPr>
        <p:spPr>
          <a:xfrm>
            <a:off x="6300192" y="5747551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ŽE</a:t>
            </a:r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CH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7412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na\AppData\Local\Microsoft\Windows\Temporary Internet Files\Content.IE5\NTB7RF28\MC900287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201671" cy="847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HABC50MY\MC900434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33" y="1916832"/>
            <a:ext cx="1064766" cy="101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NTB7RF28\MC900353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33" y="3284984"/>
            <a:ext cx="844996" cy="97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NTR9PW1U\MC900057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48" y="4941168"/>
            <a:ext cx="651965" cy="114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ZCRH1448\MC9003403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46652"/>
            <a:ext cx="1199689" cy="101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HABC50MY\MP9004025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367" y="3771383"/>
            <a:ext cx="846956" cy="1269814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4932040" y="4259782"/>
            <a:ext cx="660805" cy="32134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0" name="Picture 8" descr="C:\Users\Jana\AppData\Local\Microsoft\Windows\Temporary Internet Files\Content.IE5\NTB7RF28\MC9002305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313" y="5301208"/>
            <a:ext cx="748590" cy="125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276020" y="216180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TKA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5050963" y="567574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VO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37755" y="95897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ZVO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96136" y="847347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KO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6" name="Obdélník 15"/>
          <p:cNvSpPr/>
          <p:nvPr/>
        </p:nvSpPr>
        <p:spPr>
          <a:xfrm>
            <a:off x="5321313" y="449082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PIL</a:t>
            </a:r>
            <a:r>
              <a:rPr lang="cs-CZ" sz="4800" dirty="0" smtClean="0">
                <a:solidFill>
                  <a:srgbClr val="FF0000"/>
                </a:solidFill>
              </a:rPr>
              <a:t>NÍ</a:t>
            </a:r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7" name="Obdélník 16"/>
          <p:cNvSpPr/>
          <p:nvPr/>
        </p:nvSpPr>
        <p:spPr>
          <a:xfrm>
            <a:off x="6069903" y="216180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ČE</a:t>
            </a:r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CH</a:t>
            </a:r>
            <a:endParaRPr lang="cs-CZ" sz="4800" dirty="0"/>
          </a:p>
        </p:txBody>
      </p:sp>
      <p:sp>
        <p:nvSpPr>
          <p:cNvPr id="18" name="Obdélník 17"/>
          <p:cNvSpPr/>
          <p:nvPr/>
        </p:nvSpPr>
        <p:spPr>
          <a:xfrm>
            <a:off x="6383111" y="558218"/>
            <a:ext cx="2664296" cy="6840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ŽE</a:t>
            </a:r>
            <a:r>
              <a:rPr lang="cs-CZ" sz="4800" dirty="0" smtClean="0">
                <a:solidFill>
                  <a:srgbClr val="FF0000"/>
                </a:solidFill>
              </a:rPr>
              <a:t>NI</a:t>
            </a:r>
            <a:r>
              <a:rPr lang="cs-CZ" sz="4800" dirty="0" smtClean="0"/>
              <a:t>CH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55159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</a:t>
            </a:r>
            <a:r>
              <a:rPr lang="cs-CZ" smtClean="0"/>
              <a:t>z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7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189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2011-11-28T13:38:55Z</dcterms:modified>
</cp:coreProperties>
</file>