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70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VY_32_INOVACE_1A09Čj1_Čtení DĚ-TĚ-NĚ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Čtení DĚ-TĚ-NĚ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VY_32_INOVACE_1A09Čj1_Čtení DĚ-TĚ-NĚ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Čtení DĚ-TĚ-NĚ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1043684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1.ročník ZŠ.</a:t>
            </a:r>
          </a:p>
          <a:p>
            <a:r>
              <a:rPr lang="cs-CZ" dirty="0" smtClean="0"/>
              <a:t>Interaktivní materiál k použití na interaktivní tabuli, využíváme funkce přetahování objektů, případně fixu nebo funkci pero v </a:t>
            </a:r>
            <a:r>
              <a:rPr lang="cs-CZ" dirty="0" err="1" smtClean="0"/>
              <a:t>powerpointu</a:t>
            </a:r>
            <a:r>
              <a:rPr lang="cs-CZ" dirty="0" smtClean="0"/>
              <a:t>.</a:t>
            </a:r>
          </a:p>
          <a:p>
            <a:r>
              <a:rPr lang="cs-CZ" dirty="0" smtClean="0"/>
              <a:t>Inovace – přehledná prezentace učiva, barevné zvýraznění, ilustrace napomáhají žákům ke čtení s porozuměním; zařazen úkol pro rozvoj kompetence k řešení problémů.</a:t>
            </a:r>
          </a:p>
          <a:p>
            <a:r>
              <a:rPr lang="cs-CZ" dirty="0" smtClean="0"/>
              <a:t>Metodické poznámky – na snímku 3 žáci čtou slova se skupinami písmen </a:t>
            </a:r>
            <a:r>
              <a:rPr lang="cs-CZ" dirty="0" err="1" smtClean="0"/>
              <a:t>dě</a:t>
            </a:r>
            <a:r>
              <a:rPr lang="cs-CZ" dirty="0" smtClean="0"/>
              <a:t>, tě, ně – tyto skupiny jsou barevně odlišeny; na snímku 4 žáci skládají slova – přesouváním objektů zkouší vytvořit smysluplná slova; na snímku 5 je jedno z možných řešení úkolu; na snímku 6 čtou žáci věty, před čtením lze barevně vyznačit </a:t>
            </a:r>
            <a:r>
              <a:rPr lang="cs-CZ" dirty="0" err="1" smtClean="0"/>
              <a:t>dě</a:t>
            </a:r>
            <a:r>
              <a:rPr lang="cs-CZ" dirty="0" smtClean="0"/>
              <a:t>, tě, ně, k jednotlivým větám lze připojit obrázky – spojíme fixou, nebo využijeme funkci pero, případně přesuneme obrázek </a:t>
            </a:r>
            <a:r>
              <a:rPr lang="cs-CZ" smtClean="0"/>
              <a:t>k větě.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4394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548680"/>
            <a:ext cx="1296144" cy="936104"/>
          </a:xfrm>
          <a:prstGeom prst="roundRect">
            <a:avLst/>
          </a:prstGeom>
          <a:scene3d>
            <a:camera prst="isometricOffAxis2Lef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isometricOffAxis2Lef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6600" dirty="0" smtClean="0"/>
              <a:t>DĚ</a:t>
            </a:r>
            <a:endParaRPr lang="cs-CZ" sz="6600" dirty="0"/>
          </a:p>
        </p:txBody>
      </p:sp>
      <p:sp>
        <p:nvSpPr>
          <p:cNvPr id="3" name="Zaoblený obdélník 2"/>
          <p:cNvSpPr/>
          <p:nvPr/>
        </p:nvSpPr>
        <p:spPr>
          <a:xfrm>
            <a:off x="6876256" y="525583"/>
            <a:ext cx="1296144" cy="936104"/>
          </a:xfrm>
          <a:prstGeom prst="roundRect">
            <a:avLst/>
          </a:prstGeom>
          <a:scene3d>
            <a:camera prst="isometricOffAxis2Lef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isometricOffAxis2Lef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6600" dirty="0" smtClean="0"/>
              <a:t>NĚ</a:t>
            </a:r>
            <a:endParaRPr lang="cs-CZ" sz="6600" dirty="0"/>
          </a:p>
        </p:txBody>
      </p:sp>
      <p:sp>
        <p:nvSpPr>
          <p:cNvPr id="4" name="Zaoblený obdélník 3"/>
          <p:cNvSpPr/>
          <p:nvPr/>
        </p:nvSpPr>
        <p:spPr>
          <a:xfrm>
            <a:off x="3707904" y="548680"/>
            <a:ext cx="1296144" cy="936104"/>
          </a:xfrm>
          <a:prstGeom prst="roundRect">
            <a:avLst/>
          </a:prstGeom>
          <a:scene3d>
            <a:camera prst="isometricOffAxis2Lef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isometricOffAxis2Lef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6600" dirty="0" smtClean="0"/>
              <a:t>TĚ</a:t>
            </a:r>
            <a:endParaRPr lang="cs-CZ" sz="6600" dirty="0"/>
          </a:p>
        </p:txBody>
      </p:sp>
      <p:pic>
        <p:nvPicPr>
          <p:cNvPr id="1026" name="Picture 2" descr="C:\Users\Jana\AppData\Local\Microsoft\Windows\Temporary Internet Files\Content.IE5\ZCRH1448\MC900157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80" y="2027742"/>
            <a:ext cx="706831" cy="900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NTR9PW1U\MC9002875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32" y="3356992"/>
            <a:ext cx="885992" cy="57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E7S8KAYQ\MC9000200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404" y="4437112"/>
            <a:ext cx="700407" cy="870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NTR9PW1U\MC900021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7309">
            <a:off x="592121" y="5539644"/>
            <a:ext cx="751179" cy="790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Jana\AppData\Local\Microsoft\Windows\Temporary Internet Files\Content.IE5\NTR9PW1U\MC900021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62" y="5410242"/>
            <a:ext cx="751179" cy="790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1212672" y="2225827"/>
            <a:ext cx="1578709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DĚDA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212671" y="3356992"/>
            <a:ext cx="1578709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ANDĚL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220997" y="5805262"/>
            <a:ext cx="1578709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KÁDĚ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170195" y="4609653"/>
            <a:ext cx="1578709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DĚLÁ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30" name="Picture 6" descr="C:\Users\Jana\AppData\Local\Microsoft\Windows\Temporary Internet Files\Content.IE5\3G4QDPLE\MP90043932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325" y="1828131"/>
            <a:ext cx="765157" cy="90872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E7S8KAYQ\MP90042765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0831" y="3158078"/>
            <a:ext cx="915141" cy="66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\AppData\Local\Microsoft\Windows\Temporary Internet Files\Content.IE5\NTR9PW1U\MC9003315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6993" y="5629934"/>
            <a:ext cx="561820" cy="645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\AppData\Local\Microsoft\Windows\Temporary Internet Files\Content.IE5\HABC50MY\MC900441283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5890" y="4391373"/>
            <a:ext cx="890082" cy="890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4214693" y="2201846"/>
            <a:ext cx="1578709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TĚLO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230287" y="3238503"/>
            <a:ext cx="1578709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KOTĚ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230286" y="4584386"/>
            <a:ext cx="1578709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ŠTĚTEC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214693" y="5805262"/>
            <a:ext cx="1578709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KOŠTĚ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34" name="Picture 10" descr="C:\Users\Jana\AppData\Local\Microsoft\Windows\Temporary Internet Files\Content.IE5\NTB7RF28\MC90035370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65752"/>
            <a:ext cx="1053476" cy="66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\AppData\Local\Microsoft\Windows\Temporary Internet Files\Content.IE5\E7S8KAYQ\MP90017865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896" y="3083838"/>
            <a:ext cx="1108720" cy="739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na\AppData\Local\Microsoft\Windows\Temporary Internet Files\Content.IE5\ZCRH1448\MP90044657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579" y="4290171"/>
            <a:ext cx="1032247" cy="798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na\AppData\Local\Microsoft\Windows\Temporary Internet Files\Content.IE5\3ZNLZ5F9\MC90002159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892" y="5490049"/>
            <a:ext cx="926056" cy="105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aoblený obdélník 26"/>
          <p:cNvSpPr/>
          <p:nvPr/>
        </p:nvSpPr>
        <p:spPr>
          <a:xfrm>
            <a:off x="7318929" y="2102218"/>
            <a:ext cx="1578709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SANĚ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7471329" y="3318929"/>
            <a:ext cx="1578709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KONĚ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430616" y="4450311"/>
            <a:ext cx="1578709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SLŮNĚ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7354561" y="5805262"/>
            <a:ext cx="1578709" cy="5040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JEHNĚ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4637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3" grpId="0" animBg="1"/>
      <p:bldP spid="19" grpId="0" animBg="1"/>
      <p:bldP spid="20" grpId="0" animBg="1"/>
      <p:bldP spid="21" grpId="0" animBg="1"/>
      <p:bldP spid="22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uložená data 1"/>
          <p:cNvSpPr/>
          <p:nvPr/>
        </p:nvSpPr>
        <p:spPr>
          <a:xfrm>
            <a:off x="3191537" y="296652"/>
            <a:ext cx="1515085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DA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Vývojový diagram: uložená data 13"/>
          <p:cNvSpPr/>
          <p:nvPr/>
        </p:nvSpPr>
        <p:spPr>
          <a:xfrm>
            <a:off x="301441" y="289707"/>
            <a:ext cx="1368152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DĚ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Vývojový diagram: uložená data 14"/>
          <p:cNvSpPr/>
          <p:nvPr/>
        </p:nvSpPr>
        <p:spPr>
          <a:xfrm>
            <a:off x="3345717" y="2641461"/>
            <a:ext cx="15841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6" name="Vývojový diagram: uložená data 15"/>
          <p:cNvSpPr/>
          <p:nvPr/>
        </p:nvSpPr>
        <p:spPr>
          <a:xfrm>
            <a:off x="323408" y="3528664"/>
            <a:ext cx="134618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Vývojový diagram: uložená data 16"/>
          <p:cNvSpPr/>
          <p:nvPr/>
        </p:nvSpPr>
        <p:spPr>
          <a:xfrm>
            <a:off x="6372200" y="289707"/>
            <a:ext cx="1855440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STO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Vývojový diagram: uložená data 17"/>
          <p:cNvSpPr/>
          <p:nvPr/>
        </p:nvSpPr>
        <p:spPr>
          <a:xfrm>
            <a:off x="318210" y="2399758"/>
            <a:ext cx="1351384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" name="Vývojový diagram: uložená data 18"/>
          <p:cNvSpPr/>
          <p:nvPr/>
        </p:nvSpPr>
        <p:spPr>
          <a:xfrm>
            <a:off x="3599892" y="1456207"/>
            <a:ext cx="1046584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TI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0" name="Vývojový diagram: uložená data 19"/>
          <p:cNvSpPr/>
          <p:nvPr/>
        </p:nvSpPr>
        <p:spPr>
          <a:xfrm>
            <a:off x="301442" y="1325357"/>
            <a:ext cx="1368152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DĚ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1" name="Vývojový diagram: uložená data 20"/>
          <p:cNvSpPr/>
          <p:nvPr/>
        </p:nvSpPr>
        <p:spPr>
          <a:xfrm>
            <a:off x="318209" y="707114"/>
            <a:ext cx="1351384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DĚ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2" name="Vývojový diagram: uložená data 21"/>
          <p:cNvSpPr/>
          <p:nvPr/>
        </p:nvSpPr>
        <p:spPr>
          <a:xfrm>
            <a:off x="429404" y="5088016"/>
            <a:ext cx="14317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3" name="Vývojový diagram: uložená data 22"/>
          <p:cNvSpPr/>
          <p:nvPr/>
        </p:nvSpPr>
        <p:spPr>
          <a:xfrm>
            <a:off x="269629" y="5589240"/>
            <a:ext cx="14317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4" name="Vývojový diagram: uložená data 23"/>
          <p:cNvSpPr/>
          <p:nvPr/>
        </p:nvSpPr>
        <p:spPr>
          <a:xfrm>
            <a:off x="6327875" y="2736576"/>
            <a:ext cx="14317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5" name="Vývojový diagram: uložená data 24"/>
          <p:cNvSpPr/>
          <p:nvPr/>
        </p:nvSpPr>
        <p:spPr>
          <a:xfrm>
            <a:off x="301441" y="4547176"/>
            <a:ext cx="15841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6" name="Vývojový diagram: uložená data 25"/>
          <p:cNvSpPr/>
          <p:nvPr/>
        </p:nvSpPr>
        <p:spPr>
          <a:xfrm>
            <a:off x="6250013" y="1456207"/>
            <a:ext cx="1719808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SLŮ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7" name="Vývojový diagram: uložená data 26"/>
          <p:cNvSpPr/>
          <p:nvPr/>
        </p:nvSpPr>
        <p:spPr>
          <a:xfrm>
            <a:off x="377641" y="2936124"/>
            <a:ext cx="14317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8" name="Vývojový diagram: uložená data 27"/>
          <p:cNvSpPr/>
          <p:nvPr/>
        </p:nvSpPr>
        <p:spPr>
          <a:xfrm>
            <a:off x="6394029" y="3924708"/>
            <a:ext cx="14317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NI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9" name="Vývojový diagram: uložená data 28"/>
          <p:cNvSpPr/>
          <p:nvPr/>
        </p:nvSpPr>
        <p:spPr>
          <a:xfrm>
            <a:off x="3498117" y="3924708"/>
            <a:ext cx="14317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0" name="Vývojový diagram: uložená data 29"/>
          <p:cNvSpPr/>
          <p:nvPr/>
        </p:nvSpPr>
        <p:spPr>
          <a:xfrm>
            <a:off x="3469199" y="5278072"/>
            <a:ext cx="1423392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1" name="Vývojový diagram: uložená data 30"/>
          <p:cNvSpPr/>
          <p:nvPr/>
        </p:nvSpPr>
        <p:spPr>
          <a:xfrm>
            <a:off x="382839" y="2641461"/>
            <a:ext cx="1270992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2" name="Vývojový diagram: uložená data 31"/>
          <p:cNvSpPr/>
          <p:nvPr/>
        </p:nvSpPr>
        <p:spPr>
          <a:xfrm>
            <a:off x="6480275" y="5209833"/>
            <a:ext cx="12793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8356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uložená data 1"/>
          <p:cNvSpPr/>
          <p:nvPr/>
        </p:nvSpPr>
        <p:spPr>
          <a:xfrm>
            <a:off x="3191537" y="296652"/>
            <a:ext cx="1515085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DA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Vývojový diagram: uložená data 13"/>
          <p:cNvSpPr/>
          <p:nvPr/>
        </p:nvSpPr>
        <p:spPr>
          <a:xfrm>
            <a:off x="2411760" y="1456207"/>
            <a:ext cx="1368152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DĚ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Vývojový diagram: uložená data 14"/>
          <p:cNvSpPr/>
          <p:nvPr/>
        </p:nvSpPr>
        <p:spPr>
          <a:xfrm>
            <a:off x="3345717" y="2641461"/>
            <a:ext cx="15841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6" name="Vývojový diagram: uložená data 15"/>
          <p:cNvSpPr/>
          <p:nvPr/>
        </p:nvSpPr>
        <p:spPr>
          <a:xfrm>
            <a:off x="2409689" y="5278072"/>
            <a:ext cx="134618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Vývojový diagram: uložená data 16"/>
          <p:cNvSpPr/>
          <p:nvPr/>
        </p:nvSpPr>
        <p:spPr>
          <a:xfrm>
            <a:off x="6372200" y="289707"/>
            <a:ext cx="1855440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STO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Vývojový diagram: uložená data 17"/>
          <p:cNvSpPr/>
          <p:nvPr/>
        </p:nvSpPr>
        <p:spPr>
          <a:xfrm>
            <a:off x="7551948" y="3924708"/>
            <a:ext cx="1351384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" name="Vývojový diagram: uložená data 18"/>
          <p:cNvSpPr/>
          <p:nvPr/>
        </p:nvSpPr>
        <p:spPr>
          <a:xfrm>
            <a:off x="3599892" y="1456207"/>
            <a:ext cx="1046584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TI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0" name="Vývojový diagram: uložená data 19"/>
          <p:cNvSpPr/>
          <p:nvPr/>
        </p:nvSpPr>
        <p:spPr>
          <a:xfrm>
            <a:off x="5342509" y="5209833"/>
            <a:ext cx="1368152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DĚ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1" name="Vývojový diagram: uložená data 20"/>
          <p:cNvSpPr/>
          <p:nvPr/>
        </p:nvSpPr>
        <p:spPr>
          <a:xfrm>
            <a:off x="2098327" y="311070"/>
            <a:ext cx="1351384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DĚ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2" name="Vývojový diagram: uložená data 21"/>
          <p:cNvSpPr/>
          <p:nvPr/>
        </p:nvSpPr>
        <p:spPr>
          <a:xfrm>
            <a:off x="2315918" y="3924708"/>
            <a:ext cx="14317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3" name="Vývojový diagram: uložená data 22"/>
          <p:cNvSpPr/>
          <p:nvPr/>
        </p:nvSpPr>
        <p:spPr>
          <a:xfrm>
            <a:off x="7536229" y="2736576"/>
            <a:ext cx="14317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4" name="Vývojový diagram: uložená data 23"/>
          <p:cNvSpPr/>
          <p:nvPr/>
        </p:nvSpPr>
        <p:spPr>
          <a:xfrm>
            <a:off x="6327875" y="2736576"/>
            <a:ext cx="14317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5" name="Vývojový diagram: uložená data 24"/>
          <p:cNvSpPr/>
          <p:nvPr/>
        </p:nvSpPr>
        <p:spPr>
          <a:xfrm>
            <a:off x="7605334" y="1456207"/>
            <a:ext cx="15841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6" name="Vývojový diagram: uložená data 25"/>
          <p:cNvSpPr/>
          <p:nvPr/>
        </p:nvSpPr>
        <p:spPr>
          <a:xfrm>
            <a:off x="6250013" y="1456207"/>
            <a:ext cx="1719808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SLŮ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7" name="Vývojový diagram: uložená data 26"/>
          <p:cNvSpPr/>
          <p:nvPr/>
        </p:nvSpPr>
        <p:spPr>
          <a:xfrm>
            <a:off x="4675469" y="2641461"/>
            <a:ext cx="14317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8" name="Vývojový diagram: uložená data 27"/>
          <p:cNvSpPr/>
          <p:nvPr/>
        </p:nvSpPr>
        <p:spPr>
          <a:xfrm>
            <a:off x="6394029" y="3924708"/>
            <a:ext cx="14317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NI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9" name="Vývojový diagram: uložená data 28"/>
          <p:cNvSpPr/>
          <p:nvPr/>
        </p:nvSpPr>
        <p:spPr>
          <a:xfrm>
            <a:off x="3498117" y="3924708"/>
            <a:ext cx="14317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0" name="Vývojový diagram: uložená data 29"/>
          <p:cNvSpPr/>
          <p:nvPr/>
        </p:nvSpPr>
        <p:spPr>
          <a:xfrm>
            <a:off x="3469199" y="5278072"/>
            <a:ext cx="1423392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1" name="Vývojový diagram: uložená data 30"/>
          <p:cNvSpPr/>
          <p:nvPr/>
        </p:nvSpPr>
        <p:spPr>
          <a:xfrm>
            <a:off x="5364088" y="311070"/>
            <a:ext cx="1270992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TĚ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2" name="Vývojový diagram: uložená data 31"/>
          <p:cNvSpPr/>
          <p:nvPr/>
        </p:nvSpPr>
        <p:spPr>
          <a:xfrm>
            <a:off x="6480275" y="5209833"/>
            <a:ext cx="1279376" cy="792088"/>
          </a:xfrm>
          <a:prstGeom prst="flowChartOnlineStorag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LO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0463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4143" y="2204864"/>
            <a:ext cx="6336704" cy="77021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2060"/>
                  </a:solidFill>
                </a:ln>
                <a:solidFill>
                  <a:schemeClr val="accent4">
                    <a:lumMod val="75000"/>
                  </a:schemeClr>
                </a:solidFill>
              </a:rPr>
              <a:t>UTĚRKA BYLA DĚRAVÁ.</a:t>
            </a:r>
            <a:endParaRPr lang="cs-CZ" sz="3600" dirty="0">
              <a:ln>
                <a:solidFill>
                  <a:srgbClr val="00206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6634" y="1268760"/>
            <a:ext cx="6336704" cy="82809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2060"/>
                  </a:solidFill>
                </a:ln>
                <a:solidFill>
                  <a:schemeClr val="accent4">
                    <a:lumMod val="75000"/>
                  </a:schemeClr>
                </a:solidFill>
              </a:rPr>
              <a:t>LABUTĚ LETĚLY KOLEM LODĚ.</a:t>
            </a:r>
            <a:endParaRPr lang="cs-CZ" sz="3600" dirty="0">
              <a:ln>
                <a:solidFill>
                  <a:srgbClr val="00206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6634" y="3212976"/>
            <a:ext cx="6336704" cy="70331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2060"/>
                  </a:solidFill>
                </a:ln>
                <a:solidFill>
                  <a:schemeClr val="accent4">
                    <a:lumMod val="75000"/>
                  </a:schemeClr>
                </a:solidFill>
              </a:rPr>
              <a:t>KOTĚ SPALO NA CESTĚ.</a:t>
            </a:r>
            <a:endParaRPr lang="cs-CZ" sz="3600" dirty="0">
              <a:ln>
                <a:solidFill>
                  <a:srgbClr val="00206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43409" y="4077072"/>
            <a:ext cx="6336704" cy="72008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2060"/>
                  </a:solidFill>
                </a:ln>
                <a:solidFill>
                  <a:schemeClr val="accent4">
                    <a:lumMod val="75000"/>
                  </a:schemeClr>
                </a:solidFill>
              </a:rPr>
              <a:t>ŠTĚPÁN LEZE NA LANĚ.</a:t>
            </a:r>
            <a:endParaRPr lang="cs-CZ" sz="3600" dirty="0">
              <a:ln>
                <a:solidFill>
                  <a:srgbClr val="00206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8483" y="4941168"/>
            <a:ext cx="6336704" cy="79208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2060"/>
                  </a:solidFill>
                </a:ln>
                <a:solidFill>
                  <a:schemeClr val="accent4">
                    <a:lumMod val="75000"/>
                  </a:schemeClr>
                </a:solidFill>
              </a:rPr>
              <a:t>SLŮNĚ JE MLÁDĚ.</a:t>
            </a:r>
            <a:endParaRPr lang="cs-CZ" sz="3600" dirty="0">
              <a:ln>
                <a:solidFill>
                  <a:srgbClr val="00206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75261" y="5877272"/>
            <a:ext cx="6336704" cy="79208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>
                  <a:solidFill>
                    <a:srgbClr val="002060"/>
                  </a:solidFill>
                </a:ln>
                <a:solidFill>
                  <a:schemeClr val="accent4">
                    <a:lumMod val="75000"/>
                  </a:schemeClr>
                </a:solidFill>
              </a:rPr>
              <a:t>DĚTI SEDÍ VE TŘÍDĚ.</a:t>
            </a:r>
            <a:endParaRPr lang="cs-CZ" sz="3600" dirty="0">
              <a:ln>
                <a:solidFill>
                  <a:srgbClr val="00206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Jana\AppData\Local\Microsoft\Windows\Temporary Internet Files\Content.IE5\ZCRH1448\MC9001923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442" y="286635"/>
            <a:ext cx="1302201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ana\AppData\Local\Microsoft\Windows\Temporary Internet Files\Content.IE5\ZCRH1448\MC9001923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0611"/>
            <a:ext cx="1302201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ZCRH1448\MC900371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7541" y="3351122"/>
            <a:ext cx="1078303" cy="1130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HABC50MY\MP9004070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19888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\AppData\Local\Microsoft\Windows\Temporary Internet Files\Content.IE5\3ZNLZ5F9\MC9002907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986319"/>
            <a:ext cx="1075364" cy="118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\AppData\Local\Microsoft\Windows\Temporary Internet Files\Content.IE5\3G4QDPLE\MP90042774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4829" y="5378430"/>
            <a:ext cx="764903" cy="115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\AppData\Local\Microsoft\Windows\Temporary Internet Files\Content.IE5\ZCRH1448\MP90043957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453" y="4776112"/>
            <a:ext cx="1184176" cy="727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878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z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6937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313</TotalTime>
  <Words>260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</cp:lastModifiedBy>
  <cp:revision>36</cp:revision>
  <dcterms:created xsi:type="dcterms:W3CDTF">2011-08-21T15:31:45Z</dcterms:created>
  <dcterms:modified xsi:type="dcterms:W3CDTF">2011-11-28T17:47:38Z</dcterms:modified>
</cp:coreProperties>
</file>