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EA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VY_32_INOVACE_1A09Čj1_Čtení </a:t>
          </a:r>
          <a:r>
            <a:rPr lang="cs-CZ" dirty="0" err="1" smtClean="0"/>
            <a:t>bě</a:t>
          </a:r>
          <a:r>
            <a:rPr lang="cs-CZ" dirty="0" smtClean="0"/>
            <a:t>-</a:t>
          </a:r>
          <a:r>
            <a:rPr lang="cs-CZ" dirty="0" err="1" smtClean="0"/>
            <a:t>pě</a:t>
          </a:r>
          <a:r>
            <a:rPr lang="cs-CZ" dirty="0" smtClean="0"/>
            <a:t>-</a:t>
          </a:r>
          <a:r>
            <a:rPr lang="cs-CZ" dirty="0" err="1" smtClean="0"/>
            <a:t>vě</a:t>
          </a:r>
          <a:r>
            <a:rPr lang="cs-CZ" dirty="0" smtClean="0"/>
            <a:t>-mě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</a:t>
          </a:r>
          <a:r>
            <a:rPr lang="cs-CZ" dirty="0" err="1" smtClean="0"/>
            <a:t>bě</a:t>
          </a:r>
          <a:r>
            <a:rPr lang="cs-CZ" dirty="0" smtClean="0"/>
            <a:t>-</a:t>
          </a:r>
          <a:r>
            <a:rPr lang="cs-CZ" dirty="0" err="1" smtClean="0"/>
            <a:t>pě</a:t>
          </a:r>
          <a:r>
            <a:rPr lang="cs-CZ" dirty="0" smtClean="0"/>
            <a:t>-</a:t>
          </a:r>
          <a:r>
            <a:rPr lang="cs-CZ" dirty="0" err="1" smtClean="0"/>
            <a:t>vě</a:t>
          </a:r>
          <a:r>
            <a:rPr lang="cs-CZ" dirty="0" smtClean="0"/>
            <a:t>-mě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VY_32_INOVACE_1A09Čj1_Čtení </a:t>
          </a:r>
          <a:r>
            <a:rPr lang="cs-CZ" sz="1800" kern="1200" dirty="0" err="1" smtClean="0"/>
            <a:t>bě</a:t>
          </a:r>
          <a:r>
            <a:rPr lang="cs-CZ" sz="1800" kern="1200" dirty="0" smtClean="0"/>
            <a:t>-</a:t>
          </a:r>
          <a:r>
            <a:rPr lang="cs-CZ" sz="1800" kern="1200" dirty="0" err="1" smtClean="0"/>
            <a:t>pě</a:t>
          </a:r>
          <a:r>
            <a:rPr lang="cs-CZ" sz="1800" kern="1200" dirty="0" smtClean="0"/>
            <a:t>-</a:t>
          </a:r>
          <a:r>
            <a:rPr lang="cs-CZ" sz="1800" kern="1200" dirty="0" err="1" smtClean="0"/>
            <a:t>vě</a:t>
          </a:r>
          <a:r>
            <a:rPr lang="cs-CZ" sz="1800" kern="1200" dirty="0" smtClean="0"/>
            <a:t>-mě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</a:t>
          </a:r>
          <a:r>
            <a:rPr lang="cs-CZ" sz="1800" kern="1200" dirty="0" err="1" smtClean="0"/>
            <a:t>bě</a:t>
          </a:r>
          <a:r>
            <a:rPr lang="cs-CZ" sz="1800" kern="1200" dirty="0" smtClean="0"/>
            <a:t>-</a:t>
          </a:r>
          <a:r>
            <a:rPr lang="cs-CZ" sz="1800" kern="1200" dirty="0" err="1" smtClean="0"/>
            <a:t>pě</a:t>
          </a:r>
          <a:r>
            <a:rPr lang="cs-CZ" sz="1800" kern="1200" dirty="0" smtClean="0"/>
            <a:t>-</a:t>
          </a:r>
          <a:r>
            <a:rPr lang="cs-CZ" sz="1800" kern="1200" dirty="0" err="1" smtClean="0"/>
            <a:t>vě</a:t>
          </a:r>
          <a:r>
            <a:rPr lang="cs-CZ" sz="1800" kern="1200" dirty="0" smtClean="0"/>
            <a:t>-mě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wmf"/><Relationship Id="rId4" Type="http://schemas.openxmlformats.org/officeDocument/2006/relationships/image" Target="../media/image25.jpeg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86002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pro použití na interaktivní tabuli, využijeme fixu nebo spojujeme pomocí pera v </a:t>
            </a:r>
            <a:r>
              <a:rPr lang="cs-CZ" dirty="0" err="1" smtClean="0"/>
              <a:t>powerpointu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Inovace – rozvoj </a:t>
            </a:r>
            <a:r>
              <a:rPr lang="cs-CZ" dirty="0" smtClean="0"/>
              <a:t>čtenářské gramotnosti - </a:t>
            </a:r>
            <a:r>
              <a:rPr lang="cs-CZ" dirty="0" smtClean="0"/>
              <a:t>čtení s porozuměním (výběr obrázku k příslušné větě). Přehledná prezentace čtení slov se skupinami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mě.</a:t>
            </a:r>
          </a:p>
          <a:p>
            <a:r>
              <a:rPr lang="cs-CZ" dirty="0" smtClean="0"/>
              <a:t>Metodické poznámky – na jednotlivých snímcích žáci čtou věty a vyhledávají příslušný obrázek. Spojí fixou, perem nebo přesunou obrázek k větě. Před čtením vyhledají žáci skupinu písmen a barevně označí pro zlepšení přehlednosti. Následně lze materiál využít pro čtení ve skupinách, nebo mohou žáci zapisovat jednotlivá slova podle obrázků.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35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1584176" cy="1296144"/>
          </a:xfrm>
          <a:prstGeom prst="roundRect">
            <a:avLst/>
          </a:prstGeom>
          <a:solidFill>
            <a:srgbClr val="9EEAFC"/>
          </a:solidFill>
          <a:effectLst>
            <a:outerShdw blurRad="40000" dist="20000" dir="5400000" rotWithShape="0">
              <a:srgbClr val="000000">
                <a:alpha val="38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BĚ</a:t>
            </a:r>
            <a:endParaRPr lang="cs-CZ" sz="8000" dirty="0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Jana\AppData\Local\Microsoft\Windows\Temporary Internet Files\Content.IE5\3ZNLZ5F9\MC900084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97" y="2326366"/>
            <a:ext cx="1363686" cy="90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U40387WJ\MC900186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97" y="3573016"/>
            <a:ext cx="935885" cy="130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3G4QDPLE\MC9001978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67" y="5445224"/>
            <a:ext cx="1237346" cy="104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NTB7RF28\MP9004064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395" y="476672"/>
            <a:ext cx="1390040" cy="92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3G4QDPLE\MC9002950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395" y="1916872"/>
            <a:ext cx="1166045" cy="106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ZNLZ5F9\MC9003538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833" y="3524672"/>
            <a:ext cx="1657374" cy="117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U40387WJ\MC9002329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458" y="5085184"/>
            <a:ext cx="1209977" cy="120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59832" y="476672"/>
            <a:ext cx="3168352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BĚLÁSEK LETÍ.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04156" y="1341590"/>
            <a:ext cx="4369414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ZVÍŘATA MAJÍ VÝBĚH.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15085" y="2326366"/>
            <a:ext cx="4747555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BĚTA A JANA BĚŽÍ ZÁVOD.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08045" y="3195202"/>
            <a:ext cx="4064614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BĚLICE JE MALÁ RYBA.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263814" y="4111632"/>
            <a:ext cx="4760387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NA ZAHRADĚ LEŽÍ HRÁBĚ.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27314" y="4977735"/>
            <a:ext cx="356634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HŘÍBĚ BĚHÁ VENKU.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54270" y="5867017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HOCH SI ČTE PŘÍBĚH.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25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1584176" cy="1296144"/>
          </a:xfrm>
          <a:prstGeom prst="roundRect">
            <a:avLst/>
          </a:prstGeom>
          <a:solidFill>
            <a:srgbClr val="9EEAFC"/>
          </a:solidFill>
          <a:effectLst>
            <a:outerShdw blurRad="40000" dist="20000" dir="5400000" rotWithShape="0">
              <a:srgbClr val="000000">
                <a:alpha val="38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PĚ</a:t>
            </a:r>
            <a:endParaRPr lang="cs-CZ" sz="8000" dirty="0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Jana\AppData\Local\Microsoft\Windows\Temporary Internet Files\Content.IE5\ZCRH1448\MC90044172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61" y="1916832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U40387WJ\MC9004370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0" y="3223361"/>
            <a:ext cx="1145872" cy="114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ZCRH1448\MP9003828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83" y="4797152"/>
            <a:ext cx="1133872" cy="158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E7S8KAYQ\MC9004234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46305"/>
            <a:ext cx="1417542" cy="90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U40387WJ\MC9001010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1501" y="1556792"/>
            <a:ext cx="106566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\AppData\Local\Microsoft\Windows\Temporary Internet Files\Content.IE5\E7S8KAYQ\MC9003433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598" y="3223361"/>
            <a:ext cx="1191002" cy="117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\AppData\Local\Microsoft\Windows\Temporary Internet Files\Content.IE5\NTB7RF28\MP9004392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8982" y="4897723"/>
            <a:ext cx="879618" cy="138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943481" y="1223228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DĚTI MAJÍ RÁDI ZPĚV.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56809" y="5959965"/>
            <a:ext cx="4389213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DOSTALA POUPĚ RŮŽE.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45404" y="2134580"/>
            <a:ext cx="4355064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UMÍ DÁT RUKU V PĚST.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92587" y="3142365"/>
            <a:ext cx="4517658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V LESE JE MALÁ PĚŠINA.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16305" y="4045197"/>
            <a:ext cx="4942312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PĚNKAVY SEDÍ VEDLE SEBE.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35943" y="373143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NAJDI ČÍSLO PĚT.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07472" y="4968262"/>
            <a:ext cx="4630928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MALUJE PĚKNÝ OBRÁZEK.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490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32961" y="419887"/>
            <a:ext cx="1584176" cy="1296144"/>
          </a:xfrm>
          <a:prstGeom prst="roundRect">
            <a:avLst/>
          </a:prstGeom>
          <a:solidFill>
            <a:srgbClr val="9EEAFC"/>
          </a:solidFill>
          <a:effectLst>
            <a:outerShdw blurRad="40000" dist="20000" dir="5400000" rotWithShape="0">
              <a:srgbClr val="000000">
                <a:alpha val="38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VĚ</a:t>
            </a:r>
            <a:endParaRPr lang="cs-CZ" sz="8000" dirty="0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05157" y="2399042"/>
            <a:ext cx="4680827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NA VĚTVI JE HODNĚ ŠIŠEK.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NTR9PW1U\MP9004334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61" y="1988840"/>
            <a:ext cx="998679" cy="159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NTB7RF28\MP9002238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06" y="4108297"/>
            <a:ext cx="1392388" cy="91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3ZNLZ5F9\MP9001803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32" y="5589240"/>
            <a:ext cx="1252736" cy="82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NTR9PW1U\MP9004308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19887"/>
            <a:ext cx="1230854" cy="102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HABC50MY\MC900413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1929" y="1988840"/>
            <a:ext cx="1259277" cy="105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\AppData\Local\Microsoft\Windows\Temporary Internet Files\Content.IE5\E7S8KAYQ\MP9004341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0824" y="3581020"/>
            <a:ext cx="792088" cy="118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\AppData\Local\Microsoft\Windows\Temporary Internet Files\Content.IE5\NTB7RF28\MP90017787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030" y="5114327"/>
            <a:ext cx="1003176" cy="15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384887" y="4194489"/>
            <a:ext cx="4690625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LÍBÍ SE MI LEDNÍ MEDVĚD.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80436" y="5075501"/>
            <a:ext cx="4680520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POVĚSIL VĚNEC NA DVEŘE.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15455" y="610297"/>
            <a:ext cx="5270795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U HRADU STOJÍ VYSOKÁ VĚŽ.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39008" y="1518735"/>
            <a:ext cx="4623690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V MOŘI PLUJE HVĚZDA.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39008" y="3256984"/>
            <a:ext cx="441312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FOUKÁ JEN MALÝ VĚTŘÍK.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384887" y="5941895"/>
            <a:ext cx="4671618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KVĚT MÁ ŽLUTOU BARVU.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76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1800200" cy="1296144"/>
          </a:xfrm>
          <a:prstGeom prst="roundRect">
            <a:avLst/>
          </a:prstGeom>
          <a:solidFill>
            <a:srgbClr val="9EEAFC"/>
          </a:solidFill>
          <a:effectLst>
            <a:outerShdw blurRad="40000" dist="20000" dir="5400000" rotWithShape="0">
              <a:srgbClr val="000000">
                <a:alpha val="38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MĚ</a:t>
            </a:r>
            <a:endParaRPr lang="cs-CZ" sz="8000" dirty="0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098" name="Picture 2" descr="C:\Users\Jana\AppData\Local\Microsoft\Windows\Temporary Internet Files\Content.IE5\3G4QDPLE\MC900098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1259810" cy="126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ZCRH1448\MP9004309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27" y="3861048"/>
            <a:ext cx="1548661" cy="119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NTB7RF28\MP9004304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76672"/>
            <a:ext cx="980728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E7S8KAYQ\MC900233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17" y="5301208"/>
            <a:ext cx="1136880" cy="132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NTB7RF28\MP90043864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620" y="2060848"/>
            <a:ext cx="1472208" cy="98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ZCRH1448\MC9003910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620" y="3717032"/>
            <a:ext cx="1266368" cy="98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na\AppData\Local\Microsoft\Windows\Temporary Internet Files\Content.IE5\U40387WJ\MP9003863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040" y="5457579"/>
            <a:ext cx="1612776" cy="107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530427" y="1147929"/>
            <a:ext cx="4837264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TEPLOMĚR MĚŘÍ TEPLOTU.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1398" y="277021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NA NEBI SVÍTÍ MĚSÍC.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32584" y="2060848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MĚL V JÁMĚ ŽEBŘÍK.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1398" y="2982295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ZEMĚ JE KULATÁ.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30427" y="3883224"/>
            <a:ext cx="4837263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PRAHA JE HLAVNÍ MĚSTO.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23128" y="4833533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SEDÍ NA SLÁMĚ.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37782" y="5820256"/>
            <a:ext cx="3773986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DAL MÁMĚ PUSU.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772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23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284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35</cp:revision>
  <dcterms:created xsi:type="dcterms:W3CDTF">2011-08-21T15:31:45Z</dcterms:created>
  <dcterms:modified xsi:type="dcterms:W3CDTF">2011-11-29T19:59:32Z</dcterms:modified>
</cp:coreProperties>
</file>