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7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1/Sipka_Cave_Stramberk_CZ_01.JPG" TargetMode="External"/><Relationship Id="rId2" Type="http://schemas.openxmlformats.org/officeDocument/2006/relationships/hyperlink" Target="http://upload.wikimedia.org/wikipedia/commons/f/f7/Str%C3%A1nsk%C3%A1_sk%C3%A1la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4/Jeskyn%C4%9B_Pek%C3%A1rna.jpg" TargetMode="External"/><Relationship Id="rId2" Type="http://schemas.openxmlformats.org/officeDocument/2006/relationships/hyperlink" Target="http://www.cittadella.cz/europarc/fg_one.php?gid=174&amp;site=NPP_jeskyne_pekarna_cz&amp;site=NPP_jeskyne_pekarna_cz&amp;id=7454&amp;p=inde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b/b8/Vestonicka_venuse_edi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5.%20Neolit/Neolitick%C3%BD%20kostrov%C3%BD%20poh%C5%99eb%20z%20Vedrovic.jpg" TargetMode="External"/><Relationship Id="rId2" Type="http://schemas.openxmlformats.org/officeDocument/2006/relationships/hyperlink" Target="http://217.115.252.254:1572/Dokumenty%20pro%20studenty/Dvo%C5%99%C3%A1k%20Martin/1.%20Prav%C4%9Bk/5.%20Neolit/2.%20Architektura/1.%20Sv%C4%9Btsk%C3%A1%20architektura/3.%20Neolitick%C3%A9%20s%C3%ADdli%C5%A1t%C4%9B%20-%20Bylany,%20%C4%8Cesk%C3%A1%20republik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9/Beakerculture.jpg" TargetMode="External"/><Relationship Id="rId2" Type="http://schemas.openxmlformats.org/officeDocument/2006/relationships/hyperlink" Target="http://upload.wikimedia.org/wikipedia/commons/3/36/Stridsyxekerami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es.mkcr.cz/cz/img/0/2/0/p272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f.ujep.cz/~velimskyt/pravek/06d_bronzova/db90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c/IMG_0112a_Stradonice_m.jpg" TargetMode="External"/><Relationship Id="rId2" Type="http://schemas.openxmlformats.org/officeDocument/2006/relationships/hyperlink" Target="http://upload.wikimedia.org/wikipedia/commons/9/90/KB_-_Kelten_Goldm%C3%BCnz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NÁZEV:			VY_32_INOVACE_16</a:t>
            </a:r>
            <a:endParaRPr lang="cs-CZ" dirty="0" smtClean="0"/>
          </a:p>
          <a:p>
            <a:r>
              <a:rPr lang="cs-CZ" b="1" dirty="0" smtClean="0"/>
              <a:t>ČÍSLO PROJEKTU:		CZ.1.07/1.4.00/21.1700	</a:t>
            </a:r>
            <a:endParaRPr lang="cs-CZ" dirty="0" smtClean="0"/>
          </a:p>
          <a:p>
            <a:r>
              <a:rPr lang="cs-CZ" b="1" dirty="0" smtClean="0"/>
              <a:t>NÁZEV PROJEKTU:		Moderní škola 2011</a:t>
            </a:r>
            <a:endParaRPr lang="cs-CZ" dirty="0" smtClean="0"/>
          </a:p>
          <a:p>
            <a:r>
              <a:rPr lang="cs-CZ" b="1" dirty="0" smtClean="0"/>
              <a:t>ŠKOLA:			</a:t>
            </a:r>
            <a:r>
              <a:rPr lang="cs-CZ" dirty="0" smtClean="0"/>
              <a:t>Základní škola a Mateřská škola </a:t>
            </a:r>
            <a:r>
              <a:rPr lang="cs-CZ" dirty="0" err="1" smtClean="0"/>
              <a:t>Nemilany</a:t>
            </a:r>
            <a:endParaRPr lang="cs-CZ" dirty="0" smtClean="0"/>
          </a:p>
          <a:p>
            <a:r>
              <a:rPr lang="cs-CZ" b="1" dirty="0" smtClean="0"/>
              <a:t>VYUČUJÍCÍ:			</a:t>
            </a:r>
            <a:r>
              <a:rPr lang="cs-CZ" dirty="0" smtClean="0"/>
              <a:t>Mgr. Iveta </a:t>
            </a:r>
            <a:r>
              <a:rPr lang="cs-CZ" dirty="0" err="1" smtClean="0"/>
              <a:t>Šlahařová</a:t>
            </a:r>
            <a:r>
              <a:rPr lang="cs-CZ" dirty="0" smtClean="0"/>
              <a:t>	</a:t>
            </a:r>
          </a:p>
          <a:p>
            <a:r>
              <a:rPr lang="cs-CZ" b="1" dirty="0" smtClean="0"/>
              <a:t>TÉMATICKÁ OBLAST:</a:t>
            </a:r>
            <a:r>
              <a:rPr lang="cs-CZ" dirty="0" smtClean="0"/>
              <a:t>	</a:t>
            </a:r>
            <a:r>
              <a:rPr lang="cs-CZ" dirty="0" smtClean="0"/>
              <a:t>	Pravěk</a:t>
            </a:r>
            <a:r>
              <a:rPr lang="cs-CZ" dirty="0" smtClean="0"/>
              <a:t>			 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 PŘEDMĚT:			</a:t>
            </a:r>
            <a:r>
              <a:rPr lang="cs-CZ" dirty="0" smtClean="0"/>
              <a:t>D</a:t>
            </a:r>
            <a:r>
              <a:rPr lang="cs-CZ" b="1" dirty="0" smtClean="0"/>
              <a:t>		ROČNÍK:	</a:t>
            </a:r>
            <a:r>
              <a:rPr lang="cs-CZ" dirty="0" smtClean="0"/>
              <a:t>6.</a:t>
            </a:r>
            <a:r>
              <a:rPr lang="cs-CZ" b="1" dirty="0" smtClean="0"/>
              <a:t> </a:t>
            </a:r>
            <a:r>
              <a:rPr lang="cs-CZ" dirty="0" smtClean="0"/>
              <a:t>	</a:t>
            </a:r>
            <a:r>
              <a:rPr lang="cs-CZ" b="1" dirty="0" smtClean="0"/>
              <a:t>POČET ŽÁKŮ:	</a:t>
            </a:r>
            <a:r>
              <a:rPr lang="cs-CZ" dirty="0" smtClean="0"/>
              <a:t>23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EVALUACE:			</a:t>
            </a:r>
            <a:r>
              <a:rPr lang="cs-CZ" dirty="0" smtClean="0"/>
              <a:t>16.11.2011 (20 min)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NÁZEV MATERIÁLU:	</a:t>
            </a:r>
            <a:r>
              <a:rPr lang="cs-CZ" b="1" dirty="0" smtClean="0"/>
              <a:t>	</a:t>
            </a:r>
            <a:r>
              <a:rPr lang="cs-CZ" dirty="0" smtClean="0"/>
              <a:t>Pravěk </a:t>
            </a:r>
            <a:r>
              <a:rPr lang="cs-CZ" dirty="0" smtClean="0"/>
              <a:t>na našem území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 DOKUMENTU:		</a:t>
            </a:r>
            <a:r>
              <a:rPr lang="cs-CZ" dirty="0" smtClean="0"/>
              <a:t>Prezentace Microsoft </a:t>
            </a:r>
            <a:r>
              <a:rPr lang="cs-CZ" dirty="0" err="1" smtClean="0"/>
              <a:t>Powerpoint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ANOTACE:</a:t>
            </a:r>
            <a:endParaRPr lang="cs-CZ" dirty="0" smtClean="0"/>
          </a:p>
          <a:p>
            <a:r>
              <a:rPr lang="cs-CZ" dirty="0" smtClean="0"/>
              <a:t>Materiál je určen pro práci na interaktivní tabuli. </a:t>
            </a:r>
          </a:p>
          <a:p>
            <a:r>
              <a:rPr lang="cs-CZ" dirty="0" smtClean="0"/>
              <a:t>Prezentace se zaměřuje na naše nejznámější naleziště a památky z období pravěku (doby kamenné, bronzové i </a:t>
            </a:r>
            <a:r>
              <a:rPr lang="cs-CZ" dirty="0" smtClean="0"/>
              <a:t>železné</a:t>
            </a:r>
            <a:r>
              <a:rPr lang="cs-CZ" dirty="0" smtClean="0"/>
              <a:t>). Obsahuje i obrazovou dokumentaci.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897548"/>
          </a:xfrm>
        </p:spPr>
        <p:txBody>
          <a:bodyPr/>
          <a:lstStyle/>
          <a:p>
            <a:r>
              <a:rPr lang="cs-CZ" b="1" dirty="0" smtClean="0"/>
              <a:t>VÝZNAMNÁ NALEZIŠTĚ A PAMÁTKY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algn="r"/>
            <a:r>
              <a:rPr lang="cs-CZ" b="1" dirty="0" smtClean="0"/>
              <a:t>Mgr. Iveta </a:t>
            </a:r>
            <a:r>
              <a:rPr lang="cs-CZ" b="1" dirty="0" err="1" smtClean="0"/>
              <a:t>Šlahařová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PRAVĚK  NA  NAŠEM  ÚZEMÍ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42910" y="2143116"/>
            <a:ext cx="7924800" cy="1371600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Doba kamenná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8858280" cy="4786346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okolí Berouna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kamenná drásadla a sekáčky 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endParaRPr lang="cs-CZ" sz="9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</a:pP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Přezletice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u Prahy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nejstarší pravěké obydlí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Stránská skála u Brna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nástroje z pazourku</a:t>
            </a:r>
          </a:p>
          <a:p>
            <a:pPr algn="ctr"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http://upload.wikimedia.org/wikipedia/commons/f/f7/Str%C3%A1nsk%C3%A1_sk%C3%A1la2.jpg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jeskyně Šipka ve Štramberském krasu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čelist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neandrtálského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dítěte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prof. Mašek (1880)</a:t>
            </a:r>
          </a:p>
          <a:p>
            <a:pPr algn="ctr">
              <a:buNone/>
            </a:pPr>
            <a:r>
              <a:rPr lang="cs-CZ" sz="1600" dirty="0" smtClean="0">
                <a:hlinkClick r:id="rId3"/>
              </a:rPr>
              <a:t>http://upload.wikimedia.org/wikipedia/commons/a/a1/Sipka_Cave_Stramberk_CZ_01.JPG</a:t>
            </a:r>
            <a:endParaRPr lang="cs-CZ" sz="1600" dirty="0" smtClean="0"/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07157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Paleolit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(3 mil. – 8000 přnl.)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401080" cy="5500726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jeskyně Pekárna v Moravském krasu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rytina na koňském žebru</a:t>
            </a:r>
          </a:p>
          <a:p>
            <a:pPr>
              <a:spcBef>
                <a:spcPts val="0"/>
              </a:spcBef>
              <a:buClr>
                <a:schemeClr val="accent1">
                  <a:lumMod val="50000"/>
                </a:schemeClr>
              </a:buClr>
              <a:buNone/>
            </a:pPr>
            <a:r>
              <a:rPr lang="cs-CZ" sz="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800" dirty="0" smtClean="0">
              <a:solidFill>
                <a:srgbClr val="142208"/>
              </a:solidFill>
              <a:hlinkClick r:id="rId2"/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http://upload.wikimedia.org/wikipedia/commons/d/d4/Jeskyn%C4%9B_Pek%C3%A1rna.jpg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44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Dolní Věstonice a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Pavlov</a:t>
            </a:r>
            <a:endParaRPr lang="cs-CZ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soška Věstonické venuše a hlavička ženy vyřezaná z   mamutoviny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	- prof.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Absolon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(1925)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rgbClr val="142208"/>
                </a:solidFill>
                <a:hlinkClick r:id="rId4"/>
              </a:rPr>
              <a:t>http://upload.wikimedia.org/wikipedia/commons/b/b8/Vestonicka_venuse_edit.jpg</a:t>
            </a:r>
            <a:endParaRPr lang="cs-CZ" sz="1600" dirty="0" smtClean="0">
              <a:solidFill>
                <a:srgbClr val="142208"/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85926"/>
            <a:ext cx="8572560" cy="4310074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spc="-100" dirty="0" err="1" smtClean="0">
                <a:solidFill>
                  <a:schemeClr val="accent6">
                    <a:lumMod val="50000"/>
                  </a:schemeClr>
                </a:solidFill>
              </a:rPr>
              <a:t>Bylany</a:t>
            </a:r>
            <a:r>
              <a:rPr lang="cs-CZ" b="1" i="1" spc="-100" dirty="0" smtClean="0">
                <a:solidFill>
                  <a:schemeClr val="accent6">
                    <a:lumMod val="50000"/>
                  </a:schemeClr>
                </a:solidFill>
              </a:rPr>
              <a:t> u Kutné Hory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neolitické vesnice</a:t>
            </a: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http://217.115.252.254:1572/Dokumenty%20pro%20studenty/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Dvo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%C5%99%C3%A1k%20Martin/1.%20Prav%C4%9Bk/5.%20Neolit/2.%20Architektura/1.%20Sv%C4%9Btsk%C3%A1%20architektura/3.%20Neolitick%C3%A9%20s%C3%</a:t>
            </a:r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ADdli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%C5%A1t%C4%9B%20-%20Bylany,%20%C4%8Cesk%C3%A1%20republika.jp</a:t>
            </a: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14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Vedrovice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u Moravského Krumlova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pohřebiště</a:t>
            </a: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http://217.115.252.254:1572/Dokumenty%20pro%20studenty/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Dvo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%C5%99%C3%A1k%20Martin/1.%20Prav%C4%9Bk/5.%20Neolit/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Neolitick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hlinkClick r:id="rId3"/>
              </a:rPr>
              <a:t>%C3%BD%20kostrov%C3%BD%20poh%C5%99eb%20z%20Vedrovic.jpg</a:t>
            </a:r>
            <a:endParaRPr lang="cs-CZ" sz="1600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07157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Neolit</a:t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(5500- 4300 přnl.)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357430"/>
            <a:ext cx="8572560" cy="3500462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Vikletice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na Chomutovsku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cs-CZ" spc="-100" dirty="0" smtClean="0">
                <a:solidFill>
                  <a:schemeClr val="accent1">
                    <a:lumMod val="50000"/>
                  </a:schemeClr>
                </a:solidFill>
              </a:rPr>
              <a:t>lid se šňůrovou keramikou, lid kultury zvoncovitých pohárů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b="1" i="1" spc="-1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spc="-1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http://upload.wikimedia.org/wikipedia/commons/3/36/Stridsyxekeramik.jpg</a:t>
            </a:r>
            <a:endParaRPr lang="cs-CZ" sz="1600" spc="-1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endParaRPr lang="cs-CZ" sz="1600" spc="-1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spc="-100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http://upload.wikimedia.org/wikipedia/commons/d/d9/Beakerculture.jpg</a:t>
            </a:r>
            <a:endParaRPr lang="cs-CZ" sz="1600" spc="-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Eneolit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4300-2200 přnl.)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42910" y="2500306"/>
            <a:ext cx="7924800" cy="1371600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Doba bronzová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67132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Němčice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na Hané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pohřebiště lidí únětické kultury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arch.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Rýzner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(70. léta 19. st.)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http://ces.</a:t>
            </a:r>
            <a:r>
              <a:rPr lang="cs-CZ" sz="1600" dirty="0" err="1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mkcr.cz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cz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img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/0/2/0/p2727.jpg</a:t>
            </a:r>
            <a:endParaRPr lang="cs-CZ" sz="1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Doba bronzová</a:t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(2200-700 přnl.)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14348" y="2428868"/>
            <a:ext cx="7924800" cy="1371600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Doba železná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3738570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Býčí skála v Moravském krasu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soška bronzového býčka + pohřebiště se 40 lidskými kostrami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b="1" i="1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arch.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Wankel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(1867)</a:t>
            </a:r>
            <a:r>
              <a:rPr lang="cs-CZ" sz="2800" dirty="0" smtClean="0">
                <a:hlinkClick r:id="rId2"/>
              </a:rPr>
              <a:t>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2800" dirty="0" smtClean="0">
              <a:hlinkClick r:id="rId2"/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hlinkClick r:id="rId2"/>
              </a:rPr>
              <a:t>https://pf.ujep.cz/~velimskyt/pravek/06d_bronzova/db90.jpg</a:t>
            </a:r>
            <a:endParaRPr lang="cs-CZ" sz="1600" dirty="0" smtClean="0"/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Doba halštatská</a:t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(700-500 přnl.)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357718"/>
          </a:xfrm>
        </p:spPr>
        <p:txBody>
          <a:bodyPr/>
          <a:lstStyle/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Podmokly u Rokycan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keltské mince o celkové hmotnosti 30-40 kg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http://upload.wikimedia.org/wikipedia/commons/9/90/KB_-_Kelten_Goldm%C3%BCnzen.jpg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i="1" spc="-100" dirty="0" smtClean="0">
                <a:solidFill>
                  <a:schemeClr val="accent6">
                    <a:lumMod val="50000"/>
                  </a:schemeClr>
                </a:solidFill>
              </a:rPr>
              <a:t>Závist u Zbraslavi, </a:t>
            </a:r>
            <a:r>
              <a:rPr lang="cs-CZ" b="1" i="1" spc="-100" dirty="0" err="1" smtClean="0">
                <a:solidFill>
                  <a:schemeClr val="accent6">
                    <a:lumMod val="50000"/>
                  </a:schemeClr>
                </a:solidFill>
              </a:rPr>
              <a:t>Stradonice</a:t>
            </a:r>
            <a:r>
              <a:rPr lang="cs-CZ" b="1" i="1" spc="-100" dirty="0" smtClean="0">
                <a:solidFill>
                  <a:schemeClr val="accent6">
                    <a:lumMod val="50000"/>
                  </a:schemeClr>
                </a:solidFill>
              </a:rPr>
              <a:t>, Hostýn, Staré Hradisko u Prostějova</a:t>
            </a:r>
          </a:p>
          <a:p>
            <a:pPr lvl="1">
              <a:buClr>
                <a:schemeClr val="accent1">
                  <a:lumMod val="50000"/>
                </a:schemeClr>
              </a:buClr>
              <a:buFontTx/>
              <a:buChar char="-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keltská oppida</a:t>
            </a:r>
          </a:p>
          <a:p>
            <a:pPr lvl="1">
              <a:buClr>
                <a:schemeClr val="accent1">
                  <a:lumMod val="50000"/>
                </a:schemeClr>
              </a:buClr>
              <a:buNone/>
            </a:pPr>
            <a:endParaRPr lang="cs-CZ" sz="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buClr>
                <a:schemeClr val="accent1">
                  <a:lumMod val="50000"/>
                </a:schemeClr>
              </a:buCl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http://upload.wikimedia.org/wikipedia/commons/0/0c/IMG_0112a_Stradonice_m.jpg</a:t>
            </a:r>
            <a:endParaRPr lang="cs-CZ" sz="16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Doba laténská</a:t>
            </a:r>
            <a:b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(500- přelom letopočtu)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3">
      <a:dk1>
        <a:srgbClr val="000000"/>
      </a:dk1>
      <a:lt1>
        <a:sysClr val="window" lastClr="FFFFFF"/>
      </a:lt1>
      <a:dk2>
        <a:srgbClr val="575F6D"/>
      </a:dk2>
      <a:lt2>
        <a:srgbClr val="FE8637"/>
      </a:lt2>
      <a:accent1>
        <a:srgbClr val="993D00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236</TotalTime>
  <Words>52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PRAVĚK  NA  NAŠEM  ÚZEMÍ</vt:lpstr>
      <vt:lpstr>Doba kamenná</vt:lpstr>
      <vt:lpstr>Paleolit (3 mil. – 8000 přnl.)</vt:lpstr>
      <vt:lpstr>Snímek 5</vt:lpstr>
      <vt:lpstr>Neolit (5500- 4300 přnl.)</vt:lpstr>
      <vt:lpstr>Eneolit (4300-2200 přnl.)</vt:lpstr>
      <vt:lpstr>Doba bronzová</vt:lpstr>
      <vt:lpstr>Doba bronzová (2200-700 přnl.)</vt:lpstr>
      <vt:lpstr>Doba železná</vt:lpstr>
      <vt:lpstr>Doba halštatská (700-500 přnl.)</vt:lpstr>
      <vt:lpstr>Doba laténská (500- přelom letopočtu)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 NA  NAŠEM  ÚZEMÍ</dc:title>
  <cp:lastModifiedBy>Veronika</cp:lastModifiedBy>
  <cp:revision>28</cp:revision>
  <dcterms:modified xsi:type="dcterms:W3CDTF">2012-05-08T15:16:24Z</dcterms:modified>
</cp:coreProperties>
</file>