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66" r:id="rId4"/>
    <p:sldId id="267" r:id="rId5"/>
    <p:sldId id="257" r:id="rId6"/>
    <p:sldId id="258" r:id="rId7"/>
    <p:sldId id="269" r:id="rId8"/>
    <p:sldId id="268" r:id="rId9"/>
    <p:sldId id="261" r:id="rId10"/>
    <p:sldId id="262" r:id="rId11"/>
    <p:sldId id="264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6/6e/Lovci_mamutu_mammoth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0/ALM_08_Dolch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1/Altamira,_bison,_museum_02.JPG" TargetMode="External"/><Relationship Id="rId2" Type="http://schemas.openxmlformats.org/officeDocument/2006/relationships/hyperlink" Target="http://upload.wikimedia.org/wikipedia/commons/3/31/Altamira,_boar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b/b8/Vestonicka_venuse_edit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f.ujep.cz/~velimskyt/pravek/04eneolit/en090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3/36/Stridsyxekeramik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pf.ujep.cz/~velimskyt/pravek/06d_bronzova/db90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0/0c/IMG_0112a_Stradonice_m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9/90/KB_-_Kelten_Goldm%C3%BCnzen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b="1" dirty="0" smtClean="0"/>
              <a:t> 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NÁZEV:			VY_32_INOVACE_20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ČÍSLO PROJEKTU:		CZ.1.07/1.4.00/21.1700	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NÁZEV PROJEKTU:		Moderní škola 2011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ŠKOLA:			</a:t>
            </a:r>
            <a:r>
              <a:rPr lang="cs-CZ" dirty="0" smtClean="0">
                <a:solidFill>
                  <a:srgbClr val="C00000"/>
                </a:solidFill>
              </a:rPr>
              <a:t>Základní škola a Mateřská škola </a:t>
            </a:r>
            <a:r>
              <a:rPr lang="cs-CZ" dirty="0" err="1" smtClean="0">
                <a:solidFill>
                  <a:srgbClr val="C00000"/>
                </a:solidFill>
              </a:rPr>
              <a:t>Nemilany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VYUČUJÍCÍ:			</a:t>
            </a:r>
            <a:r>
              <a:rPr lang="cs-CZ" dirty="0" smtClean="0">
                <a:solidFill>
                  <a:srgbClr val="C00000"/>
                </a:solidFill>
              </a:rPr>
              <a:t>Mgr. Iveta </a:t>
            </a:r>
            <a:r>
              <a:rPr lang="cs-CZ" dirty="0" err="1" smtClean="0">
                <a:solidFill>
                  <a:srgbClr val="C00000"/>
                </a:solidFill>
              </a:rPr>
              <a:t>Šlahařová</a:t>
            </a:r>
            <a:r>
              <a:rPr lang="cs-CZ" dirty="0" smtClean="0">
                <a:solidFill>
                  <a:srgbClr val="C00000"/>
                </a:solidFill>
              </a:rPr>
              <a:t>	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TÉMATICKÁ OBLAST:</a:t>
            </a:r>
            <a:r>
              <a:rPr lang="cs-CZ" dirty="0" smtClean="0">
                <a:solidFill>
                  <a:srgbClr val="C00000"/>
                </a:solidFill>
              </a:rPr>
              <a:t>		Pravěk			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 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 PŘEDMĚT:			</a:t>
            </a:r>
            <a:r>
              <a:rPr lang="cs-CZ" dirty="0" smtClean="0">
                <a:solidFill>
                  <a:srgbClr val="C00000"/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		ROČNÍK:	</a:t>
            </a:r>
            <a:r>
              <a:rPr lang="cs-CZ" dirty="0" smtClean="0">
                <a:solidFill>
                  <a:srgbClr val="C00000"/>
                </a:solidFill>
              </a:rPr>
              <a:t>6.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POČET ŽÁKŮ:	</a:t>
            </a:r>
            <a:r>
              <a:rPr lang="cs-CZ" dirty="0" smtClean="0">
                <a:solidFill>
                  <a:srgbClr val="C00000"/>
                </a:solidFill>
              </a:rPr>
              <a:t>23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 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EVALUACE:			</a:t>
            </a:r>
            <a:r>
              <a:rPr lang="cs-CZ" dirty="0" smtClean="0">
                <a:solidFill>
                  <a:srgbClr val="C00000"/>
                </a:solidFill>
              </a:rPr>
              <a:t>23.11.2011 (15 min)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 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NÁZEV MATERIÁLU:		</a:t>
            </a:r>
            <a:r>
              <a:rPr lang="cs-CZ" dirty="0" smtClean="0">
                <a:solidFill>
                  <a:srgbClr val="C00000"/>
                </a:solidFill>
              </a:rPr>
              <a:t>Pravěk- test (poznávání obrázků)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 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TYP DOKUMENTU:		</a:t>
            </a:r>
            <a:r>
              <a:rPr lang="cs-CZ" dirty="0" smtClean="0">
                <a:solidFill>
                  <a:srgbClr val="C00000"/>
                </a:solidFill>
              </a:rPr>
              <a:t>Prezentace – Microsoft PowerPoint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 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ANOTACE: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Materiál je určen pro práci na interaktivní tabuli.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Test obsahuje 9 otázek s možností výběru ze tří odpovědí, všechny otázky se vážou a odkazují na fotografii nebo obrázek, který je součástí prezentace. Prezentace obsahuje i řešení.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681524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(test)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pPr algn="r"/>
            <a:r>
              <a:rPr lang="cs-CZ" b="1" dirty="0" smtClean="0">
                <a:solidFill>
                  <a:srgbClr val="00B050"/>
                </a:solidFill>
              </a:rPr>
              <a:t>Mgr. Iveta </a:t>
            </a:r>
            <a:r>
              <a:rPr lang="cs-CZ" b="1" dirty="0" err="1" smtClean="0">
                <a:solidFill>
                  <a:srgbClr val="00B050"/>
                </a:solidFill>
              </a:rPr>
              <a:t>Šlahařová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Pravěk v obrazech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4572008"/>
            <a:ext cx="8401080" cy="15239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700" dirty="0" smtClean="0">
                <a:hlinkClick r:id="rId2"/>
              </a:rPr>
              <a:t>http://upload.wikimedia.org/wikipedia/commons/6/6e/Lovci_mamutu_mammoth.jpg</a:t>
            </a:r>
            <a:endParaRPr lang="cs-CZ" sz="17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20529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1) Zvíře, které lovili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neandrtálští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lidé a které vyhynulo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s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poslední dobou ledovou, se nazývalo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slon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mamut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bizon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 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3429000"/>
            <a:ext cx="8229600" cy="309562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1800" dirty="0" smtClean="0">
              <a:solidFill>
                <a:schemeClr val="accent1">
                  <a:lumMod val="50000"/>
                </a:schemeClr>
              </a:solidFill>
              <a:hlinkClick r:id="rId2"/>
            </a:endParaRPr>
          </a:p>
          <a:p>
            <a:pPr algn="ctr">
              <a:buNone/>
            </a:pPr>
            <a:endParaRPr lang="cs-CZ" sz="1800" dirty="0" smtClean="0">
              <a:solidFill>
                <a:schemeClr val="accent1">
                  <a:lumMod val="50000"/>
                </a:schemeClr>
              </a:solidFill>
              <a:hlinkClick r:id="rId2"/>
            </a:endParaRPr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hlinkClick r:id="rId2"/>
              </a:rPr>
              <a:t>http://upload.wikimedia.org/wikipedia/commons/2/20/ALM_08_Dolch.jpg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572560" cy="341947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2) Který významný nástroj doby kamenné je zobrazen na fotografii?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jakýkoliv kámen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mamutovina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pazourek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3714752"/>
            <a:ext cx="8229600" cy="2738438"/>
          </a:xfrm>
        </p:spPr>
        <p:txBody>
          <a:bodyPr/>
          <a:lstStyle/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hlinkClick r:id="rId2"/>
              </a:rPr>
              <a:t>http://upload.wikimedia.org/wikipedia/commons/3/31/Altamira%2C_boar.JPG</a:t>
            </a:r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hlinkClick r:id="rId3"/>
              </a:rPr>
              <a:t>http://upload.wikimedia.org/wikipedia/commons/5/51/Altamira%2C_bison%2C_museum_02.JPG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2714644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solidFill>
                  <a:schemeClr val="tx2">
                    <a:lumMod val="75000"/>
                  </a:schemeClr>
                </a:solidFill>
              </a:rPr>
              <a:t>3) Jeskynní malby na obrázcích bychom našli:</a:t>
            </a:r>
            <a:br>
              <a:rPr lang="cs-CZ" sz="3100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100" b="1" i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100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100" dirty="0" smtClean="0">
                <a:solidFill>
                  <a:srgbClr val="00B050"/>
                </a:solidFill>
              </a:rPr>
              <a:t>	a) ve španělské jeskyni </a:t>
            </a:r>
            <a:r>
              <a:rPr lang="cs-CZ" sz="3100" dirty="0" err="1" smtClean="0">
                <a:solidFill>
                  <a:srgbClr val="00B050"/>
                </a:solidFill>
              </a:rPr>
              <a:t>Altamira</a:t>
            </a:r>
            <a:r>
              <a:rPr lang="cs-CZ" sz="3100" dirty="0" smtClean="0">
                <a:solidFill>
                  <a:srgbClr val="00B050"/>
                </a:solidFill>
              </a:rPr>
              <a:t/>
            </a:r>
            <a:br>
              <a:rPr lang="cs-CZ" sz="3100" dirty="0" smtClean="0">
                <a:solidFill>
                  <a:srgbClr val="00B050"/>
                </a:solidFill>
              </a:rPr>
            </a:br>
            <a:r>
              <a:rPr lang="cs-CZ" sz="3100" dirty="0" smtClean="0">
                <a:solidFill>
                  <a:srgbClr val="00B050"/>
                </a:solidFill>
              </a:rPr>
              <a:t>	b) v české jeskyni Pekárna</a:t>
            </a:r>
            <a:br>
              <a:rPr lang="cs-CZ" sz="3100" dirty="0" smtClean="0">
                <a:solidFill>
                  <a:srgbClr val="00B050"/>
                </a:solidFill>
              </a:rPr>
            </a:br>
            <a:r>
              <a:rPr lang="cs-CZ" sz="3100" dirty="0" smtClean="0">
                <a:solidFill>
                  <a:srgbClr val="00B050"/>
                </a:solidFill>
              </a:rPr>
              <a:t>	c) v rakouských Alpách</a:t>
            </a:r>
            <a:r>
              <a:rPr lang="cs-CZ" sz="2800" dirty="0" smtClean="0">
                <a:solidFill>
                  <a:srgbClr val="00B050"/>
                </a:solidFill>
              </a:rPr>
              <a:t/>
            </a:r>
            <a:br>
              <a:rPr lang="cs-CZ" sz="2800" dirty="0" smtClean="0">
                <a:solidFill>
                  <a:srgbClr val="00B050"/>
                </a:solidFill>
              </a:rPr>
            </a:b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429132"/>
            <a:ext cx="8229600" cy="16668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700" dirty="0" smtClean="0">
                <a:hlinkClick r:id="rId2"/>
              </a:rPr>
              <a:t>http://upload.wikimedia.org/wikipedia/commons/b/b8/Vestonicka_venuse_edit.jpg</a:t>
            </a:r>
            <a:endParaRPr lang="cs-CZ" sz="17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928670"/>
            <a:ext cx="8229600" cy="314327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4) Soška na obrázku představuje významnou českou pravěkou památku: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Dolní venuši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Věstonickou venuši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Českou venuši</a:t>
            </a:r>
            <a:br>
              <a:rPr lang="cs-CZ" sz="2800" dirty="0" smtClean="0">
                <a:solidFill>
                  <a:srgbClr val="00B050"/>
                </a:solidFill>
              </a:rPr>
            </a:b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429132"/>
            <a:ext cx="8229600" cy="1666868"/>
          </a:xfrm>
        </p:spPr>
        <p:txBody>
          <a:bodyPr/>
          <a:lstStyle/>
          <a:p>
            <a:pPr algn="ctr">
              <a:buNone/>
            </a:pPr>
            <a:r>
              <a:rPr lang="cs-CZ" sz="1800" dirty="0" smtClean="0">
                <a:hlinkClick r:id="rId2"/>
              </a:rPr>
              <a:t>https://pf.ujep.cz/~velimskyt/pravek/04eneolit/en090.jpg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334803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5) Nástroj, který drží muž v pravé ruce, by mohl být: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koňský postroj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oradlo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rýč</a:t>
            </a:r>
            <a:br>
              <a:rPr lang="cs-CZ" sz="2800" dirty="0" smtClean="0">
                <a:solidFill>
                  <a:srgbClr val="00B050"/>
                </a:solidFill>
              </a:rPr>
            </a:b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286256"/>
            <a:ext cx="8229600" cy="1809744"/>
          </a:xfrm>
        </p:spPr>
        <p:txBody>
          <a:bodyPr/>
          <a:lstStyle/>
          <a:p>
            <a:pPr algn="ctr">
              <a:buNone/>
            </a:pPr>
            <a:r>
              <a:rPr lang="cs-CZ" sz="1800" spc="-1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http://upload.wikimedia.org/wikipedia/commons/3/36/Stridsyxekeramik.jpg</a:t>
            </a:r>
            <a:endParaRPr lang="cs-CZ" sz="1800" spc="-1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99084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6) Takto zdobené hliněné nádoby jsou dokladem: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lidu se šňůrovou keramikou 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existence lidu zvoncovitých pohárů 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lidu únětické </a:t>
            </a:r>
            <a:r>
              <a:rPr lang="cs-CZ" sz="2800" dirty="0" err="1" smtClean="0">
                <a:solidFill>
                  <a:srgbClr val="00B050"/>
                </a:solidFill>
              </a:rPr>
              <a:t>lutury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643446"/>
            <a:ext cx="8229600" cy="1428760"/>
          </a:xfrm>
        </p:spPr>
        <p:txBody>
          <a:bodyPr/>
          <a:lstStyle/>
          <a:p>
            <a:pPr algn="ctr">
              <a:buNone/>
            </a:pPr>
            <a:r>
              <a:rPr lang="cs-CZ" sz="1800" dirty="0" smtClean="0">
                <a:hlinkClick r:id="rId2"/>
              </a:rPr>
              <a:t>https://pf.ujep.cz/~velimskyt/pravek/06d_bronzova/db90.jpg</a:t>
            </a:r>
            <a:endParaRPr lang="cs-CZ" sz="18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349091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7) Významným nálezem z doby železné v Moravském krasu je také: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soška měděného býčka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soška železného býčka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soška bronzového býčka</a:t>
            </a:r>
            <a:br>
              <a:rPr lang="cs-CZ" sz="2800" dirty="0" smtClean="0">
                <a:solidFill>
                  <a:srgbClr val="00B050"/>
                </a:solidFill>
              </a:rPr>
            </a:b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72008"/>
            <a:ext cx="8229600" cy="15239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7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http://upload.wikimedia.org/wikipedia/commons/0/0c/IMG_0112a_Stradonice_m.jpg</a:t>
            </a:r>
            <a:endParaRPr lang="cs-CZ" sz="17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17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52400"/>
            <a:ext cx="8572560" cy="341947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8) Na tomto kopci se v pravěku mohlo rozprostírat  např.: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oppidum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chrám bohů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opevněný hrad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72008"/>
            <a:ext cx="8229600" cy="1523992"/>
          </a:xfrm>
        </p:spPr>
        <p:txBody>
          <a:bodyPr/>
          <a:lstStyle/>
          <a:p>
            <a:pPr algn="ctr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http://upload.wikimedia.org/wikipedia/commons/9/90/KB_-_Kelten_Goldm%C3%BCnzen.jpg</a:t>
            </a:r>
            <a:endParaRPr lang="cs-CZ" sz="1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77666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9) Na obrázku jsou zdokumentovány: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a) zlaté keltské mince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b) měděné šperky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	c) hliněné hračky pro pravěké děti</a:t>
            </a:r>
            <a:br>
              <a:rPr lang="cs-CZ" sz="2800" dirty="0" smtClean="0">
                <a:solidFill>
                  <a:srgbClr val="00B050"/>
                </a:solidFill>
              </a:rPr>
            </a:b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b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c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a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b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b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a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c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a</a:t>
            </a:r>
          </a:p>
          <a:p>
            <a:pPr marL="514350" indent="-514350" algn="ctr">
              <a:buAutoNum type="arabicParenR"/>
            </a:pPr>
            <a:r>
              <a:rPr lang="cs-CZ" sz="2800" b="1" dirty="0" smtClean="0">
                <a:solidFill>
                  <a:srgbClr val="00B050"/>
                </a:solidFill>
              </a:rPr>
              <a:t>a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Správné odpovědi: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4">
      <a:dk1>
        <a:srgbClr val="FF0000"/>
      </a:dk1>
      <a:lt1>
        <a:sysClr val="window" lastClr="FFFFFF"/>
      </a:lt1>
      <a:dk2>
        <a:srgbClr val="FFFF00"/>
      </a:dk2>
      <a:lt2>
        <a:srgbClr val="FE8637"/>
      </a:lt2>
      <a:accent1>
        <a:srgbClr val="993D00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54</TotalTime>
  <Words>165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Pravěk v obrazech</vt:lpstr>
      <vt:lpstr>1) Zvíře, které lovili neandrtálští lidé a které vyhynulo  s poslední dobou ledovou, se nazývalo:   a) slon  b) mamut  c) bizon  </vt:lpstr>
      <vt:lpstr>2) Který významný nástroj doby kamenné je zobrazen na fotografii?   a) jakýkoliv kámen  b) mamutovina  c) pazourek </vt:lpstr>
      <vt:lpstr>3) Jeskynní malby na obrázcích bychom našli:   a) ve španělské jeskyni Altamira  b) v české jeskyni Pekárna  c) v rakouských Alpách </vt:lpstr>
      <vt:lpstr>4) Soška na obrázku představuje významnou českou pravěkou památku:   a) Dolní venuši  b) Věstonickou venuši  c) Českou venuši </vt:lpstr>
      <vt:lpstr>5) Nástroj, který drží muž v pravé ruce, by mohl být:    a) koňský postroj  b) oradlo  c) rýč </vt:lpstr>
      <vt:lpstr>6) Takto zdobené hliněné nádoby jsou dokladem:   a) lidu se šňůrovou keramikou   b) existence lidu zvoncovitých pohárů   c) lidu únětické lutury</vt:lpstr>
      <vt:lpstr>7) Významným nálezem z doby železné v Moravském krasu je také:   a) soška měděného býčka  b) soška železného býčka  c) soška bronzového býčka </vt:lpstr>
      <vt:lpstr>8) Na tomto kopci se v pravěku mohlo rozprostírat  např.:   a) oppidum  b) chrám bohů  c) opevněný hrad</vt:lpstr>
      <vt:lpstr>9) Na obrázku jsou zdokumentovány:   a) zlaté keltské mince  b) měděné šperky  c) hliněné hračky pro pravěké děti </vt:lpstr>
      <vt:lpstr>Správné odpovědi: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v obrazech</dc:title>
  <cp:lastModifiedBy>Veronika</cp:lastModifiedBy>
  <cp:revision>11</cp:revision>
  <dcterms:modified xsi:type="dcterms:W3CDTF">2012-05-08T15:28:20Z</dcterms:modified>
</cp:coreProperties>
</file>