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E48251-24B2-431C-9006-C377F942E887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98D464-3B15-4B5F-B377-B4E4905058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17727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98D464-3B15-4B5F-B377-B4E4905058E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pf.ujep.cz/~velimskyt/pravek/06d_bronzova/db66.jpg" TargetMode="External"/><Relationship Id="rId3" Type="http://schemas.openxmlformats.org/officeDocument/2006/relationships/hyperlink" Target="https://pf.ujep.cz/~velimskyt/pravek/06d_bronzova/db43a.jpg" TargetMode="External"/><Relationship Id="rId7" Type="http://schemas.openxmlformats.org/officeDocument/2006/relationships/hyperlink" Target="https://pf.ujep.cz/~velimskyt/pravek/06d_bronzova/db46.jpg" TargetMode="External"/><Relationship Id="rId2" Type="http://schemas.openxmlformats.org/officeDocument/2006/relationships/hyperlink" Target="https://pf.ujep.cz/~velimskyt/pravek/06d_bronzova/db4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f.ujep.cz/~velimskyt/pravek/06d_bronzova/db45.jpg" TargetMode="External"/><Relationship Id="rId5" Type="http://schemas.openxmlformats.org/officeDocument/2006/relationships/hyperlink" Target="https://pf.ujep.cz/~velimskyt/pravek/06d_bronzova/db56.jpg" TargetMode="External"/><Relationship Id="rId4" Type="http://schemas.openxmlformats.org/officeDocument/2006/relationships/hyperlink" Target="https://pf.ujep.cz/~velimskyt/pravek/06d_bronzova/db80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f.ujep.cz/~velimskyt/pravek/06d_bronzova/db52.jpg" TargetMode="External"/><Relationship Id="rId2" Type="http://schemas.openxmlformats.org/officeDocument/2006/relationships/hyperlink" Target="https://pf.ujep.cz/~velimskyt/pravek/06d_bronzova/db51b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f.ujep.cz/~velimskyt/pravek/06d_bronzova/db74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../../../../../../Dokumenty/Obr%E1zky/db50.jpg" TargetMode="External"/><Relationship Id="rId2" Type="http://schemas.openxmlformats.org/officeDocument/2006/relationships/hyperlink" Target="https://pf.ujep.cz/~velimskyt/pravek/06d_bronzova/db9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f.ujep.cz/~velimskyt/pravek/06d_bronzova/db58.jpg" TargetMode="External"/><Relationship Id="rId5" Type="http://schemas.openxmlformats.org/officeDocument/2006/relationships/hyperlink" Target="https://pf.ujep.cz/~velimskyt/pravek/06d_bronzova/db56i.jpg" TargetMode="External"/><Relationship Id="rId4" Type="http://schemas.openxmlformats.org/officeDocument/2006/relationships/hyperlink" Target="https://pf.ujep.cz/~velimskyt/pravek/06d_bronzova/db50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2825540"/>
          </a:xfrm>
        </p:spPr>
        <p:txBody>
          <a:bodyPr/>
          <a:lstStyle/>
          <a:p>
            <a:r>
              <a:rPr lang="cs-CZ" i="1" dirty="0" smtClean="0">
                <a:solidFill>
                  <a:srgbClr val="C00000"/>
                </a:solidFill>
              </a:rPr>
              <a:t>(PRAVĚK)</a:t>
            </a:r>
          </a:p>
          <a:p>
            <a:endParaRPr lang="cs-CZ" i="1" dirty="0">
              <a:solidFill>
                <a:srgbClr val="C00000"/>
              </a:solidFill>
            </a:endParaRPr>
          </a:p>
          <a:p>
            <a:endParaRPr lang="cs-CZ" i="1" dirty="0" smtClean="0">
              <a:solidFill>
                <a:srgbClr val="C00000"/>
              </a:solidFill>
            </a:endParaRPr>
          </a:p>
          <a:p>
            <a:endParaRPr lang="cs-CZ" i="1" dirty="0">
              <a:solidFill>
                <a:srgbClr val="C00000"/>
              </a:solidFill>
            </a:endParaRPr>
          </a:p>
          <a:p>
            <a:endParaRPr lang="cs-CZ" i="1" dirty="0" smtClean="0">
              <a:solidFill>
                <a:srgbClr val="C00000"/>
              </a:solidFill>
            </a:endParaRPr>
          </a:p>
          <a:p>
            <a:pPr algn="r"/>
            <a:r>
              <a:rPr lang="cs-CZ" i="1" dirty="0" smtClean="0">
                <a:solidFill>
                  <a:srgbClr val="C00000"/>
                </a:solidFill>
              </a:rPr>
              <a:t>Mgr. Iveta </a:t>
            </a:r>
            <a:r>
              <a:rPr lang="cs-CZ" i="1" dirty="0" err="1" smtClean="0">
                <a:solidFill>
                  <a:srgbClr val="C00000"/>
                </a:solidFill>
              </a:rPr>
              <a:t>Šlahařová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DOBA  BRONZOVÁ</a:t>
            </a:r>
            <a:endParaRPr lang="cs-CZ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85926"/>
            <a:ext cx="8501090" cy="4572000"/>
          </a:xfrm>
        </p:spPr>
        <p:txBody>
          <a:bodyPr>
            <a:normAutofit/>
          </a:bodyPr>
          <a:lstStyle/>
          <a:p>
            <a:pPr marL="880110" lvl="1" indent="-514350">
              <a:buClr>
                <a:schemeClr val="accent3">
                  <a:lumMod val="50000"/>
                </a:schemeClr>
              </a:buClr>
              <a:buNone/>
            </a:pP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  1) doba kamenná 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-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starší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= </a:t>
            </a:r>
            <a:r>
              <a:rPr lang="cs-CZ" i="1" dirty="0" smtClean="0">
                <a:solidFill>
                  <a:schemeClr val="tx2">
                    <a:lumMod val="10000"/>
                  </a:schemeClr>
                </a:solidFill>
              </a:rPr>
              <a:t>paleolit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	   </a:t>
            </a:r>
            <a:r>
              <a:rPr lang="cs-CZ" i="1" dirty="0" smtClean="0">
                <a:solidFill>
                  <a:schemeClr val="tx2">
                    <a:lumMod val="10000"/>
                  </a:schemeClr>
                </a:solidFill>
              </a:rPr>
              <a:t>(3 mil.- 8000 přnl.)</a:t>
            </a:r>
          </a:p>
          <a:p>
            <a:pPr marL="514350" indent="-514350">
              <a:buClr>
                <a:schemeClr val="accent3">
                  <a:lumMod val="50000"/>
                </a:schemeClr>
              </a:buClr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				     - střední =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mezolit   (8000- 5500 přnl.)</a:t>
            </a:r>
          </a:p>
          <a:p>
            <a:pPr marL="514350" indent="-514350">
              <a:buClr>
                <a:schemeClr val="accent3">
                  <a:lumMod val="50000"/>
                </a:schemeClr>
              </a:buClr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				     - mladší =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neolit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	  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(5500- 4300 přnl.)</a:t>
            </a:r>
          </a:p>
          <a:p>
            <a:pPr marL="514350" indent="-514350">
              <a:buClr>
                <a:schemeClr val="accent3">
                  <a:lumMod val="50000"/>
                </a:schemeClr>
              </a:buClr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				     - pozdní = </a:t>
            </a:r>
            <a:r>
              <a:rPr lang="cs-CZ" sz="2400" i="1" dirty="0" err="1" smtClean="0">
                <a:solidFill>
                  <a:schemeClr val="tx2">
                    <a:lumMod val="10000"/>
                  </a:schemeClr>
                </a:solidFill>
              </a:rPr>
              <a:t>eneolit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	  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(4300- 2200 přnl.)</a:t>
            </a:r>
          </a:p>
          <a:p>
            <a:pPr marL="514350" indent="-514350">
              <a:buClr>
                <a:schemeClr val="accent3">
                  <a:lumMod val="50000"/>
                </a:schemeClr>
              </a:buClr>
              <a:buNone/>
            </a:pPr>
            <a:endParaRPr lang="cs-CZ" sz="2400" dirty="0" smtClean="0">
              <a:solidFill>
                <a:schemeClr val="tx2">
                  <a:lumMod val="10000"/>
                </a:schemeClr>
              </a:solidFill>
            </a:endParaRPr>
          </a:p>
          <a:p>
            <a:pPr marL="514350" indent="-514350">
              <a:buClr>
                <a:schemeClr val="accent3">
                  <a:lumMod val="50000"/>
                </a:schemeClr>
              </a:buClr>
              <a:buNone/>
            </a:pP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	</a:t>
            </a:r>
            <a:r>
              <a:rPr lang="cs-CZ" sz="2400" b="1" u="sng" dirty="0" smtClean="0">
                <a:solidFill>
                  <a:schemeClr val="tx2">
                    <a:lumMod val="10000"/>
                  </a:schemeClr>
                </a:solidFill>
              </a:rPr>
              <a:t>2) 	doba bronzová   </a:t>
            </a:r>
            <a:r>
              <a:rPr lang="cs-CZ" sz="2400" b="1" i="1" u="sng" dirty="0" smtClean="0">
                <a:solidFill>
                  <a:schemeClr val="tx2">
                    <a:lumMod val="10000"/>
                  </a:schemeClr>
                </a:solidFill>
              </a:rPr>
              <a:t>(2200- 700 přnl.)</a:t>
            </a:r>
          </a:p>
          <a:p>
            <a:pPr marL="514350" indent="-514350">
              <a:buClr>
                <a:schemeClr val="accent3">
                  <a:lumMod val="50000"/>
                </a:schemeClr>
              </a:buClr>
              <a:buNone/>
            </a:pPr>
            <a:endParaRPr lang="cs-CZ" sz="2400" dirty="0" smtClean="0">
              <a:solidFill>
                <a:schemeClr val="tx2">
                  <a:lumMod val="10000"/>
                </a:schemeClr>
              </a:solidFill>
            </a:endParaRPr>
          </a:p>
          <a:p>
            <a:pPr marL="514350" indent="-514350">
              <a:buClr>
                <a:schemeClr val="accent3">
                  <a:lumMod val="50000"/>
                </a:schemeClr>
              </a:buClr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3) 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doba železná     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(700 přnl.- přelom letopočtu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)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Dělení pravěku</a:t>
            </a:r>
            <a:endParaRPr lang="cs-CZ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142984"/>
            <a:ext cx="7901014" cy="457200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600" b="1" i="1" u="sng" dirty="0" smtClean="0">
                <a:solidFill>
                  <a:srgbClr val="C00000"/>
                </a:solidFill>
              </a:rPr>
              <a:t>bronz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dirty="0" smtClean="0">
                <a:solidFill>
                  <a:schemeClr val="tx2">
                    <a:lumMod val="10000"/>
                  </a:schemeClr>
                </a:solidFill>
              </a:rPr>
              <a:t>= hlavní materiál pro výrobu 		       nástrojů a zbraní</a:t>
            </a:r>
            <a:endParaRPr lang="cs-CZ" sz="36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50059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plynulý přechod od kamene k bronzu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bronz = slitina mědi a cínu (naleziště v oblasti Středozemního moře)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dálkový obchod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  <a:sym typeface="Wingdings 3"/>
              </a:rPr>
              <a:t>vznik obchodnických středisek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  <a:sym typeface="Wingdings 3"/>
              </a:rPr>
              <a:t>slévačství a kovotepectví (technika ztracených forem)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nové zemědělské plodiny</a:t>
            </a:r>
          </a:p>
          <a:p>
            <a:endParaRPr lang="cs-CZ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cs-CZ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cs-CZ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28604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Doba bronzová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sz="3100" b="1" dirty="0" smtClean="0">
                <a:solidFill>
                  <a:srgbClr val="C00000"/>
                </a:solidFill>
              </a:rPr>
              <a:t>(2200- 700 přnl.)</a:t>
            </a:r>
            <a:endParaRPr lang="cs-CZ" sz="31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10140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1800"/>
              </a:spcBef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  <a:sym typeface="Wingdings 3"/>
              </a:rPr>
              <a:t>stavby opevněných sídlišť (hradišť)</a:t>
            </a:r>
          </a:p>
          <a:p>
            <a:pPr>
              <a:lnSpc>
                <a:spcPct val="150000"/>
              </a:lnSpc>
              <a:spcBef>
                <a:spcPts val="1800"/>
              </a:spcBef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  <a:sym typeface="Wingdings 3"/>
              </a:rPr>
              <a:t>dělba práce (muži x ženy)</a:t>
            </a:r>
          </a:p>
          <a:p>
            <a:pPr>
              <a:lnSpc>
                <a:spcPct val="150000"/>
              </a:lnSpc>
              <a:spcBef>
                <a:spcPts val="1800"/>
              </a:spcBef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  <a:sym typeface="Wingdings 3"/>
              </a:rPr>
              <a:t>vznik etnických skupin, formování prvních </a:t>
            </a:r>
            <a:r>
              <a:rPr lang="cs-CZ" u="sng" dirty="0" smtClean="0">
                <a:solidFill>
                  <a:schemeClr val="tx2">
                    <a:lumMod val="10000"/>
                  </a:schemeClr>
                </a:solidFill>
                <a:sym typeface="Wingdings 3"/>
              </a:rPr>
              <a:t>kmenů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  <a:sym typeface="Wingdings 3"/>
              </a:rPr>
              <a:t> (např. Dórů, Achájů, Keltů, Germánů,...)</a:t>
            </a:r>
          </a:p>
          <a:p>
            <a:pPr>
              <a:lnSpc>
                <a:spcPct val="150000"/>
              </a:lnSpc>
              <a:spcBef>
                <a:spcPts val="1800"/>
              </a:spcBef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  <a:sym typeface="Wingdings 3"/>
              </a:rPr>
              <a:t>přírodní náboženství (zvířecí, popř. i lidské oběti)</a:t>
            </a:r>
          </a:p>
          <a:p>
            <a:pPr>
              <a:lnSpc>
                <a:spcPct val="150000"/>
              </a:lnSpc>
            </a:pPr>
            <a:endParaRPr lang="cs-CZ" dirty="0" smtClean="0">
              <a:solidFill>
                <a:schemeClr val="tx2">
                  <a:lumMod val="10000"/>
                </a:schemeClr>
              </a:solidFill>
              <a:sym typeface="Wingdings 3"/>
            </a:endParaRPr>
          </a:p>
          <a:p>
            <a:endParaRPr lang="cs-CZ" dirty="0" smtClean="0">
              <a:solidFill>
                <a:schemeClr val="tx2">
                  <a:lumMod val="10000"/>
                </a:schemeClr>
              </a:solidFill>
              <a:sym typeface="Wingdings 3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929222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>
                <a:hlinkClick r:id="rId2"/>
              </a:rPr>
              <a:t>https://pf.ujep.cz/~velimskyt/pravek/06d_bronzova/db43.jpg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https://pf.ujep.cz/~velimskyt/pravek/06d_bronzova/db43a.jpg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https://pf.ujep.cz/~velimskyt/pravek/06d_bronzova/db80.jpg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https://pf.ujep.cz/~velimskyt/pravek/06d_bronzova/db56.jpg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https://pf.ujep.cz/~velimskyt/pravek/06d_bronzova/db45.jpg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https://pf.ujep.cz/~velimskyt/pravek/06d_bronzova/db46.jpg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https://pf.ujep.cz/~velimskyt/pravek/06d_bronzova/db66.jpg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357166"/>
            <a:ext cx="7901014" cy="91914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Nástroje, zbraně, nádoby a šperky: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881578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Keramika</a:t>
            </a:r>
          </a:p>
          <a:p>
            <a:r>
              <a:rPr lang="cs-CZ" sz="2000" dirty="0" smtClean="0">
                <a:hlinkClick r:id="rId2"/>
              </a:rPr>
              <a:t>https://pf.ujep.cz/~velimskyt/pravek/06d_bronzova/db51b.jpg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https://pf.ujep.cz/~velimskyt/pravek/06d_bronzova/db52.jpg</a:t>
            </a: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Hradiště</a:t>
            </a:r>
          </a:p>
          <a:p>
            <a:r>
              <a:rPr lang="cs-CZ" sz="2000" dirty="0" smtClean="0">
                <a:hlinkClick r:id="rId4"/>
              </a:rPr>
              <a:t>https://pf.ujep.cz/~velimskyt/pravek/06d_bronzova/db74.jpg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1020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dirty="0" smtClean="0">
                <a:solidFill>
                  <a:srgbClr val="C00000"/>
                </a:solidFill>
              </a:rPr>
              <a:t>Jeskyně Býčí skála (ČR)</a:t>
            </a:r>
          </a:p>
          <a:p>
            <a:r>
              <a:rPr lang="cs-CZ" sz="2200" dirty="0" smtClean="0">
                <a:hlinkClick r:id="rId2"/>
              </a:rPr>
              <a:t>https://pf.ujep.cz/~velimskyt/pravek/06d_bronzova/db90.jpg</a:t>
            </a: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sz="3000" dirty="0" smtClean="0">
                <a:solidFill>
                  <a:srgbClr val="C00000"/>
                </a:solidFill>
              </a:rPr>
              <a:t>Skalka u </a:t>
            </a:r>
            <a:r>
              <a:rPr lang="cs-CZ" sz="3000" dirty="0" err="1" smtClean="0">
                <a:solidFill>
                  <a:srgbClr val="C00000"/>
                </a:solidFill>
              </a:rPr>
              <a:t>Velimi</a:t>
            </a:r>
            <a:r>
              <a:rPr lang="cs-CZ" sz="3000" dirty="0" smtClean="0">
                <a:solidFill>
                  <a:srgbClr val="C00000"/>
                </a:solidFill>
              </a:rPr>
              <a:t> (ČR)</a:t>
            </a:r>
            <a:endParaRPr lang="cs-CZ" sz="3000" dirty="0" smtClean="0">
              <a:solidFill>
                <a:srgbClr val="C00000"/>
              </a:solidFill>
              <a:hlinkClick r:id="rId3" action="ppaction://hlinkfile"/>
            </a:endParaRPr>
          </a:p>
          <a:p>
            <a:r>
              <a:rPr lang="cs-CZ" sz="2200" dirty="0" smtClean="0">
                <a:solidFill>
                  <a:srgbClr val="C00000"/>
                </a:solidFill>
                <a:hlinkClick r:id="rId4"/>
              </a:rPr>
              <a:t>https://pf.ujep.cz/~velimskyt/pravek/06d_bronzova/db50.jpg</a:t>
            </a:r>
            <a:endParaRPr lang="cs-CZ" sz="2200" dirty="0" smtClean="0">
              <a:solidFill>
                <a:srgbClr val="C00000"/>
              </a:solidFill>
            </a:endParaRPr>
          </a:p>
          <a:p>
            <a:endParaRPr lang="cs-CZ" sz="3000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3000" dirty="0" smtClean="0">
                <a:solidFill>
                  <a:srgbClr val="C00000"/>
                </a:solidFill>
              </a:rPr>
              <a:t>Plzeň- </a:t>
            </a:r>
            <a:r>
              <a:rPr lang="cs-CZ" sz="3000" dirty="0" err="1" smtClean="0">
                <a:solidFill>
                  <a:srgbClr val="C00000"/>
                </a:solidFill>
              </a:rPr>
              <a:t>Jikálka</a:t>
            </a:r>
            <a:r>
              <a:rPr lang="cs-CZ" sz="3000" dirty="0" smtClean="0">
                <a:solidFill>
                  <a:srgbClr val="C00000"/>
                </a:solidFill>
              </a:rPr>
              <a:t> (ČR)</a:t>
            </a:r>
          </a:p>
          <a:p>
            <a:r>
              <a:rPr lang="cs-CZ" sz="2000" dirty="0" smtClean="0">
                <a:hlinkClick r:id="rId5"/>
              </a:rPr>
              <a:t>https://pf.ujep.cz/~velimskyt/pravek/06d_bronzova/db56i.jpg</a:t>
            </a:r>
            <a:endParaRPr lang="cs-CZ" sz="2000" dirty="0" smtClean="0"/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err="1" smtClean="0">
                <a:solidFill>
                  <a:srgbClr val="C00000"/>
                </a:solidFill>
              </a:rPr>
              <a:t>Střeleč</a:t>
            </a:r>
            <a:r>
              <a:rPr lang="cs-CZ" sz="3000" dirty="0" smtClean="0">
                <a:solidFill>
                  <a:srgbClr val="C00000"/>
                </a:solidFill>
              </a:rPr>
              <a:t> u Jičína (ČR)</a:t>
            </a:r>
          </a:p>
          <a:p>
            <a:r>
              <a:rPr lang="cs-CZ" sz="2000" dirty="0" smtClean="0">
                <a:hlinkClick r:id="rId6"/>
              </a:rPr>
              <a:t>https://pf.ujep.cz/~velimskyt/pravek/06d_bronzova/db58.jpg</a:t>
            </a: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928802"/>
            <a:ext cx="8229600" cy="4381512"/>
          </a:xfrm>
        </p:spPr>
        <p:txBody>
          <a:bodyPr>
            <a:normAutofit lnSpcReduction="10000"/>
          </a:bodyPr>
          <a:lstStyle/>
          <a:p>
            <a:r>
              <a:rPr lang="cs-CZ" u="sng" dirty="0" smtClean="0">
                <a:solidFill>
                  <a:schemeClr val="tx2">
                    <a:lumMod val="10000"/>
                  </a:schemeClr>
                </a:solidFill>
              </a:rPr>
              <a:t>bronz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– hlavní materiál pro výrobu nástrojů a zbraní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	           - slitina mědi a cínu 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vznikl </a:t>
            </a:r>
            <a:r>
              <a:rPr lang="cs-CZ" u="sng" dirty="0" smtClean="0">
                <a:solidFill>
                  <a:schemeClr val="tx2">
                    <a:lumMod val="10000"/>
                  </a:schemeClr>
                </a:solidFill>
              </a:rPr>
              <a:t>dálkový obchod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(suroviny na výrobu bronzu, kožešiny, vosk, dobytek,...)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vznik </a:t>
            </a:r>
            <a:r>
              <a:rPr lang="cs-CZ" u="sng" dirty="0" smtClean="0">
                <a:solidFill>
                  <a:schemeClr val="tx2">
                    <a:lumMod val="10000"/>
                  </a:schemeClr>
                </a:solidFill>
              </a:rPr>
              <a:t>slévačství a kovotepectví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(zpracovává se bronz i zlato)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vznik </a:t>
            </a:r>
            <a:r>
              <a:rPr lang="cs-CZ" u="sng" dirty="0" smtClean="0">
                <a:solidFill>
                  <a:schemeClr val="tx2">
                    <a:lumMod val="10000"/>
                  </a:schemeClr>
                </a:solidFill>
              </a:rPr>
              <a:t>hradišť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(opevněná sídliště stavěná na kopci, centra obchodu a řemesel)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vznik </a:t>
            </a:r>
            <a:r>
              <a:rPr lang="cs-CZ" u="sng" dirty="0" smtClean="0">
                <a:solidFill>
                  <a:schemeClr val="tx2">
                    <a:lumMod val="10000"/>
                  </a:schemeClr>
                </a:solidFill>
              </a:rPr>
              <a:t>kmenů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(skupina rodů žijících na společném území, se společným jazykem, zvyky, jménem,...)</a:t>
            </a:r>
          </a:p>
          <a:p>
            <a:pPr>
              <a:buNone/>
            </a:pP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219200"/>
          </a:xfrm>
        </p:spPr>
        <p:txBody>
          <a:bodyPr>
            <a:normAutofit fontScale="90000"/>
          </a:bodyPr>
          <a:lstStyle/>
          <a:p>
            <a:r>
              <a:rPr lang="cs-CZ" sz="2700" dirty="0" smtClean="0">
                <a:solidFill>
                  <a:srgbClr val="C00000"/>
                </a:solidFill>
              </a:rPr>
              <a:t>shrnutí:</a:t>
            </a:r>
            <a:r>
              <a:rPr lang="cs-CZ" dirty="0" smtClean="0">
                <a:solidFill>
                  <a:srgbClr val="C00000"/>
                </a:solidFill>
              </a:rPr>
              <a:t>	      </a:t>
            </a:r>
            <a:r>
              <a:rPr lang="cs-CZ" b="1" dirty="0" smtClean="0">
                <a:solidFill>
                  <a:srgbClr val="C00000"/>
                </a:solidFill>
              </a:rPr>
              <a:t>Doba Bronzová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		     (2200 – 700 přnl.)</a:t>
            </a:r>
            <a:endParaRPr lang="cs-CZ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ŘÍM</Template>
  <TotalTime>78</TotalTime>
  <Words>221</Words>
  <Application>Microsoft Office PowerPoint</Application>
  <PresentationFormat>Předvádění na obrazovce (4:3)</PresentationFormat>
  <Paragraphs>80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DOBA  BRONZOVÁ</vt:lpstr>
      <vt:lpstr>Dělení pravěku</vt:lpstr>
      <vt:lpstr>Snímek 3</vt:lpstr>
      <vt:lpstr>Doba bronzová (2200- 700 přnl.)</vt:lpstr>
      <vt:lpstr>Snímek 5</vt:lpstr>
      <vt:lpstr>Nástroje, zbraně, nádoby a šperky:</vt:lpstr>
      <vt:lpstr>Snímek 7</vt:lpstr>
      <vt:lpstr>Snímek 8</vt:lpstr>
      <vt:lpstr>shrnutí:       Doba Bronzová        (2200 – 700 přnl.)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DOBA  BRONZOVÁ</dc:title>
  <cp:lastModifiedBy>Veronika</cp:lastModifiedBy>
  <cp:revision>11</cp:revision>
  <dcterms:modified xsi:type="dcterms:W3CDTF">2012-05-08T15:29:55Z</dcterms:modified>
</cp:coreProperties>
</file>