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8"/>
  </p:notesMasterIdLst>
  <p:sldIdLst>
    <p:sldId id="256" r:id="rId2"/>
    <p:sldId id="258" r:id="rId3"/>
    <p:sldId id="257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70" y="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PaedDr. Jana Čechová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VY_32_INOVACE_1A11Čj1_Malá písmena I.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Malá písmena I.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PaedDr. Jana Čechová 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VY_32_INOVACE_1A11Čj1_Malá písmena I.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Malá písmena I.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3.1.2012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1159252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Určeno pro 1.ročník ZŠ</a:t>
            </a:r>
          </a:p>
          <a:p>
            <a:r>
              <a:rPr lang="cs-CZ" dirty="0" smtClean="0"/>
              <a:t>Interaktivní </a:t>
            </a:r>
            <a:r>
              <a:rPr lang="cs-CZ" dirty="0" smtClean="0"/>
              <a:t>materiál </a:t>
            </a:r>
            <a:r>
              <a:rPr lang="cs-CZ" dirty="0" smtClean="0"/>
              <a:t>na interaktivní </a:t>
            </a:r>
            <a:r>
              <a:rPr lang="cs-CZ" dirty="0" smtClean="0"/>
              <a:t>tabuli</a:t>
            </a:r>
            <a:r>
              <a:rPr lang="cs-CZ" smtClean="0"/>
              <a:t>; pracujeme </a:t>
            </a:r>
            <a:r>
              <a:rPr lang="cs-CZ" dirty="0" smtClean="0"/>
              <a:t>pomocí přetahování objektů v programu </a:t>
            </a:r>
            <a:r>
              <a:rPr lang="cs-CZ" dirty="0" err="1" smtClean="0"/>
              <a:t>powerpoint</a:t>
            </a:r>
            <a:endParaRPr lang="cs-CZ" dirty="0"/>
          </a:p>
          <a:p>
            <a:r>
              <a:rPr lang="cs-CZ" dirty="0" smtClean="0"/>
              <a:t>Inovace – aktivní práce v hodině při nácviku čtení malých tiskacích písmen, využití pro skupinovou práci, možnost seznámení s různými fonty písma</a:t>
            </a:r>
          </a:p>
          <a:p>
            <a:r>
              <a:rPr lang="cs-CZ" dirty="0" smtClean="0"/>
              <a:t>Metodické poznámky – na jednotlivých snímcích žáci přeřazují objekty s malými tiskacími písmeny na místa označená velkými tiskacími písmeny (stromy, rybníky, mraky)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8654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ana\AppData\Local\Microsoft\Windows\Temporary Internet Files\Content.IE5\ZCRH1448\MC900441822[1].wmf"/>
          <p:cNvPicPr>
            <a:picLocks noChangeAspect="1" noChangeArrowheads="1"/>
          </p:cNvPicPr>
          <p:nvPr/>
        </p:nvPicPr>
        <p:blipFill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132856"/>
            <a:ext cx="2072308" cy="3101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 descr="C:\Users\Jana\AppData\Local\Microsoft\Windows\Temporary Internet Files\Content.IE5\ZCRH1448\MC900441822[1].wmf"/>
          <p:cNvPicPr>
            <a:picLocks noChangeAspect="1" noChangeArrowheads="1"/>
          </p:cNvPicPr>
          <p:nvPr/>
        </p:nvPicPr>
        <p:blipFill>
          <a:blip r:embed="rId2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5676" y="3140968"/>
            <a:ext cx="2072308" cy="3101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 descr="C:\Users\Jana\AppData\Local\Microsoft\Windows\Temporary Internet Files\Content.IE5\ZCRH1448\MC900441822[1].wmf"/>
          <p:cNvPicPr>
            <a:picLocks noChangeAspect="1" noChangeArrowheads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7522" y="2132856"/>
            <a:ext cx="2072308" cy="3101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Users\Jana\AppData\Local\Microsoft\Windows\Temporary Internet Files\Content.IE5\ZCRH1448\MC900441822[1].wmf"/>
          <p:cNvPicPr>
            <a:picLocks noChangeAspect="1" noChangeArrowheads="1"/>
          </p:cNvPicPr>
          <p:nvPr/>
        </p:nvPicPr>
        <p:blipFill>
          <a:blip r:embed="rId2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068960"/>
            <a:ext cx="2072308" cy="3101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 1"/>
          <p:cNvSpPr/>
          <p:nvPr/>
        </p:nvSpPr>
        <p:spPr>
          <a:xfrm>
            <a:off x="1007604" y="5234484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T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2788861" y="1621346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t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6933784" y="522267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a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152334" y="560580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t</a:t>
            </a:r>
            <a:endParaRPr lang="cs-CZ" sz="24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672014" y="1333477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sz="24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2143458" y="680602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m</a:t>
            </a:r>
            <a:endParaRPr lang="cs-CZ" sz="24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09495" y="522267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24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670844" y="1367522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t</a:t>
            </a:r>
            <a:endParaRPr lang="cs-CZ" sz="2400" dirty="0"/>
          </a:p>
        </p:txBody>
      </p:sp>
      <p:sp>
        <p:nvSpPr>
          <p:cNvPr id="14" name="Zaoblený obdélník 13"/>
          <p:cNvSpPr/>
          <p:nvPr/>
        </p:nvSpPr>
        <p:spPr>
          <a:xfrm>
            <a:off x="7853433" y="686082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15" name="Zaoblený obdélník 14"/>
          <p:cNvSpPr/>
          <p:nvPr/>
        </p:nvSpPr>
        <p:spPr>
          <a:xfrm>
            <a:off x="4088138" y="680602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</a:t>
            </a:r>
            <a:endParaRPr lang="cs-CZ" sz="24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4718641" y="1322695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6055749" y="746820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i="1" dirty="0" smtClean="0"/>
              <a:t>t</a:t>
            </a:r>
            <a:endParaRPr lang="cs-CZ" sz="2400" i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6511768" y="1474166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i="1" dirty="0" smtClean="0"/>
              <a:t>b</a:t>
            </a:r>
            <a:endParaRPr lang="cs-CZ" sz="2400" i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7645371" y="1409141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i="1" dirty="0" smtClean="0"/>
              <a:t>m</a:t>
            </a:r>
            <a:endParaRPr lang="cs-CZ" sz="2400" i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372303" y="500582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i="1" dirty="0" smtClean="0"/>
              <a:t>a</a:t>
            </a:r>
            <a:endParaRPr lang="cs-CZ" sz="2400" i="1" dirty="0"/>
          </a:p>
        </p:txBody>
      </p:sp>
      <p:sp>
        <p:nvSpPr>
          <p:cNvPr id="21" name="Zaoblený obdélník 20"/>
          <p:cNvSpPr/>
          <p:nvPr/>
        </p:nvSpPr>
        <p:spPr>
          <a:xfrm>
            <a:off x="7560332" y="6170588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22" name="Zaoblený obdélník 21"/>
          <p:cNvSpPr/>
          <p:nvPr/>
        </p:nvSpPr>
        <p:spPr>
          <a:xfrm>
            <a:off x="5525430" y="5234484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23" name="Zaoblený obdélník 22"/>
          <p:cNvSpPr/>
          <p:nvPr/>
        </p:nvSpPr>
        <p:spPr>
          <a:xfrm>
            <a:off x="3204985" y="6242596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M</a:t>
            </a:r>
            <a:endParaRPr lang="cs-CZ" sz="2400" dirty="0"/>
          </a:p>
        </p:txBody>
      </p:sp>
      <p:sp>
        <p:nvSpPr>
          <p:cNvPr id="24" name="Zaoblený obdélník 23"/>
          <p:cNvSpPr/>
          <p:nvPr/>
        </p:nvSpPr>
        <p:spPr>
          <a:xfrm>
            <a:off x="591480" y="1333477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b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5525430" y="1441326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m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8269557" y="1952836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Footlight MT Light" pitchFamily="18" charset="0"/>
              </a:rPr>
              <a:t>a</a:t>
            </a:r>
            <a:endParaRPr lang="cs-CZ" sz="2400" dirty="0">
              <a:latin typeface="Footlight MT Light" pitchFamily="18" charset="0"/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2788861" y="851709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Footlight MT Light" pitchFamily="18" charset="0"/>
              </a:rPr>
              <a:t>t</a:t>
            </a:r>
            <a:endParaRPr lang="cs-CZ" sz="2400" dirty="0">
              <a:latin typeface="Footlight MT Light" pitchFamily="18" charset="0"/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8388424" y="1153457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Footlight MT Light" pitchFamily="18" charset="0"/>
              </a:rPr>
              <a:t>m</a:t>
            </a:r>
            <a:endParaRPr lang="cs-CZ" sz="2400" dirty="0">
              <a:latin typeface="Footlight MT Light" pitchFamily="18" charset="0"/>
            </a:endParaRPr>
          </a:p>
        </p:txBody>
      </p:sp>
      <p:sp>
        <p:nvSpPr>
          <p:cNvPr id="29" name="Zaoblený obdélník 28"/>
          <p:cNvSpPr/>
          <p:nvPr/>
        </p:nvSpPr>
        <p:spPr>
          <a:xfrm>
            <a:off x="1423728" y="386780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Footlight MT Light" pitchFamily="18" charset="0"/>
              </a:rPr>
              <a:t>b</a:t>
            </a:r>
            <a:endParaRPr lang="cs-CZ" sz="2400" dirty="0">
              <a:latin typeface="Footlight MT Ligh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0485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ana\AppData\Local\Microsoft\Windows\Temporary Internet Files\Content.IE5\NTR9PW1U\MC900335436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077072"/>
            <a:ext cx="3220083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2" descr="C:\Users\Jana\AppData\Local\Microsoft\Windows\Temporary Internet Files\Content.IE5\NTR9PW1U\MC900335436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30839"/>
            <a:ext cx="3220083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Jana\AppData\Local\Microsoft\Windows\Temporary Internet Files\Content.IE5\NTR9PW1U\MC900335436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16632"/>
            <a:ext cx="3220083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Jana\AppData\Local\Microsoft\Windows\Temporary Internet Files\Content.IE5\NTR9PW1U\MC900335436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5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5560" y="4077072"/>
            <a:ext cx="3220083" cy="2592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aoblený obdélník 1"/>
          <p:cNvSpPr/>
          <p:nvPr/>
        </p:nvSpPr>
        <p:spPr>
          <a:xfrm>
            <a:off x="731429" y="2124712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</a:t>
            </a:r>
            <a:endParaRPr lang="cs-CZ" sz="2400" dirty="0"/>
          </a:p>
        </p:txBody>
      </p:sp>
      <p:sp>
        <p:nvSpPr>
          <p:cNvPr id="3" name="Zaoblený obdélník 2"/>
          <p:cNvSpPr/>
          <p:nvPr/>
        </p:nvSpPr>
        <p:spPr>
          <a:xfrm>
            <a:off x="971600" y="6093296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</a:t>
            </a:r>
            <a:endParaRPr lang="cs-CZ" sz="2400" dirty="0"/>
          </a:p>
        </p:txBody>
      </p:sp>
      <p:sp>
        <p:nvSpPr>
          <p:cNvPr id="4" name="Zaoblený obdélník 3"/>
          <p:cNvSpPr/>
          <p:nvPr/>
        </p:nvSpPr>
        <p:spPr>
          <a:xfrm>
            <a:off x="6660232" y="6093296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E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8244408" y="2045909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</a:t>
            </a:r>
            <a:endParaRPr lang="cs-CZ" sz="24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5000908" y="2943925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i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1356126" y="3253273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e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744321" y="2583885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l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6660232" y="3566814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244108" y="3096325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979712" y="3285036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58082" y="2540928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140998" y="3876138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i="1" dirty="0" smtClean="0"/>
              <a:t>i</a:t>
            </a:r>
            <a:endParaRPr lang="cs-CZ" sz="2400" i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5417032" y="3433293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i="1" dirty="0" smtClean="0"/>
              <a:t>e</a:t>
            </a:r>
            <a:endParaRPr lang="cs-CZ" sz="2400" i="1" dirty="0"/>
          </a:p>
        </p:txBody>
      </p:sp>
      <p:sp>
        <p:nvSpPr>
          <p:cNvPr id="20" name="Zaoblený obdélník 19"/>
          <p:cNvSpPr/>
          <p:nvPr/>
        </p:nvSpPr>
        <p:spPr>
          <a:xfrm>
            <a:off x="3557122" y="2943925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i="1" dirty="0" smtClean="0"/>
              <a:t>l</a:t>
            </a:r>
            <a:endParaRPr lang="cs-CZ" sz="2400" i="1" dirty="0"/>
          </a:p>
        </p:txBody>
      </p:sp>
      <p:sp>
        <p:nvSpPr>
          <p:cNvPr id="21" name="Zaoblený obdélník 20"/>
          <p:cNvSpPr/>
          <p:nvPr/>
        </p:nvSpPr>
        <p:spPr>
          <a:xfrm>
            <a:off x="2699792" y="3121732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i="1" dirty="0" smtClean="0"/>
              <a:t>j</a:t>
            </a:r>
            <a:endParaRPr lang="cs-CZ" sz="2400" i="1" dirty="0"/>
          </a:p>
        </p:txBody>
      </p:sp>
      <p:sp>
        <p:nvSpPr>
          <p:cNvPr id="22" name="Zaoblený obdélník 21"/>
          <p:cNvSpPr/>
          <p:nvPr/>
        </p:nvSpPr>
        <p:spPr>
          <a:xfrm>
            <a:off x="4746528" y="2124712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i</a:t>
            </a:r>
            <a:endParaRPr lang="cs-CZ" sz="2400" dirty="0"/>
          </a:p>
        </p:txBody>
      </p:sp>
      <p:sp>
        <p:nvSpPr>
          <p:cNvPr id="23" name="Zaoblený obdélník 22"/>
          <p:cNvSpPr/>
          <p:nvPr/>
        </p:nvSpPr>
        <p:spPr>
          <a:xfrm>
            <a:off x="4270979" y="3105016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e</a:t>
            </a:r>
            <a:endParaRPr lang="cs-CZ" sz="2400" dirty="0"/>
          </a:p>
        </p:txBody>
      </p:sp>
      <p:sp>
        <p:nvSpPr>
          <p:cNvPr id="24" name="Zaoblený obdélník 23"/>
          <p:cNvSpPr/>
          <p:nvPr/>
        </p:nvSpPr>
        <p:spPr>
          <a:xfrm>
            <a:off x="7524328" y="3156058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l</a:t>
            </a:r>
            <a:endParaRPr lang="cs-CZ" sz="2400" dirty="0"/>
          </a:p>
        </p:txBody>
      </p:sp>
      <p:sp>
        <p:nvSpPr>
          <p:cNvPr id="25" name="Zaoblený obdélník 24"/>
          <p:cNvSpPr/>
          <p:nvPr/>
        </p:nvSpPr>
        <p:spPr>
          <a:xfrm>
            <a:off x="3765184" y="2180888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</a:t>
            </a:r>
            <a:endParaRPr lang="cs-CZ" sz="2400" dirty="0"/>
          </a:p>
        </p:txBody>
      </p:sp>
      <p:sp>
        <p:nvSpPr>
          <p:cNvPr id="26" name="Zaoblený obdélník 25"/>
          <p:cNvSpPr/>
          <p:nvPr/>
        </p:nvSpPr>
        <p:spPr>
          <a:xfrm>
            <a:off x="4538466" y="3897052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j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89232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loud"/>
          <p:cNvSpPr>
            <a:spLocks noChangeAspect="1" noEditPoints="1" noChangeArrowheads="1"/>
          </p:cNvSpPr>
          <p:nvPr/>
        </p:nvSpPr>
        <p:spPr bwMode="auto">
          <a:xfrm>
            <a:off x="6400800" y="1253856"/>
            <a:ext cx="2743200" cy="18383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bg2">
              <a:lumMod val="9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Cloud"/>
          <p:cNvSpPr>
            <a:spLocks noChangeAspect="1" noEditPoints="1" noChangeArrowheads="1"/>
          </p:cNvSpPr>
          <p:nvPr/>
        </p:nvSpPr>
        <p:spPr bwMode="auto">
          <a:xfrm>
            <a:off x="251520" y="188640"/>
            <a:ext cx="2743200" cy="18383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Cloud"/>
          <p:cNvSpPr>
            <a:spLocks noChangeAspect="1" noEditPoints="1" noChangeArrowheads="1"/>
          </p:cNvSpPr>
          <p:nvPr/>
        </p:nvSpPr>
        <p:spPr bwMode="auto">
          <a:xfrm>
            <a:off x="3552637" y="188639"/>
            <a:ext cx="2743200" cy="18383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1">
              <a:lumMod val="20000"/>
              <a:lumOff val="8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6" name="Cloud"/>
          <p:cNvSpPr>
            <a:spLocks noChangeAspect="1" noEditPoints="1" noChangeArrowheads="1"/>
          </p:cNvSpPr>
          <p:nvPr/>
        </p:nvSpPr>
        <p:spPr bwMode="auto">
          <a:xfrm>
            <a:off x="1925301" y="2263708"/>
            <a:ext cx="2743200" cy="1838325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solidFill>
            <a:schemeClr val="accent2">
              <a:lumMod val="20000"/>
              <a:lumOff val="80000"/>
            </a:schemeClr>
          </a:soli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5465771" y="1412776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</a:t>
            </a:r>
            <a:endParaRPr lang="cs-CZ" sz="2400" dirty="0"/>
          </a:p>
        </p:txBody>
      </p:sp>
      <p:sp>
        <p:nvSpPr>
          <p:cNvPr id="4" name="Zaoblený obdélník 3"/>
          <p:cNvSpPr/>
          <p:nvPr/>
        </p:nvSpPr>
        <p:spPr>
          <a:xfrm>
            <a:off x="3851920" y="3453194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</a:t>
            </a:r>
            <a:endParaRPr lang="cs-CZ" sz="2400" dirty="0"/>
          </a:p>
        </p:txBody>
      </p:sp>
      <p:sp>
        <p:nvSpPr>
          <p:cNvPr id="5" name="Zaoblený obdélník 4"/>
          <p:cNvSpPr/>
          <p:nvPr/>
        </p:nvSpPr>
        <p:spPr>
          <a:xfrm>
            <a:off x="2123728" y="1412776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H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7462568" y="5948045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h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7457898" y="5129572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i="1" dirty="0" smtClean="0"/>
              <a:t>h</a:t>
            </a:r>
            <a:endParaRPr lang="cs-CZ" sz="2400" i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5544632" y="5254352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i="1" dirty="0" smtClean="0"/>
              <a:t>r</a:t>
            </a:r>
            <a:endParaRPr lang="cs-CZ" sz="2400" i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6162149" y="4797152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i="1" dirty="0" smtClean="0"/>
              <a:t>d</a:t>
            </a:r>
            <a:endParaRPr lang="cs-CZ" sz="2400" i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2123728" y="5606181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i="1" dirty="0" smtClean="0"/>
              <a:t>n</a:t>
            </a:r>
            <a:endParaRPr lang="cs-CZ" sz="2400" i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2786658" y="4847386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</a:t>
            </a:r>
            <a:endParaRPr lang="cs-CZ" sz="2400" dirty="0"/>
          </a:p>
        </p:txBody>
      </p:sp>
      <p:sp>
        <p:nvSpPr>
          <p:cNvPr id="16" name="Zaoblený obdélník 15"/>
          <p:cNvSpPr/>
          <p:nvPr/>
        </p:nvSpPr>
        <p:spPr>
          <a:xfrm>
            <a:off x="1719723" y="5086701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</a:t>
            </a:r>
            <a:endParaRPr lang="cs-CZ" sz="2400" dirty="0"/>
          </a:p>
        </p:txBody>
      </p:sp>
      <p:sp>
        <p:nvSpPr>
          <p:cNvPr id="17" name="Zaoblený obdélník 16"/>
          <p:cNvSpPr/>
          <p:nvPr/>
        </p:nvSpPr>
        <p:spPr>
          <a:xfrm>
            <a:off x="8188524" y="4949552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d</a:t>
            </a:r>
            <a:endParaRPr lang="cs-CZ" sz="2400" dirty="0"/>
          </a:p>
        </p:txBody>
      </p:sp>
      <p:sp>
        <p:nvSpPr>
          <p:cNvPr id="18" name="Zaoblený obdélník 17"/>
          <p:cNvSpPr/>
          <p:nvPr/>
        </p:nvSpPr>
        <p:spPr>
          <a:xfrm>
            <a:off x="763538" y="6080271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/>
              <a:t>n</a:t>
            </a:r>
          </a:p>
        </p:txBody>
      </p:sp>
      <p:sp>
        <p:nvSpPr>
          <p:cNvPr id="19" name="Zaoblený obdélník 18"/>
          <p:cNvSpPr/>
          <p:nvPr/>
        </p:nvSpPr>
        <p:spPr>
          <a:xfrm>
            <a:off x="8316416" y="2564904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</a:t>
            </a:r>
            <a:endParaRPr lang="cs-CZ" sz="2400" dirty="0"/>
          </a:p>
        </p:txBody>
      </p:sp>
      <p:sp>
        <p:nvSpPr>
          <p:cNvPr id="20" name="Zaoblený obdélník 19"/>
          <p:cNvSpPr/>
          <p:nvPr/>
        </p:nvSpPr>
        <p:spPr>
          <a:xfrm>
            <a:off x="2880777" y="5982446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h</a:t>
            </a:r>
            <a:endParaRPr lang="cs-CZ" sz="24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4876563" y="5908378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r</a:t>
            </a:r>
            <a:endParaRPr lang="cs-CZ" sz="24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4876563" y="4847386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d</a:t>
            </a:r>
            <a:endParaRPr lang="cs-CZ" sz="24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971600" y="5027406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n</a:t>
            </a:r>
            <a:endParaRPr lang="cs-CZ" sz="2400" i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6312515" y="5614392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r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3787748" y="5728358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d</a:t>
            </a:r>
            <a:endParaRPr lang="cs-CZ" sz="2400" dirty="0">
              <a:latin typeface="Comic Sans MS" pitchFamily="66" charset="0"/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3435796" y="5254352"/>
            <a:ext cx="416124" cy="360040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latin typeface="Comic Sans MS" pitchFamily="66" charset="0"/>
              </a:rPr>
              <a:t>n</a:t>
            </a:r>
            <a:endParaRPr lang="cs-CZ" sz="24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21486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Ilustrace – obrázky z galerie www.microsoft.office.com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8072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254</TotalTime>
  <Words>172</Words>
  <Application>Microsoft Office PowerPoint</Application>
  <PresentationFormat>Předvádění na obrazovce (4:3)</PresentationFormat>
  <Paragraphs>76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Jana</cp:lastModifiedBy>
  <cp:revision>28</cp:revision>
  <dcterms:created xsi:type="dcterms:W3CDTF">2011-08-21T15:31:45Z</dcterms:created>
  <dcterms:modified xsi:type="dcterms:W3CDTF">2012-01-03T19:47:11Z</dcterms:modified>
</cp:coreProperties>
</file>