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62" r:id="rId2"/>
    <p:sldId id="257" r:id="rId3"/>
    <p:sldId id="258" r:id="rId4"/>
    <p:sldId id="260" r:id="rId5"/>
    <p:sldId id="259" r:id="rId6"/>
    <p:sldId id="261" r:id="rId7"/>
    <p:sldId id="256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64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60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F3C434-BF3B-4560-869E-4ED42AC67474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B2A3CB-BD4D-4746-A9DD-18FE844605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7397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5742B2-E6B9-4523-8B08-84013B85C004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40421C-B9C8-4114-8D36-98BCA645D3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84096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r>
              <a:rPr lang="cs-CZ" baseline="0" dirty="0" smtClean="0"/>
              <a:t> Doplnit koncovky u významových slov. Vytvořit věty v přítomném </a:t>
            </a:r>
            <a:r>
              <a:rPr lang="cs-CZ" baseline="0" smtClean="0"/>
              <a:t>času průběhovém.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40421C-B9C8-4114-8D36-98BCA645D30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90736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tvoří věty v přítomném čase průběhovém a píší je pod obrázek. Dodržují </a:t>
            </a:r>
            <a:r>
              <a:rPr lang="cs-CZ" smtClean="0"/>
              <a:t>pravidla pravopisu.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40421C-B9C8-4114-8D36-98BCA645D30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38246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1. Žák si vybere</a:t>
            </a:r>
            <a:r>
              <a:rPr lang="cs-CZ" baseline="0" dirty="0" smtClean="0"/>
              <a:t> obrázek, vytvoří větu( ústně nebo písemně), klikne na obrázek –  správná věta se zařadí pod obrázek a tak provede kontrolu správnosti.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40421C-B9C8-4114-8D36-98BCA645D309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38616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5A871-4A21-4F3A-B47C-9BFF018AC51F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F6468-540F-41CD-A390-B74D99B9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91228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5A871-4A21-4F3A-B47C-9BFF018AC51F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F6468-540F-41CD-A390-B74D99B9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920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5A871-4A21-4F3A-B47C-9BFF018AC51F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F6468-540F-41CD-A390-B74D99B9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9044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5A871-4A21-4F3A-B47C-9BFF018AC51F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F6468-540F-41CD-A390-B74D99B9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8124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5A871-4A21-4F3A-B47C-9BFF018AC51F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F6468-540F-41CD-A390-B74D99B9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5190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5A871-4A21-4F3A-B47C-9BFF018AC51F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F6468-540F-41CD-A390-B74D99B9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6250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5A871-4A21-4F3A-B47C-9BFF018AC51F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F6468-540F-41CD-A390-B74D99B9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8368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5A871-4A21-4F3A-B47C-9BFF018AC51F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F6468-540F-41CD-A390-B74D99B9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726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5A871-4A21-4F3A-B47C-9BFF018AC51F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F6468-540F-41CD-A390-B74D99B9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103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5A871-4A21-4F3A-B47C-9BFF018AC51F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F6468-540F-41CD-A390-B74D99B9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1444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5A871-4A21-4F3A-B47C-9BFF018AC51F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F6468-540F-41CD-A390-B74D99B9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2122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5A871-4A21-4F3A-B47C-9BFF018AC51F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4F6468-540F-41CD-A390-B74D99B972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0897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7" Type="http://schemas.openxmlformats.org/officeDocument/2006/relationships/image" Target="../media/image6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tiff"/><Relationship Id="rId5" Type="http://schemas.openxmlformats.org/officeDocument/2006/relationships/image" Target="../media/image4.tiff"/><Relationship Id="rId4" Type="http://schemas.openxmlformats.org/officeDocument/2006/relationships/image" Target="../media/image3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tiff"/><Relationship Id="rId3" Type="http://schemas.openxmlformats.org/officeDocument/2006/relationships/image" Target="../media/image9.tiff"/><Relationship Id="rId7" Type="http://schemas.openxmlformats.org/officeDocument/2006/relationships/image" Target="../media/image13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tiff"/><Relationship Id="rId5" Type="http://schemas.openxmlformats.org/officeDocument/2006/relationships/image" Target="../media/image11.tiff"/><Relationship Id="rId10" Type="http://schemas.openxmlformats.org/officeDocument/2006/relationships/image" Target="../media/image15.tiff"/><Relationship Id="rId4" Type="http://schemas.openxmlformats.org/officeDocument/2006/relationships/image" Target="../media/image10.tiff"/><Relationship Id="rId9" Type="http://schemas.openxmlformats.org/officeDocument/2006/relationships/image" Target="../media/image5.tif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96158"/>
            <a:ext cx="4896544" cy="5730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1454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36713"/>
            <a:ext cx="7772400" cy="3384375"/>
          </a:xfrm>
        </p:spPr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Present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continuons</a:t>
            </a:r>
            <a:r>
              <a:rPr lang="cs-CZ" dirty="0" smtClean="0">
                <a:solidFill>
                  <a:srgbClr val="0070C0"/>
                </a:solidFill>
              </a:rPr>
              <a:t/>
            </a:r>
            <a:br>
              <a:rPr lang="cs-CZ" dirty="0" smtClean="0">
                <a:solidFill>
                  <a:srgbClr val="0070C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Přítomný čas průběhový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Přítomný čas průběhový vyjadřuje děj, který právě probíhá.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817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na to?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19256" cy="3312368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70C0"/>
                </a:solidFill>
              </a:rPr>
              <a:t>Přítomný čas průběhový </a:t>
            </a:r>
            <a:r>
              <a:rPr lang="cs-CZ" dirty="0" smtClean="0"/>
              <a:t>vytvoříme pomocí </a:t>
            </a:r>
            <a:r>
              <a:rPr lang="cs-CZ" b="1" dirty="0" smtClean="0">
                <a:solidFill>
                  <a:srgbClr val="0070C0"/>
                </a:solidFill>
              </a:rPr>
              <a:t>slovesa to </a:t>
            </a:r>
            <a:r>
              <a:rPr lang="cs-CZ" b="1" dirty="0" err="1" smtClean="0">
                <a:solidFill>
                  <a:srgbClr val="0070C0"/>
                </a:solidFill>
              </a:rPr>
              <a:t>be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b="1" dirty="0" smtClean="0"/>
              <a:t>významového slovesa s koncovkou</a:t>
            </a:r>
            <a:r>
              <a:rPr lang="cs-CZ" b="1" dirty="0" smtClean="0">
                <a:solidFill>
                  <a:srgbClr val="0070C0"/>
                </a:solidFill>
              </a:rPr>
              <a:t> – </a:t>
            </a:r>
            <a:r>
              <a:rPr lang="cs-CZ" b="1" dirty="0" err="1" smtClean="0">
                <a:solidFill>
                  <a:srgbClr val="0070C0"/>
                </a:solidFill>
              </a:rPr>
              <a:t>ing</a:t>
            </a:r>
            <a:endParaRPr lang="cs-CZ" b="1" dirty="0" smtClean="0">
              <a:solidFill>
                <a:srgbClr val="0070C0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            I </a:t>
            </a:r>
            <a:r>
              <a:rPr lang="cs-CZ" b="1" dirty="0" err="1" smtClean="0">
                <a:solidFill>
                  <a:srgbClr val="0070C0"/>
                </a:solidFill>
              </a:rPr>
              <a:t>am</a:t>
            </a:r>
            <a:r>
              <a:rPr lang="cs-CZ" b="1" dirty="0" smtClean="0">
                <a:solidFill>
                  <a:srgbClr val="0070C0"/>
                </a:solidFill>
              </a:rPr>
              <a:t>     </a:t>
            </a:r>
            <a:r>
              <a:rPr lang="cs-CZ" b="1" dirty="0" err="1" smtClean="0"/>
              <a:t>read</a:t>
            </a:r>
            <a:r>
              <a:rPr lang="cs-CZ" b="1" dirty="0" err="1" smtClean="0">
                <a:solidFill>
                  <a:srgbClr val="0070C0"/>
                </a:solidFill>
              </a:rPr>
              <a:t>ing</a:t>
            </a:r>
            <a:r>
              <a:rPr lang="cs-CZ" b="1" dirty="0" smtClean="0">
                <a:solidFill>
                  <a:srgbClr val="0070C0"/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          to  </a:t>
            </a:r>
            <a:r>
              <a:rPr lang="cs-CZ" b="1" dirty="0" err="1" smtClean="0">
                <a:solidFill>
                  <a:srgbClr val="0070C0"/>
                </a:solidFill>
              </a:rPr>
              <a:t>be</a:t>
            </a:r>
            <a:r>
              <a:rPr lang="cs-CZ" b="1" dirty="0" smtClean="0">
                <a:solidFill>
                  <a:srgbClr val="0070C0"/>
                </a:solidFill>
              </a:rPr>
              <a:t>     </a:t>
            </a:r>
            <a:r>
              <a:rPr lang="cs-CZ" b="1" dirty="0" smtClean="0"/>
              <a:t>významové sloveso s</a:t>
            </a:r>
            <a:r>
              <a:rPr lang="cs-CZ" b="1" dirty="0" smtClean="0">
                <a:solidFill>
                  <a:srgbClr val="0070C0"/>
                </a:solidFill>
              </a:rPr>
              <a:t> koncovkou -</a:t>
            </a:r>
            <a:r>
              <a:rPr lang="cs-CZ" b="1" dirty="0" err="1" smtClean="0">
                <a:solidFill>
                  <a:srgbClr val="0070C0"/>
                </a:solidFill>
              </a:rPr>
              <a:t>ing</a:t>
            </a: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       </a:t>
            </a:r>
            <a:r>
              <a:rPr lang="cs-CZ" b="1" dirty="0" err="1" smtClean="0">
                <a:solidFill>
                  <a:srgbClr val="0070C0"/>
                </a:solidFill>
              </a:rPr>
              <a:t>They´re</a:t>
            </a:r>
            <a:r>
              <a:rPr lang="cs-CZ" b="1" dirty="0" smtClean="0">
                <a:solidFill>
                  <a:srgbClr val="0070C0"/>
                </a:solidFill>
              </a:rPr>
              <a:t>   </a:t>
            </a:r>
            <a:r>
              <a:rPr lang="cs-CZ" b="1" dirty="0" err="1" smtClean="0"/>
              <a:t>play</a:t>
            </a:r>
            <a:r>
              <a:rPr lang="cs-CZ" b="1" dirty="0" err="1" smtClean="0">
                <a:solidFill>
                  <a:srgbClr val="0070C0"/>
                </a:solidFill>
              </a:rPr>
              <a:t>ing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6524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 většiny sloves pouze přidáme koncovku -</a:t>
            </a:r>
            <a:r>
              <a:rPr lang="cs-CZ" sz="2800" b="1" dirty="0" err="1" smtClean="0">
                <a:solidFill>
                  <a:srgbClr val="0070C0"/>
                </a:solidFill>
              </a:rPr>
              <a:t>ing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>
                <a:solidFill>
                  <a:srgbClr val="0070C0"/>
                </a:solidFill>
              </a:rPr>
              <a:t>t</a:t>
            </a:r>
            <a:r>
              <a:rPr lang="cs-CZ" dirty="0" smtClean="0">
                <a:solidFill>
                  <a:srgbClr val="0070C0"/>
                </a:solidFill>
              </a:rPr>
              <a:t>o   </a:t>
            </a:r>
            <a:r>
              <a:rPr lang="cs-CZ" dirty="0" err="1" smtClean="0">
                <a:solidFill>
                  <a:srgbClr val="0070C0"/>
                </a:solidFill>
              </a:rPr>
              <a:t>be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I </a:t>
            </a:r>
            <a:r>
              <a:rPr lang="cs-CZ" b="1" dirty="0" err="1" smtClean="0">
                <a:solidFill>
                  <a:srgbClr val="0070C0"/>
                </a:solidFill>
              </a:rPr>
              <a:t>am</a:t>
            </a:r>
            <a:r>
              <a:rPr lang="cs-CZ" b="1" dirty="0" smtClean="0">
                <a:solidFill>
                  <a:srgbClr val="0070C0"/>
                </a:solidFill>
              </a:rPr>
              <a:t>  (</a:t>
            </a:r>
            <a:r>
              <a:rPr lang="cs-CZ" b="1" dirty="0" err="1" smtClean="0">
                <a:solidFill>
                  <a:srgbClr val="0070C0"/>
                </a:solidFill>
              </a:rPr>
              <a:t>I´m</a:t>
            </a:r>
            <a:r>
              <a:rPr lang="cs-CZ" b="1" dirty="0">
                <a:solidFill>
                  <a:srgbClr val="0070C0"/>
                </a:solidFill>
              </a:rPr>
              <a:t>)</a:t>
            </a:r>
            <a:r>
              <a:rPr lang="cs-CZ" dirty="0" smtClean="0"/>
              <a:t> </a:t>
            </a:r>
          </a:p>
          <a:p>
            <a:r>
              <a:rPr lang="cs-CZ" b="1" dirty="0" err="1" smtClean="0">
                <a:solidFill>
                  <a:srgbClr val="0070C0"/>
                </a:solidFill>
              </a:rPr>
              <a:t>You</a:t>
            </a:r>
            <a:r>
              <a:rPr lang="cs-CZ" b="1" dirty="0" smtClean="0">
                <a:solidFill>
                  <a:srgbClr val="0070C0"/>
                </a:solidFill>
              </a:rPr>
              <a:t> are (</a:t>
            </a:r>
            <a:r>
              <a:rPr lang="cs-CZ" b="1" dirty="0" err="1" smtClean="0">
                <a:solidFill>
                  <a:srgbClr val="0070C0"/>
                </a:solidFill>
              </a:rPr>
              <a:t>You´re</a:t>
            </a:r>
            <a:r>
              <a:rPr lang="cs-CZ" b="1" dirty="0" smtClean="0">
                <a:solidFill>
                  <a:srgbClr val="0070C0"/>
                </a:solidFill>
              </a:rPr>
              <a:t>)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He </a:t>
            </a:r>
            <a:r>
              <a:rPr lang="cs-CZ" b="1" dirty="0" err="1" smtClean="0">
                <a:solidFill>
                  <a:srgbClr val="0070C0"/>
                </a:solidFill>
              </a:rPr>
              <a:t>is</a:t>
            </a:r>
            <a:r>
              <a:rPr lang="cs-CZ" b="1" dirty="0" smtClean="0">
                <a:solidFill>
                  <a:srgbClr val="0070C0"/>
                </a:solidFill>
              </a:rPr>
              <a:t> (</a:t>
            </a:r>
            <a:r>
              <a:rPr lang="cs-CZ" b="1" dirty="0" err="1" smtClean="0">
                <a:solidFill>
                  <a:srgbClr val="0070C0"/>
                </a:solidFill>
              </a:rPr>
              <a:t>He´s</a:t>
            </a:r>
            <a:r>
              <a:rPr lang="cs-CZ" b="1" dirty="0" smtClean="0">
                <a:solidFill>
                  <a:srgbClr val="0070C0"/>
                </a:solidFill>
              </a:rPr>
              <a:t>)</a:t>
            </a:r>
          </a:p>
          <a:p>
            <a:r>
              <a:rPr lang="cs-CZ" b="1" dirty="0" err="1" smtClean="0">
                <a:solidFill>
                  <a:srgbClr val="0070C0"/>
                </a:solidFill>
              </a:rPr>
              <a:t>She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is</a:t>
            </a:r>
            <a:r>
              <a:rPr lang="cs-CZ" b="1" dirty="0" smtClean="0">
                <a:solidFill>
                  <a:srgbClr val="0070C0"/>
                </a:solidFill>
              </a:rPr>
              <a:t> (</a:t>
            </a:r>
            <a:r>
              <a:rPr lang="cs-CZ" b="1" dirty="0" err="1" smtClean="0">
                <a:solidFill>
                  <a:srgbClr val="0070C0"/>
                </a:solidFill>
              </a:rPr>
              <a:t>She´s</a:t>
            </a:r>
            <a:r>
              <a:rPr lang="cs-CZ" b="1" dirty="0" smtClean="0">
                <a:solidFill>
                  <a:srgbClr val="0070C0"/>
                </a:solidFill>
              </a:rPr>
              <a:t>)</a:t>
            </a:r>
          </a:p>
          <a:p>
            <a:r>
              <a:rPr lang="cs-CZ" b="1" dirty="0" err="1" smtClean="0">
                <a:solidFill>
                  <a:srgbClr val="0070C0"/>
                </a:solidFill>
              </a:rPr>
              <a:t>It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is</a:t>
            </a:r>
            <a:r>
              <a:rPr lang="cs-CZ" b="1" dirty="0" smtClean="0">
                <a:solidFill>
                  <a:srgbClr val="0070C0"/>
                </a:solidFill>
              </a:rPr>
              <a:t> (</a:t>
            </a:r>
            <a:r>
              <a:rPr lang="cs-CZ" b="1" dirty="0" err="1" smtClean="0">
                <a:solidFill>
                  <a:srgbClr val="0070C0"/>
                </a:solidFill>
              </a:rPr>
              <a:t>It´s</a:t>
            </a:r>
            <a:r>
              <a:rPr lang="cs-CZ" b="1" dirty="0" smtClean="0">
                <a:solidFill>
                  <a:srgbClr val="0070C0"/>
                </a:solidFill>
              </a:rPr>
              <a:t>)</a:t>
            </a:r>
          </a:p>
          <a:p>
            <a:r>
              <a:rPr lang="cs-CZ" b="1" dirty="0" err="1" smtClean="0">
                <a:solidFill>
                  <a:srgbClr val="0070C0"/>
                </a:solidFill>
              </a:rPr>
              <a:t>We</a:t>
            </a:r>
            <a:r>
              <a:rPr lang="cs-CZ" b="1" dirty="0" smtClean="0">
                <a:solidFill>
                  <a:srgbClr val="0070C0"/>
                </a:solidFill>
              </a:rPr>
              <a:t> are (</a:t>
            </a:r>
            <a:r>
              <a:rPr lang="cs-CZ" b="1" dirty="0" err="1">
                <a:solidFill>
                  <a:srgbClr val="0070C0"/>
                </a:solidFill>
              </a:rPr>
              <a:t>W</a:t>
            </a:r>
            <a:r>
              <a:rPr lang="cs-CZ" b="1" dirty="0" err="1" smtClean="0">
                <a:solidFill>
                  <a:srgbClr val="0070C0"/>
                </a:solidFill>
              </a:rPr>
              <a:t>e´re</a:t>
            </a:r>
            <a:r>
              <a:rPr lang="cs-CZ" b="1" dirty="0" smtClean="0">
                <a:solidFill>
                  <a:srgbClr val="0070C0"/>
                </a:solidFill>
              </a:rPr>
              <a:t>)</a:t>
            </a:r>
          </a:p>
          <a:p>
            <a:r>
              <a:rPr lang="cs-CZ" b="1" dirty="0" err="1" smtClean="0">
                <a:solidFill>
                  <a:srgbClr val="0070C0"/>
                </a:solidFill>
              </a:rPr>
              <a:t>They</a:t>
            </a:r>
            <a:r>
              <a:rPr lang="cs-CZ" b="1" dirty="0" smtClean="0">
                <a:solidFill>
                  <a:srgbClr val="0070C0"/>
                </a:solidFill>
              </a:rPr>
              <a:t> are  (</a:t>
            </a:r>
            <a:r>
              <a:rPr lang="cs-CZ" b="1" dirty="0" err="1" smtClean="0">
                <a:solidFill>
                  <a:srgbClr val="0070C0"/>
                </a:solidFill>
              </a:rPr>
              <a:t>They´re</a:t>
            </a:r>
            <a:r>
              <a:rPr lang="cs-CZ" b="1" dirty="0" smtClean="0">
                <a:solidFill>
                  <a:srgbClr val="0070C0"/>
                </a:solidFill>
              </a:rPr>
              <a:t>)</a:t>
            </a:r>
            <a:r>
              <a:rPr lang="cs-CZ" dirty="0" smtClean="0"/>
              <a:t>                  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ýznamové sloveso + </a:t>
            </a:r>
            <a:r>
              <a:rPr lang="cs-CZ" dirty="0" err="1" smtClean="0">
                <a:solidFill>
                  <a:srgbClr val="0070C0"/>
                </a:solidFill>
              </a:rPr>
              <a:t>ing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/>
              <a:t>j</a:t>
            </a:r>
            <a:r>
              <a:rPr lang="cs-CZ" b="1" dirty="0" err="1" smtClean="0"/>
              <a:t>ump</a:t>
            </a:r>
            <a:r>
              <a:rPr lang="cs-CZ" b="1" u="sng" dirty="0" smtClean="0">
                <a:solidFill>
                  <a:srgbClr val="0070C0"/>
                </a:solidFill>
              </a:rPr>
              <a:t>       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b="1" dirty="0"/>
              <a:t>p</a:t>
            </a:r>
            <a:r>
              <a:rPr lang="cs-CZ" b="1" dirty="0" smtClean="0"/>
              <a:t>lay</a:t>
            </a:r>
            <a:r>
              <a:rPr lang="cs-CZ" b="1" u="sng" dirty="0" smtClean="0">
                <a:solidFill>
                  <a:srgbClr val="0070C0"/>
                </a:solidFill>
              </a:rPr>
              <a:t>         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b="1" dirty="0" err="1"/>
              <a:t>e</a:t>
            </a:r>
            <a:r>
              <a:rPr lang="cs-CZ" b="1" dirty="0" err="1" smtClean="0"/>
              <a:t>at</a:t>
            </a:r>
            <a:r>
              <a:rPr lang="cs-CZ" b="1" u="sng" dirty="0" smtClean="0"/>
              <a:t> </a:t>
            </a:r>
            <a:r>
              <a:rPr lang="cs-CZ" b="1" u="sng" dirty="0">
                <a:solidFill>
                  <a:srgbClr val="0070C0"/>
                </a:solidFill>
              </a:rPr>
              <a:t> </a:t>
            </a:r>
            <a:r>
              <a:rPr lang="cs-CZ" b="1" u="sng" dirty="0" smtClean="0">
                <a:solidFill>
                  <a:srgbClr val="0070C0"/>
                </a:solidFill>
              </a:rPr>
              <a:t>        </a:t>
            </a:r>
            <a:r>
              <a:rPr lang="cs-CZ" b="1" dirty="0" smtClean="0">
                <a:solidFill>
                  <a:srgbClr val="0070C0"/>
                </a:solidFill>
              </a:rPr>
              <a:t>  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go</a:t>
            </a:r>
            <a:r>
              <a:rPr lang="cs-CZ" b="1" u="sng" dirty="0" smtClean="0">
                <a:solidFill>
                  <a:srgbClr val="0070C0"/>
                </a:solidFill>
              </a:rPr>
              <a:t>            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b="1" dirty="0"/>
              <a:t>l</a:t>
            </a:r>
            <a:r>
              <a:rPr lang="cs-CZ" b="1" dirty="0" smtClean="0"/>
              <a:t>isten</a:t>
            </a:r>
            <a:r>
              <a:rPr lang="cs-CZ" b="1" u="sng" dirty="0" smtClean="0"/>
              <a:t> </a:t>
            </a:r>
            <a:r>
              <a:rPr lang="cs-CZ" b="1" u="sng" dirty="0">
                <a:solidFill>
                  <a:srgbClr val="0070C0"/>
                </a:solidFill>
              </a:rPr>
              <a:t> </a:t>
            </a:r>
            <a:r>
              <a:rPr lang="cs-CZ" b="1" u="sng" dirty="0" smtClean="0">
                <a:solidFill>
                  <a:srgbClr val="0070C0"/>
                </a:solidFill>
              </a:rPr>
              <a:t>      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b="1" dirty="0"/>
              <a:t>s</a:t>
            </a:r>
            <a:r>
              <a:rPr lang="cs-CZ" b="1" dirty="0" smtClean="0"/>
              <a:t>ki</a:t>
            </a:r>
            <a:r>
              <a:rPr lang="cs-CZ" b="1" u="sng" dirty="0" smtClean="0">
                <a:solidFill>
                  <a:srgbClr val="0070C0"/>
                </a:solidFill>
              </a:rPr>
              <a:t>           </a:t>
            </a:r>
            <a:r>
              <a:rPr lang="cs-CZ" b="1" dirty="0" smtClean="0"/>
              <a:t>  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b="1" dirty="0" err="1" smtClean="0"/>
              <a:t>fall</a:t>
            </a:r>
            <a:r>
              <a:rPr lang="cs-CZ" b="1" u="sng" dirty="0" smtClean="0">
                <a:solidFill>
                  <a:srgbClr val="0070C0"/>
                </a:solidFill>
              </a:rPr>
              <a:t>          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627784" y="2492896"/>
            <a:ext cx="2016224" cy="79208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146128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512168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sz="2000" dirty="0" smtClean="0">
                <a:solidFill>
                  <a:srgbClr val="FF0000"/>
                </a:solidFill>
              </a:rPr>
              <a:t>U sloves končících na - e </a:t>
            </a:r>
            <a:r>
              <a:rPr lang="cs-CZ" sz="2000" dirty="0" smtClean="0"/>
              <a:t>(např. </a:t>
            </a:r>
            <a:r>
              <a:rPr lang="cs-CZ" sz="2000" dirty="0" err="1" smtClean="0"/>
              <a:t>write</a:t>
            </a:r>
            <a:r>
              <a:rPr lang="cs-CZ" sz="2000" dirty="0" smtClean="0"/>
              <a:t>, </a:t>
            </a:r>
            <a:r>
              <a:rPr lang="cs-CZ" sz="2000" dirty="0" err="1" smtClean="0"/>
              <a:t>have</a:t>
            </a:r>
            <a:r>
              <a:rPr lang="cs-CZ" sz="2000" dirty="0" smtClean="0"/>
              <a:t>,…)</a:t>
            </a:r>
            <a:r>
              <a:rPr lang="cs-CZ" sz="2000" dirty="0" smtClean="0">
                <a:solidFill>
                  <a:srgbClr val="FF0000"/>
                </a:solidFill>
              </a:rPr>
              <a:t>toto písmeno vynecháme a přidáme - </a:t>
            </a:r>
            <a:r>
              <a:rPr lang="cs-CZ" sz="2000" dirty="0" err="1" smtClean="0">
                <a:solidFill>
                  <a:srgbClr val="FF0000"/>
                </a:solidFill>
              </a:rPr>
              <a:t>ing</a:t>
            </a:r>
            <a:r>
              <a:rPr lang="cs-CZ" sz="2000" dirty="0" smtClean="0">
                <a:solidFill>
                  <a:srgbClr val="FF0000"/>
                </a:solidFill>
              </a:rPr>
              <a:t> ( příklad </a:t>
            </a:r>
            <a:r>
              <a:rPr lang="cs-CZ" sz="2000" dirty="0" err="1" smtClean="0"/>
              <a:t>I´m</a:t>
            </a:r>
            <a:r>
              <a:rPr lang="cs-CZ" sz="2000" dirty="0" smtClean="0"/>
              <a:t> </a:t>
            </a:r>
            <a:r>
              <a:rPr lang="cs-CZ" sz="2000" dirty="0" err="1" smtClean="0"/>
              <a:t>writing</a:t>
            </a:r>
            <a:r>
              <a:rPr lang="cs-CZ" sz="2000" dirty="0" smtClean="0"/>
              <a:t>, </a:t>
            </a:r>
            <a:r>
              <a:rPr lang="cs-CZ" sz="2000" dirty="0" err="1" smtClean="0"/>
              <a:t>having</a:t>
            </a:r>
            <a:r>
              <a:rPr lang="cs-CZ" sz="2000" dirty="0" smtClean="0"/>
              <a:t>…)</a:t>
            </a:r>
            <a:r>
              <a:rPr lang="cs-CZ" sz="2000" dirty="0" smtClean="0">
                <a:solidFill>
                  <a:srgbClr val="FF0000"/>
                </a:solidFill>
              </a:rPr>
              <a:t/>
            </a:r>
            <a:br>
              <a:rPr lang="cs-CZ" sz="2000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1988840"/>
            <a:ext cx="2088232" cy="1826562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02603" y="2204864"/>
            <a:ext cx="1882960" cy="18252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9834" y="1916832"/>
            <a:ext cx="1863000" cy="18252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9672" y="4221088"/>
            <a:ext cx="1985405" cy="18252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39369" y="4052350"/>
            <a:ext cx="1909340" cy="182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243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 sloves s jednou krátkou samohláskou uprostřed </a:t>
            </a:r>
            <a:r>
              <a:rPr lang="cs-CZ" sz="2800" b="1" dirty="0" smtClean="0"/>
              <a:t>zdvojujeme koncovou souhlásku</a:t>
            </a:r>
            <a:endParaRPr lang="cs-CZ" sz="28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sloveso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2860356"/>
          </a:xfrm>
        </p:spPr>
        <p:txBody>
          <a:bodyPr/>
          <a:lstStyle/>
          <a:p>
            <a:r>
              <a:rPr lang="cs-CZ" dirty="0" err="1"/>
              <a:t>s</a:t>
            </a:r>
            <a:r>
              <a:rPr lang="cs-CZ" dirty="0" err="1" smtClean="0">
                <a:solidFill>
                  <a:srgbClr val="FF0000"/>
                </a:solidFill>
              </a:rPr>
              <a:t>i</a:t>
            </a:r>
            <a:r>
              <a:rPr lang="cs-CZ" dirty="0" err="1" smtClean="0"/>
              <a:t>t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w</a:t>
            </a:r>
            <a:r>
              <a:rPr lang="cs-CZ" dirty="0" err="1" smtClean="0">
                <a:solidFill>
                  <a:srgbClr val="FF0000"/>
                </a:solidFill>
              </a:rPr>
              <a:t>i</a:t>
            </a:r>
            <a:r>
              <a:rPr lang="cs-CZ" dirty="0" err="1" smtClean="0"/>
              <a:t>m</a:t>
            </a: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k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p</a:t>
            </a:r>
          </a:p>
          <a:p>
            <a:r>
              <a:rPr lang="cs-CZ" dirty="0"/>
              <a:t>r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n</a:t>
            </a:r>
          </a:p>
          <a:p>
            <a:r>
              <a:rPr lang="cs-CZ" dirty="0" err="1"/>
              <a:t>p</a:t>
            </a:r>
            <a:r>
              <a:rPr lang="cs-CZ" dirty="0" err="1" smtClean="0">
                <a:solidFill>
                  <a:srgbClr val="FF0000"/>
                </a:solidFill>
              </a:rPr>
              <a:t>u</a:t>
            </a:r>
            <a:r>
              <a:rPr lang="cs-CZ" dirty="0" err="1" smtClean="0"/>
              <a:t>t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ýznamové sloveso +</a:t>
            </a:r>
            <a:r>
              <a:rPr lang="cs-CZ" dirty="0" err="1" smtClean="0">
                <a:solidFill>
                  <a:srgbClr val="0070C0"/>
                </a:solidFill>
              </a:rPr>
              <a:t>ing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2478261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si</a:t>
            </a:r>
            <a:r>
              <a:rPr lang="cs-CZ" b="1" dirty="0" err="1" smtClean="0"/>
              <a:t>tt</a:t>
            </a:r>
            <a:r>
              <a:rPr lang="cs-CZ" dirty="0" err="1" smtClean="0">
                <a:solidFill>
                  <a:srgbClr val="0070C0"/>
                </a:solidFill>
              </a:rPr>
              <a:t>ing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5856" y="5106855"/>
            <a:ext cx="1656184" cy="110203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8264" y="4912886"/>
            <a:ext cx="1384652" cy="12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11509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3" y="2651819"/>
            <a:ext cx="1627637" cy="156058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92280" y="2223583"/>
            <a:ext cx="1512168" cy="154468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95627" y="722313"/>
            <a:ext cx="1656184" cy="452373"/>
          </a:xfrm>
        </p:spPr>
        <p:txBody>
          <a:bodyPr>
            <a:normAutofit/>
          </a:bodyPr>
          <a:lstStyle/>
          <a:p>
            <a:pPr algn="l"/>
            <a:r>
              <a:rPr lang="cs-CZ" sz="1800" dirty="0" err="1" smtClean="0"/>
              <a:t>He´s</a:t>
            </a:r>
            <a:r>
              <a:rPr lang="cs-CZ" sz="1800" dirty="0" smtClean="0"/>
              <a:t> </a:t>
            </a:r>
            <a:r>
              <a:rPr lang="cs-CZ" sz="1800" dirty="0" err="1" smtClean="0"/>
              <a:t>reading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7872" y="1431038"/>
            <a:ext cx="1688232" cy="323090"/>
          </a:xfrm>
        </p:spPr>
        <p:txBody>
          <a:bodyPr>
            <a:noAutofit/>
          </a:bodyPr>
          <a:lstStyle/>
          <a:p>
            <a:r>
              <a:rPr lang="cs-CZ" sz="1800" dirty="0" err="1" smtClean="0">
                <a:solidFill>
                  <a:schemeClr val="tx1"/>
                </a:solidFill>
              </a:rPr>
              <a:t>He´s</a:t>
            </a:r>
            <a:r>
              <a:rPr lang="cs-CZ" sz="1800" dirty="0" smtClean="0">
                <a:solidFill>
                  <a:schemeClr val="tx1"/>
                </a:solidFill>
              </a:rPr>
              <a:t> </a:t>
            </a:r>
            <a:r>
              <a:rPr lang="cs-CZ" sz="1800" dirty="0" err="1" smtClean="0">
                <a:solidFill>
                  <a:schemeClr val="tx1"/>
                </a:solidFill>
              </a:rPr>
              <a:t>running</a:t>
            </a:r>
            <a:r>
              <a:rPr lang="cs-CZ" sz="1800" dirty="0" smtClean="0">
                <a:solidFill>
                  <a:schemeClr val="tx1"/>
                </a:solidFill>
              </a:rPr>
              <a:t>.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62068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jumping.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00082" y="765929"/>
            <a:ext cx="16647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sleeping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2223583"/>
            <a:ext cx="1368152" cy="1066833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4427983" y="765929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She´s</a:t>
            </a:r>
            <a:r>
              <a:rPr lang="cs-CZ" dirty="0" smtClean="0"/>
              <a:t> </a:t>
            </a:r>
            <a:r>
              <a:rPr lang="cs-CZ" dirty="0" err="1" smtClean="0"/>
              <a:t>drinking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02284" y="4799099"/>
            <a:ext cx="1446038" cy="129614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4212400"/>
            <a:ext cx="1660140" cy="15538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47560" y="2562959"/>
            <a:ext cx="1710621" cy="167448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4653136"/>
            <a:ext cx="1727461" cy="1588070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603598" y="1135261"/>
            <a:ext cx="1544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She´s</a:t>
            </a:r>
            <a:r>
              <a:rPr lang="cs-CZ" dirty="0" smtClean="0"/>
              <a:t> </a:t>
            </a:r>
            <a:r>
              <a:rPr lang="cs-CZ" dirty="0" err="1" smtClean="0"/>
              <a:t>skiing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88096" y="4250447"/>
            <a:ext cx="1513138" cy="1410801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6984268" y="138479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skating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251811" y="138479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He´s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basketball.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6398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07407E-6 L -0.70972 0.3615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86" y="180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44444E-6 L 0.22013 0.5402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07" y="270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11111E-6 L 0.71267 0.4666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625" y="23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07407E-6 L 0.09062 0.7710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31" y="38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81481E-6 L -0.21597 0.6217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99" y="31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0.20798 0.44421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99" y="22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7037E-6 L 0.25556 0.6074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778" y="30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7037E-6 L -0.5 0.7018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00" y="35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9" grpId="0"/>
      <p:bldP spid="12" grpId="0"/>
      <p:bldP spid="14" grpId="0"/>
      <p:bldP spid="20" grpId="0"/>
      <p:bldP spid="22" grpId="0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236</Words>
  <Application>Microsoft Office PowerPoint</Application>
  <PresentationFormat>Předvádění na obrazovce (4:3)</PresentationFormat>
  <Paragraphs>52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Present continuons Přítomný čas průběhový</vt:lpstr>
      <vt:lpstr>Jak na to?</vt:lpstr>
      <vt:lpstr>U většiny sloves pouze přidáme koncovku -ing</vt:lpstr>
      <vt:lpstr>What are they doing? U sloves končících na - e (např. write, have,…)toto písmeno vynecháme a přidáme - ing ( příklad I´m writing, having…) </vt:lpstr>
      <vt:lpstr>U sloves s jednou krátkou samohláskou uprostřed zdvojujeme koncovou souhlásku</vt:lpstr>
      <vt:lpstr>He´s reading.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Veronika</cp:lastModifiedBy>
  <cp:revision>26</cp:revision>
  <dcterms:created xsi:type="dcterms:W3CDTF">2011-11-27T19:28:11Z</dcterms:created>
  <dcterms:modified xsi:type="dcterms:W3CDTF">2012-05-08T15:53:31Z</dcterms:modified>
</cp:coreProperties>
</file>