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82" r:id="rId2"/>
    <p:sldId id="256" r:id="rId3"/>
    <p:sldId id="257" r:id="rId4"/>
    <p:sldId id="268" r:id="rId5"/>
    <p:sldId id="259" r:id="rId6"/>
    <p:sldId id="270" r:id="rId7"/>
    <p:sldId id="261" r:id="rId8"/>
    <p:sldId id="277" r:id="rId9"/>
    <p:sldId id="265" r:id="rId10"/>
    <p:sldId id="278" r:id="rId11"/>
    <p:sldId id="279" r:id="rId12"/>
    <p:sldId id="280" r:id="rId13"/>
    <p:sldId id="28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1B887"/>
    <a:srgbClr val="FFBC79"/>
    <a:srgbClr val="FFE59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42" autoAdjust="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D87C55-EA06-4B55-9C53-A035A462F03B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206C7D-201E-4285-AD71-1A1419AE5A0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01635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206C7D-201E-4285-AD71-1A1419AE5A02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206C7D-201E-4285-AD71-1A1419AE5A02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52600" y="990600"/>
            <a:ext cx="6400800" cy="2514600"/>
          </a:xfrm>
          <a:ln w="76200" cmpd="tri"/>
        </p:spPr>
        <p:txBody>
          <a:bodyPr/>
          <a:lstStyle>
            <a:lvl1pPr algn="ct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752600" y="3886200"/>
            <a:ext cx="6400800" cy="1752600"/>
          </a:xfrm>
          <a:ln w="6350"/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914400" y="6400800"/>
            <a:ext cx="1905000" cy="457200"/>
          </a:xfrm>
        </p:spPr>
        <p:txBody>
          <a:bodyPr anchorCtr="0"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505200" y="6400800"/>
            <a:ext cx="2895600" cy="457200"/>
          </a:xfrm>
        </p:spPr>
        <p:txBody>
          <a:bodyPr anchorCtr="0"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 anchorCtr="0"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0" y="0"/>
            <a:ext cx="6362700" cy="6858000"/>
            <a:chOff x="0" y="0"/>
            <a:chExt cx="4008" cy="4320"/>
          </a:xfrm>
        </p:grpSpPr>
        <p:pic>
          <p:nvPicPr>
            <p:cNvPr id="4104" name="Picture 8" descr="C:\My Documents\bits\Expbanna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invGray">
            <a:xfrm>
              <a:off x="0" y="0"/>
              <a:ext cx="432" cy="4320"/>
            </a:xfrm>
            <a:prstGeom prst="rect">
              <a:avLst/>
            </a:prstGeom>
            <a:noFill/>
          </p:spPr>
        </p:pic>
        <p:pic>
          <p:nvPicPr>
            <p:cNvPr id="4105" name="Picture 9" descr="D:\FRONTPAGE THEMES\EXPEDITN\EXPHORSA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208" y="3600"/>
              <a:ext cx="1800" cy="60"/>
            </a:xfrm>
            <a:prstGeom prst="rect">
              <a:avLst/>
            </a:prstGeom>
            <a:noFill/>
          </p:spPr>
        </p:pic>
      </p:grpSp>
      <p:pic>
        <p:nvPicPr>
          <p:cNvPr id="4106" name="Picture 10" descr="P:\!Themes\Expedition\EXPHORSA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81200" y="3657600"/>
            <a:ext cx="5715000" cy="95250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62038" y="1766888"/>
            <a:ext cx="3808412" cy="41132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22850" y="1766888"/>
            <a:ext cx="3808413" cy="41132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96100" y="381000"/>
            <a:ext cx="1943100" cy="54991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062038" y="381000"/>
            <a:ext cx="5681662" cy="54991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3810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062038" y="1766888"/>
            <a:ext cx="3808412" cy="411321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5022850" y="1766888"/>
            <a:ext cx="3808413" cy="4113212"/>
          </a:xfrm>
        </p:spPr>
        <p:txBody>
          <a:bodyPr/>
          <a:lstStyle/>
          <a:p>
            <a:r>
              <a:rPr lang="cs-CZ" smtClean="0"/>
              <a:t>Klepnutím na ikonu přidáte klipart.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838200" y="64008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429000" y="64008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010400" y="64008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My Documents\bits\Expbanna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invGray">
          <a:xfrm>
            <a:off x="0" y="0"/>
            <a:ext cx="685800" cy="6858000"/>
          </a:xfrm>
          <a:prstGeom prst="rect">
            <a:avLst/>
          </a:prstGeom>
          <a:noFill/>
        </p:spPr>
      </p:pic>
      <p:sp>
        <p:nvSpPr>
          <p:cNvPr id="3075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1066800" y="3810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4008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solidFill>
                  <a:schemeClr val="tx2"/>
                </a:solidFill>
                <a:latin typeface="Arial" pitchFamily="34" charset="0"/>
              </a:defRPr>
            </a:lvl1pPr>
          </a:lstStyle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4008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defRPr sz="1400">
                <a:solidFill>
                  <a:schemeClr val="tx2"/>
                </a:solidFill>
                <a:latin typeface="Arial" pitchFamily="34" charset="0"/>
              </a:defRPr>
            </a:lvl1pPr>
          </a:lstStyle>
          <a:p>
            <a:endParaRPr lang="cs-CZ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4008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solidFill>
                  <a:schemeClr val="tx2"/>
                </a:solidFill>
                <a:latin typeface="Arial" pitchFamily="34" charset="0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3079" name="Picture 7" descr="P:\!Themes\Expedition\EXPHORSA.GI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1066800" y="1574800"/>
            <a:ext cx="7772400" cy="130175"/>
          </a:xfrm>
          <a:prstGeom prst="rect">
            <a:avLst/>
          </a:prstGeom>
          <a:noFill/>
        </p:spPr>
      </p:pic>
      <p:sp>
        <p:nvSpPr>
          <p:cNvPr id="3080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2038" y="1766888"/>
            <a:ext cx="7769225" cy="4113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Blip>
          <a:blip r:embed="rId17"/>
        </a:buBlip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Blip>
          <a:blip r:embed="rId18"/>
        </a:buBlip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s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s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s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s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s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s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upload.wikimedia.org/wikipedia/commons/5/57/Cuneiform_script.jpg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en.wikipedia.org/wiki/File:Georg_Friedrich_Grotefend.jpg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8/80/Ziggurat_of_ur.jpg" TargetMode="External"/><Relationship Id="rId7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hyperlink" Target="http://upload.wikimedia.org/wikipedia/commons/d/df/Choghazanbil2.jp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8/80/Ziggurat_of_ur.jpg?uselang=cs" TargetMode="External"/><Relationship Id="rId3" Type="http://schemas.openxmlformats.org/officeDocument/2006/relationships/hyperlink" Target="http://upload.wikimedia.org/wikipedia/commons/9/9a/Mesopotamia.PNG" TargetMode="External"/><Relationship Id="rId7" Type="http://schemas.openxmlformats.org/officeDocument/2006/relationships/hyperlink" Target="http://upload.wikimedia.org/wikipedia/commons/9/95/Great_Ziggurat_of_Ur.JPG?uselang=cs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6/61/Zikkurat_2.JPG" TargetMode="External"/><Relationship Id="rId5" Type="http://schemas.openxmlformats.org/officeDocument/2006/relationships/hyperlink" Target="http://upload.wikimedia.org/wikipedia/commons/a/a0/Georg_Friedrich_Grotefend.jpg" TargetMode="External"/><Relationship Id="rId4" Type="http://schemas.openxmlformats.org/officeDocument/2006/relationships/hyperlink" Target="http://upload.wikimedia.org/wikipedia/commons/9/94/Balance_sheet_Mesopotamia_Louvre_AO6036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412776"/>
            <a:ext cx="7829872" cy="4958680"/>
          </a:xfrm>
        </p:spPr>
        <p:txBody>
          <a:bodyPr/>
          <a:lstStyle/>
          <a:p>
            <a:pPr algn="l">
              <a:lnSpc>
                <a:spcPct val="115000"/>
              </a:lnSpc>
              <a:spcAft>
                <a:spcPts val="1000"/>
              </a:spcAft>
            </a:pPr>
            <a:r>
              <a:rPr lang="cs-CZ" sz="1200" b="1" dirty="0" smtClean="0">
                <a:ea typeface="Calibri"/>
                <a:cs typeface="Times New Roman"/>
              </a:rPr>
              <a:t/>
            </a:r>
            <a:br>
              <a:rPr lang="cs-CZ" sz="1200" b="1" dirty="0" smtClean="0">
                <a:ea typeface="Calibri"/>
                <a:cs typeface="Times New Roman"/>
              </a:rPr>
            </a:br>
            <a:r>
              <a:rPr lang="cs-CZ" sz="1200" b="1" dirty="0">
                <a:ea typeface="Calibri"/>
                <a:cs typeface="Times New Roman"/>
              </a:rPr>
              <a:t/>
            </a:r>
            <a:br>
              <a:rPr lang="cs-CZ" sz="1200" b="1" dirty="0">
                <a:ea typeface="Calibri"/>
                <a:cs typeface="Times New Roman"/>
              </a:rPr>
            </a:br>
            <a:r>
              <a:rPr lang="cs-CZ" sz="1200" b="1" dirty="0" smtClean="0">
                <a:ea typeface="Calibri"/>
                <a:cs typeface="Times New Roman"/>
              </a:rPr>
              <a:t/>
            </a:r>
            <a:br>
              <a:rPr lang="cs-CZ" sz="1200" b="1" dirty="0" smtClean="0">
                <a:ea typeface="Calibri"/>
                <a:cs typeface="Times New Roman"/>
              </a:rPr>
            </a:br>
            <a:r>
              <a:rPr lang="cs-CZ" sz="1200" b="1" dirty="0">
                <a:ea typeface="Calibri"/>
                <a:cs typeface="Times New Roman"/>
              </a:rPr>
              <a:t/>
            </a:r>
            <a:br>
              <a:rPr lang="cs-CZ" sz="1200" b="1" dirty="0">
                <a:ea typeface="Calibri"/>
                <a:cs typeface="Times New Roman"/>
              </a:rPr>
            </a:br>
            <a:r>
              <a:rPr lang="cs-CZ" sz="1200" b="1" dirty="0" smtClean="0">
                <a:ea typeface="Calibri"/>
                <a:cs typeface="Times New Roman"/>
              </a:rPr>
              <a:t/>
            </a:r>
            <a:br>
              <a:rPr lang="cs-CZ" sz="1200" b="1" dirty="0" smtClean="0">
                <a:ea typeface="Calibri"/>
                <a:cs typeface="Times New Roman"/>
              </a:rPr>
            </a:br>
            <a:r>
              <a:rPr lang="cs-CZ" sz="1400" b="1" dirty="0" smtClean="0">
                <a:ea typeface="Calibri"/>
                <a:cs typeface="Times New Roman"/>
              </a:rPr>
              <a:t>NÁZEV</a:t>
            </a:r>
            <a:r>
              <a:rPr lang="cs-CZ" sz="1400" b="1" dirty="0">
                <a:ea typeface="Calibri"/>
                <a:cs typeface="Times New Roman"/>
              </a:rPr>
              <a:t>:			VY_32_INOVACE_01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/>
            </a:r>
            <a:br>
              <a:rPr lang="cs-CZ" sz="1400" dirty="0">
                <a:latin typeface="Calibri"/>
                <a:ea typeface="Calibri"/>
                <a:cs typeface="Times New Roman"/>
              </a:rPr>
            </a:br>
            <a:r>
              <a:rPr lang="cs-CZ" sz="1400" b="1" dirty="0">
                <a:ea typeface="Calibri"/>
                <a:cs typeface="Times New Roman"/>
              </a:rPr>
              <a:t>ČÍSLO PROJEKTU:		CZ.1.07/1.4.00/21.1700	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/>
            </a:r>
            <a:br>
              <a:rPr lang="cs-CZ" sz="1400" dirty="0">
                <a:latin typeface="Calibri"/>
                <a:ea typeface="Calibri"/>
                <a:cs typeface="Times New Roman"/>
              </a:rPr>
            </a:br>
            <a:r>
              <a:rPr lang="cs-CZ" sz="1400" b="1" dirty="0">
                <a:ea typeface="Calibri"/>
                <a:cs typeface="Times New Roman"/>
              </a:rPr>
              <a:t>NÁZEV PROJEKTU:		Moderní škola 2011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/>
            </a:r>
            <a:br>
              <a:rPr lang="cs-CZ" sz="1400" dirty="0">
                <a:latin typeface="Calibri"/>
                <a:ea typeface="Calibri"/>
                <a:cs typeface="Times New Roman"/>
              </a:rPr>
            </a:br>
            <a:r>
              <a:rPr lang="cs-CZ" sz="1400" b="1" dirty="0">
                <a:ea typeface="Calibri"/>
                <a:cs typeface="Times New Roman"/>
              </a:rPr>
              <a:t>ŠKOLA:			</a:t>
            </a:r>
            <a:r>
              <a:rPr lang="cs-CZ" sz="1400" dirty="0">
                <a:ea typeface="Calibri"/>
                <a:cs typeface="Times New Roman"/>
              </a:rPr>
              <a:t>Základní škola a Mateřská škola Nemilany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/>
            </a:r>
            <a:br>
              <a:rPr lang="cs-CZ" sz="1400" dirty="0">
                <a:latin typeface="Calibri"/>
                <a:ea typeface="Calibri"/>
                <a:cs typeface="Times New Roman"/>
              </a:rPr>
            </a:br>
            <a:r>
              <a:rPr lang="cs-CZ" sz="1400" b="1" dirty="0">
                <a:ea typeface="Calibri"/>
                <a:cs typeface="Times New Roman"/>
              </a:rPr>
              <a:t>VYUČUJÍCÍ:		</a:t>
            </a:r>
            <a:r>
              <a:rPr lang="cs-CZ" sz="1400" dirty="0" smtClean="0">
                <a:ea typeface="Calibri"/>
                <a:cs typeface="Times New Roman"/>
              </a:rPr>
              <a:t>Mgr</a:t>
            </a:r>
            <a:r>
              <a:rPr lang="cs-CZ" sz="1400" dirty="0">
                <a:ea typeface="Calibri"/>
                <a:cs typeface="Times New Roman"/>
              </a:rPr>
              <a:t>. Iveta </a:t>
            </a:r>
            <a:r>
              <a:rPr lang="cs-CZ" sz="1400" dirty="0" err="1">
                <a:ea typeface="Calibri"/>
                <a:cs typeface="Times New Roman"/>
              </a:rPr>
              <a:t>Šlahařová</a:t>
            </a:r>
            <a:r>
              <a:rPr lang="cs-CZ" sz="1400" dirty="0">
                <a:ea typeface="Calibri"/>
                <a:cs typeface="Times New Roman"/>
              </a:rPr>
              <a:t>	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/>
            </a:r>
            <a:br>
              <a:rPr lang="cs-CZ" sz="1400" dirty="0">
                <a:latin typeface="Calibri"/>
                <a:ea typeface="Calibri"/>
                <a:cs typeface="Times New Roman"/>
              </a:rPr>
            </a:br>
            <a:r>
              <a:rPr lang="cs-CZ" sz="1400" b="1" dirty="0">
                <a:ea typeface="Calibri"/>
                <a:cs typeface="Times New Roman"/>
              </a:rPr>
              <a:t>TÉMATICKÁ OBLAST: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>	</a:t>
            </a:r>
            <a:r>
              <a:rPr lang="cs-CZ" sz="1400" dirty="0" smtClean="0">
                <a:ea typeface="Calibri"/>
                <a:cs typeface="Times New Roman"/>
              </a:rPr>
              <a:t>Starověk</a:t>
            </a:r>
            <a:br>
              <a:rPr lang="cs-CZ" sz="1400" dirty="0" smtClean="0">
                <a:ea typeface="Calibri"/>
                <a:cs typeface="Times New Roman"/>
              </a:rPr>
            </a:br>
            <a:r>
              <a:rPr lang="cs-CZ" sz="1400" dirty="0">
                <a:latin typeface="Calibri"/>
                <a:ea typeface="Calibri"/>
                <a:cs typeface="Times New Roman"/>
              </a:rPr>
              <a:t>			 </a:t>
            </a:r>
            <a:br>
              <a:rPr lang="cs-CZ" sz="1400" dirty="0">
                <a:latin typeface="Calibri"/>
                <a:ea typeface="Calibri"/>
                <a:cs typeface="Times New Roman"/>
              </a:rPr>
            </a:br>
            <a:r>
              <a:rPr lang="cs-CZ" sz="1400" b="1" dirty="0">
                <a:ea typeface="Calibri"/>
                <a:cs typeface="Times New Roman"/>
              </a:rPr>
              <a:t> 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/>
            </a:r>
            <a:br>
              <a:rPr lang="cs-CZ" sz="1400" dirty="0">
                <a:latin typeface="Calibri"/>
                <a:ea typeface="Calibri"/>
                <a:cs typeface="Times New Roman"/>
              </a:rPr>
            </a:br>
            <a:r>
              <a:rPr lang="cs-CZ" sz="1400" b="1" dirty="0" smtClean="0">
                <a:ea typeface="Calibri"/>
                <a:cs typeface="Times New Roman"/>
              </a:rPr>
              <a:t>PŘEDMĚT</a:t>
            </a:r>
            <a:r>
              <a:rPr lang="cs-CZ" sz="1400" b="1" dirty="0">
                <a:ea typeface="Calibri"/>
                <a:cs typeface="Times New Roman"/>
              </a:rPr>
              <a:t>:	</a:t>
            </a:r>
            <a:r>
              <a:rPr lang="cs-CZ" sz="1400" dirty="0" smtClean="0">
                <a:ea typeface="Calibri"/>
                <a:cs typeface="Times New Roman"/>
              </a:rPr>
              <a:t>D</a:t>
            </a:r>
            <a:r>
              <a:rPr lang="cs-CZ" sz="1400" b="1" dirty="0">
                <a:ea typeface="Calibri"/>
                <a:cs typeface="Times New Roman"/>
              </a:rPr>
              <a:t>		ROČNÍK:	</a:t>
            </a:r>
            <a:r>
              <a:rPr lang="cs-CZ" sz="1400" dirty="0">
                <a:ea typeface="Calibri"/>
                <a:cs typeface="Times New Roman"/>
              </a:rPr>
              <a:t>6.</a:t>
            </a:r>
            <a:r>
              <a:rPr lang="cs-CZ" sz="1400" b="1" dirty="0">
                <a:ea typeface="Calibri"/>
                <a:cs typeface="Times New Roman"/>
              </a:rPr>
              <a:t> </a:t>
            </a:r>
            <a:r>
              <a:rPr lang="cs-CZ" sz="1400" dirty="0">
                <a:ea typeface="Calibri"/>
                <a:cs typeface="Times New Roman"/>
              </a:rPr>
              <a:t>	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/>
            </a:r>
            <a:br>
              <a:rPr lang="cs-CZ" sz="1400" dirty="0">
                <a:latin typeface="Calibri"/>
                <a:ea typeface="Calibri"/>
                <a:cs typeface="Times New Roman"/>
              </a:rPr>
            </a:br>
            <a:r>
              <a:rPr lang="cs-CZ" sz="1400" dirty="0">
                <a:latin typeface="Calibri"/>
                <a:ea typeface="Calibri"/>
                <a:cs typeface="Times New Roman"/>
              </a:rPr>
              <a:t/>
            </a:r>
            <a:br>
              <a:rPr lang="cs-CZ" sz="1400" dirty="0">
                <a:latin typeface="Calibri"/>
                <a:ea typeface="Calibri"/>
                <a:cs typeface="Times New Roman"/>
              </a:rPr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b="1" dirty="0">
                <a:ea typeface="Calibri"/>
                <a:cs typeface="Times New Roman"/>
              </a:rPr>
              <a:t>NÁZEV MATERIÁLU:	</a:t>
            </a:r>
            <a:r>
              <a:rPr lang="cs-CZ" sz="1400" dirty="0" smtClean="0">
                <a:ea typeface="Calibri"/>
                <a:cs typeface="Times New Roman"/>
              </a:rPr>
              <a:t>Mezopotámie- </a:t>
            </a:r>
            <a:r>
              <a:rPr lang="cs-CZ" sz="1400" dirty="0">
                <a:ea typeface="Calibri"/>
                <a:cs typeface="Times New Roman"/>
              </a:rPr>
              <a:t>Sumerové a </a:t>
            </a:r>
            <a:r>
              <a:rPr lang="cs-CZ" sz="1400" dirty="0" err="1">
                <a:ea typeface="Calibri"/>
                <a:cs typeface="Times New Roman"/>
              </a:rPr>
              <a:t>Akkadové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/>
            </a:r>
            <a:br>
              <a:rPr lang="cs-CZ" sz="1400" dirty="0">
                <a:latin typeface="Calibri"/>
                <a:ea typeface="Calibri"/>
                <a:cs typeface="Times New Roman"/>
              </a:rPr>
            </a:br>
            <a:r>
              <a:rPr lang="cs-CZ" sz="1400" b="1" dirty="0" smtClean="0">
                <a:ea typeface="Calibri"/>
                <a:cs typeface="Times New Roman"/>
              </a:rPr>
              <a:t>TYP </a:t>
            </a:r>
            <a:r>
              <a:rPr lang="cs-CZ" sz="1400" b="1" dirty="0">
                <a:ea typeface="Calibri"/>
                <a:cs typeface="Times New Roman"/>
              </a:rPr>
              <a:t>DOKUMENTU:		</a:t>
            </a:r>
            <a:r>
              <a:rPr lang="cs-CZ" sz="1400" dirty="0">
                <a:ea typeface="Calibri"/>
                <a:cs typeface="Times New Roman"/>
              </a:rPr>
              <a:t>Prezentace – Microsoft PowerPoint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/>
            </a:r>
            <a:br>
              <a:rPr lang="cs-CZ" sz="1400" dirty="0">
                <a:latin typeface="Calibri"/>
                <a:ea typeface="Calibri"/>
                <a:cs typeface="Times New Roman"/>
              </a:rPr>
            </a:br>
            <a:r>
              <a:rPr lang="cs-CZ" sz="1400" b="1" dirty="0">
                <a:ea typeface="Calibri"/>
                <a:cs typeface="Times New Roman"/>
              </a:rPr>
              <a:t> 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/>
            </a:r>
            <a:br>
              <a:rPr lang="cs-CZ" sz="1400" dirty="0">
                <a:latin typeface="Calibri"/>
                <a:ea typeface="Calibri"/>
                <a:cs typeface="Times New Roman"/>
              </a:rPr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b="1" dirty="0">
                <a:ea typeface="Calibri"/>
                <a:cs typeface="Times New Roman"/>
              </a:rPr>
              <a:t>ANOTACE</a:t>
            </a:r>
            <a:r>
              <a:rPr lang="cs-CZ" sz="1400" b="1" dirty="0" smtClean="0">
                <a:ea typeface="Calibri"/>
                <a:cs typeface="Times New Roman"/>
              </a:rPr>
              <a:t>:		</a:t>
            </a:r>
            <a:r>
              <a:rPr lang="cs-CZ" sz="1400" dirty="0" smtClean="0">
                <a:ea typeface="Calibri"/>
                <a:cs typeface="Times New Roman"/>
              </a:rPr>
              <a:t>Materiál </a:t>
            </a:r>
            <a:r>
              <a:rPr lang="cs-CZ" sz="1400" dirty="0">
                <a:ea typeface="Calibri"/>
                <a:cs typeface="Times New Roman"/>
              </a:rPr>
              <a:t>je určen pro práci na interaktivní tabuli. </a:t>
            </a:r>
            <a:r>
              <a:rPr lang="cs-CZ" sz="1400" dirty="0" smtClean="0">
                <a:ea typeface="Calibri"/>
                <a:cs typeface="Times New Roman"/>
              </a:rPr>
              <a:t>Cílem </a:t>
            </a:r>
            <a:r>
              <a:rPr lang="cs-CZ" sz="1400" dirty="0">
                <a:ea typeface="Calibri"/>
                <a:cs typeface="Times New Roman"/>
              </a:rPr>
              <a:t>prezentace </a:t>
            </a:r>
            <a:r>
              <a:rPr lang="cs-CZ" sz="1400" dirty="0" smtClean="0">
                <a:ea typeface="Calibri"/>
                <a:cs typeface="Times New Roman"/>
              </a:rPr>
              <a:t>			je </a:t>
            </a:r>
            <a:r>
              <a:rPr lang="cs-CZ" sz="1400" dirty="0">
                <a:ea typeface="Calibri"/>
                <a:cs typeface="Times New Roman"/>
              </a:rPr>
              <a:t>seznámit </a:t>
            </a:r>
            <a:r>
              <a:rPr lang="cs-CZ" sz="1400" dirty="0" smtClean="0">
                <a:ea typeface="Calibri"/>
                <a:cs typeface="Times New Roman"/>
              </a:rPr>
              <a:t> žáky </a:t>
            </a:r>
            <a:r>
              <a:rPr lang="cs-CZ" sz="1400" dirty="0">
                <a:ea typeface="Calibri"/>
                <a:cs typeface="Times New Roman"/>
              </a:rPr>
              <a:t>se základními informacemi o starověké </a:t>
            </a:r>
            <a:r>
              <a:rPr lang="cs-CZ" sz="1400" dirty="0" smtClean="0">
                <a:ea typeface="Calibri"/>
                <a:cs typeface="Times New Roman"/>
              </a:rPr>
              <a:t>				Mezopotámii </a:t>
            </a:r>
            <a:r>
              <a:rPr lang="cs-CZ" sz="1400" dirty="0">
                <a:ea typeface="Calibri"/>
                <a:cs typeface="Times New Roman"/>
              </a:rPr>
              <a:t>a prvních dvou </a:t>
            </a:r>
            <a:r>
              <a:rPr lang="cs-CZ" sz="1400" dirty="0" smtClean="0">
                <a:ea typeface="Calibri"/>
                <a:cs typeface="Times New Roman"/>
              </a:rPr>
              <a:t> civilizacích</a:t>
            </a:r>
            <a:r>
              <a:rPr lang="cs-CZ" sz="1400" dirty="0">
                <a:ea typeface="Calibri"/>
                <a:cs typeface="Times New Roman"/>
              </a:rPr>
              <a:t>, které toto území obývaly. 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04664"/>
            <a:ext cx="5543550" cy="1123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499631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MEZOPOTÁMIE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(STAROVĚK)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Základní charakteristika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608512"/>
          </a:xfrm>
        </p:spPr>
        <p:txBody>
          <a:bodyPr/>
          <a:lstStyle/>
          <a:p>
            <a:pPr lvl="1">
              <a:spcBef>
                <a:spcPts val="1800"/>
              </a:spcBef>
            </a:pPr>
            <a:r>
              <a:rPr lang="cs-CZ" dirty="0" smtClean="0"/>
              <a:t> </a:t>
            </a:r>
            <a:r>
              <a:rPr lang="cs-CZ" spc="-80" dirty="0" smtClean="0"/>
              <a:t>staroorientální stát</a:t>
            </a:r>
          </a:p>
          <a:p>
            <a:pPr lvl="1">
              <a:spcBef>
                <a:spcPts val="1800"/>
              </a:spcBef>
            </a:pPr>
            <a:r>
              <a:rPr lang="cs-CZ" spc="-80" dirty="0" smtClean="0"/>
              <a:t> z </a:t>
            </a:r>
            <a:r>
              <a:rPr lang="cs-CZ" spc="-80" dirty="0" err="1" smtClean="0"/>
              <a:t>řec</a:t>
            </a:r>
            <a:r>
              <a:rPr lang="cs-CZ" spc="-80" dirty="0" smtClean="0"/>
              <a:t>. „</a:t>
            </a:r>
            <a:r>
              <a:rPr lang="cs-CZ" i="1" spc="-80" dirty="0" err="1" smtClean="0"/>
              <a:t>mezo</a:t>
            </a:r>
            <a:r>
              <a:rPr lang="cs-CZ" i="1" spc="-80" dirty="0" smtClean="0"/>
              <a:t> </a:t>
            </a:r>
            <a:r>
              <a:rPr lang="cs-CZ" i="1" spc="-80" dirty="0" err="1" smtClean="0"/>
              <a:t>topos</a:t>
            </a:r>
            <a:r>
              <a:rPr lang="cs-CZ" i="1" spc="-80" dirty="0" smtClean="0"/>
              <a:t>“ </a:t>
            </a:r>
            <a:r>
              <a:rPr lang="cs-CZ" spc="-80" dirty="0" smtClean="0"/>
              <a:t>= </a:t>
            </a:r>
            <a:r>
              <a:rPr lang="cs-CZ" spc="-80" dirty="0" err="1" smtClean="0"/>
              <a:t>meziříčí</a:t>
            </a:r>
            <a:endParaRPr lang="cs-CZ" spc="-80" dirty="0" smtClean="0"/>
          </a:p>
          <a:p>
            <a:pPr lvl="1">
              <a:spcBef>
                <a:spcPts val="1800"/>
              </a:spcBef>
            </a:pPr>
            <a:r>
              <a:rPr lang="cs-CZ" spc="-80" dirty="0" smtClean="0"/>
              <a:t>okolo řek </a:t>
            </a:r>
            <a:r>
              <a:rPr lang="cs-CZ" b="1" spc="-80" dirty="0" smtClean="0">
                <a:solidFill>
                  <a:schemeClr val="accent2">
                    <a:lumMod val="50000"/>
                  </a:schemeClr>
                </a:solidFill>
              </a:rPr>
              <a:t>Eufrat a </a:t>
            </a:r>
            <a:r>
              <a:rPr lang="cs-CZ" b="1" spc="-80" dirty="0" err="1" smtClean="0">
                <a:solidFill>
                  <a:schemeClr val="accent2">
                    <a:lumMod val="50000"/>
                  </a:schemeClr>
                </a:solidFill>
              </a:rPr>
              <a:t>Tygris</a:t>
            </a:r>
            <a:endParaRPr lang="cs-CZ" b="1" spc="-8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lvl="1">
              <a:spcBef>
                <a:spcPts val="3000"/>
              </a:spcBef>
            </a:pPr>
            <a:r>
              <a:rPr lang="cs-CZ" spc="-80" dirty="0" smtClean="0"/>
              <a:t> oblast dnešního </a:t>
            </a:r>
            <a:r>
              <a:rPr lang="cs-CZ" b="1" spc="-80" dirty="0" smtClean="0">
                <a:solidFill>
                  <a:schemeClr val="accent2">
                    <a:lumMod val="50000"/>
                  </a:schemeClr>
                </a:solidFill>
              </a:rPr>
              <a:t>Íránu</a:t>
            </a:r>
          </a:p>
          <a:p>
            <a:pPr lvl="1">
              <a:spcBef>
                <a:spcPts val="3000"/>
              </a:spcBef>
            </a:pPr>
            <a:r>
              <a:rPr lang="cs-CZ" spc="-80" dirty="0" smtClean="0"/>
              <a:t> absence přirozených hranic</a:t>
            </a:r>
          </a:p>
          <a:p>
            <a:pPr lvl="1">
              <a:spcBef>
                <a:spcPts val="3000"/>
              </a:spcBef>
            </a:pPr>
            <a:r>
              <a:rPr lang="cs-CZ" spc="-80" dirty="0"/>
              <a:t> </a:t>
            </a:r>
            <a:r>
              <a:rPr lang="cs-CZ" spc="-80" dirty="0" smtClean="0"/>
              <a:t>hornatý sever x úrodný jih 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Mesopotami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64088" y="3140968"/>
            <a:ext cx="3312368" cy="285407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Civilizace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357430"/>
            <a:ext cx="8402667" cy="3522670"/>
          </a:xfrm>
        </p:spPr>
        <p:txBody>
          <a:bodyPr/>
          <a:lstStyle/>
          <a:p>
            <a:pPr lvl="1">
              <a:lnSpc>
                <a:spcPct val="150000"/>
              </a:lnSpc>
              <a:spcBef>
                <a:spcPts val="600"/>
              </a:spcBef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Sumerové</a:t>
            </a:r>
            <a:r>
              <a:rPr lang="cs-CZ" dirty="0" smtClean="0"/>
              <a:t> (3000 – 2340 přnl.)</a:t>
            </a:r>
          </a:p>
          <a:p>
            <a:pPr lvl="1">
              <a:lnSpc>
                <a:spcPct val="150000"/>
              </a:lnSpc>
              <a:spcBef>
                <a:spcPts val="600"/>
              </a:spcBef>
              <a:buNone/>
            </a:pPr>
            <a:endParaRPr lang="cs-CZ" sz="1600" dirty="0" smtClean="0"/>
          </a:p>
          <a:p>
            <a:pPr lvl="1">
              <a:lnSpc>
                <a:spcPct val="150000"/>
              </a:lnSpc>
              <a:spcBef>
                <a:spcPts val="600"/>
              </a:spcBef>
            </a:pPr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</a:rPr>
              <a:t>Akkadové</a:t>
            </a:r>
            <a:r>
              <a:rPr lang="cs-CZ" dirty="0" smtClean="0"/>
              <a:t> (2340 – 2000 přnl.)</a:t>
            </a:r>
          </a:p>
          <a:p>
            <a:pPr lvl="1">
              <a:lnSpc>
                <a:spcPct val="150000"/>
              </a:lnSpc>
              <a:spcBef>
                <a:spcPts val="600"/>
              </a:spcBef>
              <a:buNone/>
            </a:pPr>
            <a:endParaRPr lang="cs-CZ" sz="1600" dirty="0" smtClean="0"/>
          </a:p>
          <a:p>
            <a:pPr lvl="1">
              <a:lnSpc>
                <a:spcPct val="150000"/>
              </a:lnSpc>
              <a:spcBef>
                <a:spcPts val="600"/>
              </a:spcBef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Asyřané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a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Babyloňané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dirty="0" smtClean="0"/>
              <a:t>(2000 – 6. století přnl.)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Sumerové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785926"/>
            <a:ext cx="8402667" cy="4714908"/>
          </a:xfrm>
        </p:spPr>
        <p:txBody>
          <a:bodyPr/>
          <a:lstStyle/>
          <a:p>
            <a:pPr lvl="1">
              <a:spcBef>
                <a:spcPts val="1800"/>
              </a:spcBef>
            </a:pPr>
            <a:r>
              <a:rPr lang="cs-CZ" dirty="0" smtClean="0"/>
              <a:t> neznámý původ</a:t>
            </a:r>
          </a:p>
          <a:p>
            <a:pPr lvl="1">
              <a:spcBef>
                <a:spcPts val="1800"/>
              </a:spcBef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nejstarší</a:t>
            </a:r>
            <a:r>
              <a:rPr lang="cs-CZ" dirty="0" smtClean="0"/>
              <a:t> doložená civilizace</a:t>
            </a:r>
          </a:p>
          <a:p>
            <a:pPr lvl="1">
              <a:spcBef>
                <a:spcPts val="1800"/>
              </a:spcBef>
            </a:pPr>
            <a:r>
              <a:rPr lang="cs-CZ" dirty="0" smtClean="0"/>
              <a:t> vynález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klínového písma</a:t>
            </a:r>
            <a:r>
              <a:rPr lang="cs-CZ" dirty="0" smtClean="0"/>
              <a:t>!</a:t>
            </a:r>
          </a:p>
          <a:p>
            <a:pPr lvl="1">
              <a:spcBef>
                <a:spcPts val="1800"/>
              </a:spcBef>
            </a:pPr>
            <a:r>
              <a:rPr lang="cs-CZ" dirty="0" smtClean="0"/>
              <a:t> vynález kola</a:t>
            </a:r>
          </a:p>
          <a:p>
            <a:pPr lvl="1">
              <a:spcBef>
                <a:spcPts val="1800"/>
              </a:spcBef>
            </a:pPr>
            <a:r>
              <a:rPr lang="cs-CZ" dirty="0" smtClean="0"/>
              <a:t> řemeslníci (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hlína</a:t>
            </a:r>
            <a:r>
              <a:rPr lang="cs-CZ" dirty="0" smtClean="0"/>
              <a:t>!)</a:t>
            </a:r>
          </a:p>
          <a:p>
            <a:pPr lvl="1">
              <a:spcBef>
                <a:spcPts val="1800"/>
              </a:spcBef>
            </a:pPr>
            <a:r>
              <a:rPr lang="cs-CZ" dirty="0" smtClean="0"/>
              <a:t> zemědělci (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zavlažovací a odvodňovací </a:t>
            </a:r>
            <a:r>
              <a:rPr lang="cs-CZ" dirty="0" smtClean="0"/>
              <a:t>systémy!)</a:t>
            </a:r>
          </a:p>
          <a:p>
            <a:pPr lvl="1">
              <a:spcBef>
                <a:spcPts val="1800"/>
              </a:spcBef>
            </a:pPr>
            <a:r>
              <a:rPr lang="cs-CZ" dirty="0" smtClean="0"/>
              <a:t> vznik městských států (Ur, </a:t>
            </a:r>
            <a:r>
              <a:rPr lang="cs-CZ" dirty="0" err="1" smtClean="0"/>
              <a:t>Uruk</a:t>
            </a:r>
            <a:r>
              <a:rPr lang="cs-CZ" dirty="0" smtClean="0"/>
              <a:t>, </a:t>
            </a:r>
            <a:r>
              <a:rPr lang="cs-CZ" dirty="0" err="1" smtClean="0"/>
              <a:t>Lagaš</a:t>
            </a:r>
            <a:r>
              <a:rPr lang="cs-CZ" dirty="0" smtClean="0"/>
              <a:t>,...)</a:t>
            </a:r>
          </a:p>
          <a:p>
            <a:pPr lvl="1">
              <a:spcBef>
                <a:spcPts val="1800"/>
              </a:spcBef>
              <a:buNone/>
            </a:pPr>
            <a:endParaRPr lang="cs-CZ" dirty="0" smtClean="0"/>
          </a:p>
          <a:p>
            <a:pPr lvl="1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vnoramenný trojúhelník 7"/>
          <p:cNvSpPr/>
          <p:nvPr/>
        </p:nvSpPr>
        <p:spPr>
          <a:xfrm>
            <a:off x="1000100" y="1785926"/>
            <a:ext cx="3143250" cy="40005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0" name="Přímá spojovací šipka 9"/>
          <p:cNvCxnSpPr/>
          <p:nvPr/>
        </p:nvCxnSpPr>
        <p:spPr>
          <a:xfrm>
            <a:off x="2643174" y="2071678"/>
            <a:ext cx="1357313" cy="1587"/>
          </a:xfrm>
          <a:prstGeom prst="straightConnector1">
            <a:avLst/>
          </a:prstGeom>
          <a:ln w="952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2786050" y="2643182"/>
            <a:ext cx="1571625" cy="15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3071802" y="3143248"/>
            <a:ext cx="1643062" cy="15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3286116" y="3643314"/>
            <a:ext cx="171450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3500430" y="4214818"/>
            <a:ext cx="1857375" cy="15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>
            <a:off x="3714744" y="4786322"/>
            <a:ext cx="2143125" cy="15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>
            <a:off x="3929058" y="5286388"/>
            <a:ext cx="2500312" cy="15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>
            <a:stCxn id="8" idx="4"/>
          </p:cNvCxnSpPr>
          <p:nvPr/>
        </p:nvCxnSpPr>
        <p:spPr>
          <a:xfrm rot="16200000" flipH="1">
            <a:off x="5572100" y="4357676"/>
            <a:ext cx="1588" cy="2859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Vývojový diagram: alternativní postup 25"/>
          <p:cNvSpPr/>
          <p:nvPr/>
        </p:nvSpPr>
        <p:spPr>
          <a:xfrm>
            <a:off x="4143372" y="1857364"/>
            <a:ext cx="1785937" cy="285750"/>
          </a:xfrm>
          <a:prstGeom prst="flowChartAlternateProcess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panovník</a:t>
            </a:r>
          </a:p>
        </p:txBody>
      </p:sp>
      <p:sp>
        <p:nvSpPr>
          <p:cNvPr id="27" name="Vývojový diagram: alternativní postup 26"/>
          <p:cNvSpPr/>
          <p:nvPr/>
        </p:nvSpPr>
        <p:spPr>
          <a:xfrm>
            <a:off x="4500562" y="2428868"/>
            <a:ext cx="1785937" cy="285750"/>
          </a:xfrm>
          <a:prstGeom prst="flowChartAlternateProcess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kněží</a:t>
            </a:r>
          </a:p>
        </p:txBody>
      </p:sp>
      <p:sp>
        <p:nvSpPr>
          <p:cNvPr id="28" name="Vývojový diagram: alternativní postup 27"/>
          <p:cNvSpPr/>
          <p:nvPr/>
        </p:nvSpPr>
        <p:spPr>
          <a:xfrm>
            <a:off x="4786314" y="3000372"/>
            <a:ext cx="1785937" cy="285750"/>
          </a:xfrm>
          <a:prstGeom prst="flowChartAlternateProcess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úředníci</a:t>
            </a:r>
          </a:p>
        </p:txBody>
      </p:sp>
      <p:sp>
        <p:nvSpPr>
          <p:cNvPr id="29" name="Vývojový diagram: alternativní postup 28"/>
          <p:cNvSpPr/>
          <p:nvPr/>
        </p:nvSpPr>
        <p:spPr>
          <a:xfrm>
            <a:off x="5072066" y="3500438"/>
            <a:ext cx="1785937" cy="285750"/>
          </a:xfrm>
          <a:prstGeom prst="flowChartAlternateProcess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kupci</a:t>
            </a:r>
          </a:p>
        </p:txBody>
      </p:sp>
      <p:sp>
        <p:nvSpPr>
          <p:cNvPr id="30" name="Vývojový diagram: alternativní postup 29"/>
          <p:cNvSpPr/>
          <p:nvPr/>
        </p:nvSpPr>
        <p:spPr>
          <a:xfrm>
            <a:off x="5429256" y="4071942"/>
            <a:ext cx="1785938" cy="285750"/>
          </a:xfrm>
          <a:prstGeom prst="flowChartAlternateProcess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vojáci</a:t>
            </a:r>
          </a:p>
        </p:txBody>
      </p:sp>
      <p:sp>
        <p:nvSpPr>
          <p:cNvPr id="31" name="Vývojový diagram: alternativní postup 30"/>
          <p:cNvSpPr/>
          <p:nvPr/>
        </p:nvSpPr>
        <p:spPr>
          <a:xfrm>
            <a:off x="5929322" y="4643446"/>
            <a:ext cx="1785937" cy="285750"/>
          </a:xfrm>
          <a:prstGeom prst="flowChartAlternateProcess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řemeslníci</a:t>
            </a:r>
          </a:p>
        </p:txBody>
      </p:sp>
      <p:sp>
        <p:nvSpPr>
          <p:cNvPr id="32" name="Vývojový diagram: alternativní postup 31"/>
          <p:cNvSpPr/>
          <p:nvPr/>
        </p:nvSpPr>
        <p:spPr>
          <a:xfrm>
            <a:off x="6500826" y="5143512"/>
            <a:ext cx="1785937" cy="285750"/>
          </a:xfrm>
          <a:prstGeom prst="flowChartAlternateProcess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rolníci</a:t>
            </a:r>
          </a:p>
        </p:txBody>
      </p:sp>
      <p:sp>
        <p:nvSpPr>
          <p:cNvPr id="33" name="Vývojový diagram: alternativní postup 32"/>
          <p:cNvSpPr/>
          <p:nvPr/>
        </p:nvSpPr>
        <p:spPr>
          <a:xfrm>
            <a:off x="7072330" y="5643578"/>
            <a:ext cx="1785937" cy="285750"/>
          </a:xfrm>
          <a:prstGeom prst="flowChartAlternateProcess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otroci</a:t>
            </a:r>
          </a:p>
        </p:txBody>
      </p:sp>
      <p:sp>
        <p:nvSpPr>
          <p:cNvPr id="22" name="Nadpis 21"/>
          <p:cNvSpPr>
            <a:spLocks noGrp="1"/>
          </p:cNvSpPr>
          <p:nvPr>
            <p:ph type="title"/>
          </p:nvPr>
        </p:nvSpPr>
        <p:spPr>
          <a:xfrm>
            <a:off x="1066800" y="381000"/>
            <a:ext cx="7772400" cy="904860"/>
          </a:xfrm>
        </p:spPr>
        <p:txBody>
          <a:bodyPr/>
          <a:lstStyle/>
          <a:p>
            <a:pPr algn="ctr"/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Rozdělení společnosti</a:t>
            </a:r>
            <a:endParaRPr lang="cs-CZ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b="1" dirty="0" smtClean="0"/>
              <a:t>Klínové písmo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28596" y="2285992"/>
            <a:ext cx="4441854" cy="3786214"/>
          </a:xfrm>
        </p:spPr>
        <p:txBody>
          <a:bodyPr/>
          <a:lstStyle/>
          <a:p>
            <a:pPr lvl="1">
              <a:spcBef>
                <a:spcPts val="2400"/>
              </a:spcBef>
            </a:pPr>
            <a:r>
              <a:rPr lang="cs-CZ" dirty="0" smtClean="0"/>
              <a:t> </a:t>
            </a:r>
            <a:r>
              <a:rPr lang="cs-CZ" sz="2800" dirty="0" smtClean="0"/>
              <a:t>z písma obrázkového</a:t>
            </a:r>
          </a:p>
          <a:p>
            <a:pPr lvl="1">
              <a:spcBef>
                <a:spcPts val="2400"/>
              </a:spcBef>
            </a:pPr>
            <a:r>
              <a:rPr lang="cs-CZ" sz="2800" dirty="0"/>
              <a:t> </a:t>
            </a:r>
            <a:r>
              <a:rPr lang="cs-CZ" sz="2800" dirty="0" smtClean="0"/>
              <a:t>hliněné tabulky</a:t>
            </a:r>
          </a:p>
          <a:p>
            <a:pPr lvl="1">
              <a:spcBef>
                <a:spcPts val="2400"/>
              </a:spcBef>
            </a:pPr>
            <a:r>
              <a:rPr lang="cs-CZ" sz="2800" dirty="0"/>
              <a:t> </a:t>
            </a:r>
            <a:r>
              <a:rPr lang="cs-CZ" sz="2800" dirty="0" smtClean="0"/>
              <a:t>seříznutý rákos</a:t>
            </a:r>
          </a:p>
          <a:p>
            <a:pPr lvl="1">
              <a:spcBef>
                <a:spcPts val="2400"/>
              </a:spcBef>
            </a:pPr>
            <a:r>
              <a:rPr lang="cs-CZ" sz="2800" dirty="0"/>
              <a:t> </a:t>
            </a:r>
            <a:r>
              <a:rPr lang="cs-CZ" sz="2800" dirty="0" smtClean="0"/>
              <a:t>Epos o </a:t>
            </a:r>
            <a:r>
              <a:rPr lang="cs-CZ" sz="2800" dirty="0" err="1" smtClean="0"/>
              <a:t>Gilgamešovi</a:t>
            </a:r>
            <a:endParaRPr lang="cs-CZ" sz="2800" dirty="0" smtClean="0"/>
          </a:p>
          <a:p>
            <a:pPr lvl="1">
              <a:spcBef>
                <a:spcPts val="2400"/>
              </a:spcBef>
            </a:pPr>
            <a:r>
              <a:rPr lang="cs-CZ" sz="2800" dirty="0"/>
              <a:t> </a:t>
            </a:r>
            <a:r>
              <a:rPr lang="cs-CZ" sz="2800" dirty="0" smtClean="0"/>
              <a:t>„dům tabulek“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022850" y="2348880"/>
            <a:ext cx="3808413" cy="3672408"/>
          </a:xfrm>
          <a:noFill/>
          <a:ln w="28575">
            <a:solidFill>
              <a:schemeClr val="tx2">
                <a:lumMod val="75000"/>
                <a:lumOff val="25000"/>
              </a:schemeClr>
            </a:solidFill>
          </a:ln>
        </p:spPr>
        <p:txBody>
          <a:bodyPr/>
          <a:lstStyle/>
          <a:p>
            <a:pPr algn="ctr">
              <a:buNone/>
            </a:pPr>
            <a:endParaRPr lang="cs-CZ" sz="800" dirty="0" smtClean="0">
              <a:hlinkClick r:id="rId2"/>
            </a:endParaRPr>
          </a:p>
          <a:p>
            <a:pPr algn="ctr">
              <a:buNone/>
            </a:pPr>
            <a:endParaRPr lang="cs-CZ" sz="8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/>
          </a:p>
        </p:txBody>
      </p:sp>
      <p:pic>
        <p:nvPicPr>
          <p:cNvPr id="6" name="Obrázek 5" descr="Balance_sheet_Mesopotamia_Louvre_AO603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8064" y="2564904"/>
            <a:ext cx="3486162" cy="33108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b="1" dirty="0" err="1" smtClean="0"/>
              <a:t>Georg</a:t>
            </a:r>
            <a:r>
              <a:rPr lang="cs-CZ" sz="3200" b="1" dirty="0" smtClean="0"/>
              <a:t> Friedrich </a:t>
            </a:r>
            <a:r>
              <a:rPr lang="cs-CZ" sz="3200" b="1" dirty="0" err="1" smtClean="0"/>
              <a:t>Grotefend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43608" y="1700808"/>
            <a:ext cx="7671796" cy="1510458"/>
          </a:xfrm>
        </p:spPr>
        <p:txBody>
          <a:bodyPr/>
          <a:lstStyle/>
          <a:p>
            <a:pPr lvl="1" algn="ctr">
              <a:buNone/>
            </a:pPr>
            <a:endParaRPr lang="cs-CZ" dirty="0" smtClean="0"/>
          </a:p>
          <a:p>
            <a:pPr lvl="1" algn="ctr">
              <a:buNone/>
            </a:pP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1802</a:t>
            </a:r>
            <a:r>
              <a:rPr lang="cs-CZ" sz="3200" dirty="0" smtClean="0"/>
              <a:t> rozluštil klínové písmo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347864" y="3140968"/>
            <a:ext cx="2952329" cy="3240360"/>
          </a:xfrm>
          <a:ln w="28575">
            <a:solidFill>
              <a:schemeClr val="tx2">
                <a:lumMod val="75000"/>
                <a:lumOff val="25000"/>
              </a:schemeClr>
            </a:solidFill>
          </a:ln>
        </p:spPr>
        <p:txBody>
          <a:bodyPr/>
          <a:lstStyle/>
          <a:p>
            <a:pPr algn="ctr">
              <a:buNone/>
            </a:pPr>
            <a:endParaRPr lang="cs-CZ" sz="2000" dirty="0" smtClean="0">
              <a:hlinkClick r:id="rId2"/>
            </a:endParaRPr>
          </a:p>
          <a:p>
            <a:pPr algn="ctr">
              <a:buNone/>
            </a:pPr>
            <a:endParaRPr lang="cs-CZ" sz="2000" dirty="0" smtClean="0">
              <a:hlinkClick r:id="rId2"/>
            </a:endParaRPr>
          </a:p>
        </p:txBody>
      </p:sp>
      <p:pic>
        <p:nvPicPr>
          <p:cNvPr id="6" name="Obrázek 5" descr="Georg_Friedrich_Grotefend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635896" y="3356992"/>
            <a:ext cx="2401824" cy="279196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899592" y="1916832"/>
            <a:ext cx="7992888" cy="4536504"/>
          </a:xfrm>
          <a:prstGeom prst="rect">
            <a:avLst/>
          </a:prstGeom>
          <a:solidFill>
            <a:srgbClr val="D1B887"/>
          </a:solidFill>
          <a:ln w="28575" cap="flat" cmpd="sng" algn="ctr">
            <a:solidFill>
              <a:schemeClr val="tx2">
                <a:lumMod val="90000"/>
                <a:lumOff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81000"/>
            <a:ext cx="7939608" cy="1143000"/>
          </a:xfrm>
        </p:spPr>
        <p:txBody>
          <a:bodyPr/>
          <a:lstStyle/>
          <a:p>
            <a:r>
              <a:rPr lang="cs-CZ" sz="3200" b="1" dirty="0" smtClean="0"/>
              <a:t>Shrnutí:</a:t>
            </a:r>
            <a:r>
              <a:rPr lang="cs-CZ" sz="3200" dirty="0" smtClean="0"/>
              <a:t> </a:t>
            </a:r>
            <a:r>
              <a:rPr lang="cs-CZ" dirty="0" smtClean="0"/>
              <a:t>		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496944" cy="4320480"/>
          </a:xfrm>
        </p:spPr>
        <p:txBody>
          <a:bodyPr/>
          <a:lstStyle/>
          <a:p>
            <a:pPr lvl="1">
              <a:spcBef>
                <a:spcPts val="0"/>
              </a:spcBef>
            </a:pPr>
            <a:r>
              <a:rPr lang="cs-CZ" dirty="0" smtClean="0"/>
              <a:t> </a:t>
            </a:r>
            <a:r>
              <a:rPr lang="cs-CZ" sz="2400" dirty="0" smtClean="0"/>
              <a:t>Do které skupiny starověkých států řadíme Mezopotámii?</a:t>
            </a:r>
          </a:p>
          <a:p>
            <a:pPr lvl="1">
              <a:spcBef>
                <a:spcPts val="0"/>
              </a:spcBef>
              <a:buNone/>
            </a:pPr>
            <a:endParaRPr lang="cs-CZ" sz="800" dirty="0" smtClean="0"/>
          </a:p>
          <a:p>
            <a:pPr lvl="1">
              <a:spcBef>
                <a:spcPts val="0"/>
              </a:spcBef>
              <a:buNone/>
            </a:pPr>
            <a:endParaRPr lang="cs-CZ" sz="2400" dirty="0" smtClean="0"/>
          </a:p>
          <a:p>
            <a:pPr lvl="1">
              <a:spcBef>
                <a:spcPts val="0"/>
              </a:spcBef>
            </a:pPr>
            <a:r>
              <a:rPr lang="cs-CZ" sz="2400" dirty="0" smtClean="0"/>
              <a:t> V okolí kterých dvou řek se Mezopotámie zformovala?</a:t>
            </a:r>
          </a:p>
          <a:p>
            <a:pPr lvl="1">
              <a:spcBef>
                <a:spcPts val="0"/>
              </a:spcBef>
            </a:pPr>
            <a:endParaRPr lang="cs-CZ" sz="800" dirty="0" smtClean="0"/>
          </a:p>
          <a:p>
            <a:pPr lvl="1">
              <a:spcBef>
                <a:spcPts val="0"/>
              </a:spcBef>
            </a:pPr>
            <a:endParaRPr lang="cs-CZ" sz="2400" dirty="0" smtClean="0"/>
          </a:p>
          <a:p>
            <a:pPr lvl="1">
              <a:spcBef>
                <a:spcPts val="0"/>
              </a:spcBef>
            </a:pPr>
            <a:r>
              <a:rPr lang="cs-CZ" sz="2400" dirty="0" smtClean="0"/>
              <a:t> Na území kterého dnešního státu bychom našli Mezopotámii?</a:t>
            </a:r>
          </a:p>
          <a:p>
            <a:pPr lvl="1">
              <a:spcBef>
                <a:spcPts val="0"/>
              </a:spcBef>
            </a:pPr>
            <a:endParaRPr lang="cs-CZ" sz="800" dirty="0" smtClean="0"/>
          </a:p>
          <a:p>
            <a:pPr lvl="1">
              <a:spcBef>
                <a:spcPts val="0"/>
              </a:spcBef>
            </a:pPr>
            <a:endParaRPr lang="cs-CZ" sz="2400" dirty="0" smtClean="0"/>
          </a:p>
          <a:p>
            <a:pPr lvl="1">
              <a:spcBef>
                <a:spcPts val="0"/>
              </a:spcBef>
            </a:pPr>
            <a:r>
              <a:rPr lang="cs-CZ" sz="2400" dirty="0" smtClean="0"/>
              <a:t> Jak se nazývá sumerské písmo?</a:t>
            </a:r>
          </a:p>
          <a:p>
            <a:pPr lvl="1">
              <a:spcBef>
                <a:spcPts val="0"/>
              </a:spcBef>
            </a:pPr>
            <a:endParaRPr lang="cs-CZ" sz="800" dirty="0" smtClean="0"/>
          </a:p>
          <a:p>
            <a:pPr lvl="1">
              <a:spcBef>
                <a:spcPts val="0"/>
              </a:spcBef>
            </a:pPr>
            <a:endParaRPr lang="cs-CZ" sz="2400" dirty="0" smtClean="0"/>
          </a:p>
          <a:p>
            <a:pPr lvl="1">
              <a:spcBef>
                <a:spcPts val="0"/>
              </a:spcBef>
            </a:pPr>
            <a:r>
              <a:rPr lang="cs-CZ" sz="2400" dirty="0" smtClean="0"/>
              <a:t>Kdo stál v čele Mezopotámie?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Akkadové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928802"/>
            <a:ext cx="8545543" cy="4214842"/>
          </a:xfrm>
        </p:spPr>
        <p:txBody>
          <a:bodyPr/>
          <a:lstStyle/>
          <a:p>
            <a:pPr lvl="1">
              <a:spcBef>
                <a:spcPts val="2400"/>
              </a:spcBef>
            </a:pPr>
            <a:r>
              <a:rPr lang="cs-CZ" dirty="0" smtClean="0"/>
              <a:t> první skutečná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jednotná</a:t>
            </a:r>
            <a:r>
              <a:rPr lang="cs-CZ" dirty="0" smtClean="0"/>
              <a:t> říše</a:t>
            </a:r>
          </a:p>
          <a:p>
            <a:pPr lvl="1">
              <a:spcBef>
                <a:spcPts val="2400"/>
              </a:spcBef>
            </a:pPr>
            <a:r>
              <a:rPr lang="cs-CZ" dirty="0"/>
              <a:t> </a:t>
            </a:r>
            <a:r>
              <a:rPr lang="cs-CZ" dirty="0" smtClean="0"/>
              <a:t>převzali sumerskou kulturu</a:t>
            </a:r>
          </a:p>
          <a:p>
            <a:pPr lvl="1">
              <a:spcBef>
                <a:spcPts val="2400"/>
              </a:spcBef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zikkuraty</a:t>
            </a:r>
            <a:r>
              <a:rPr lang="cs-CZ" dirty="0" smtClean="0"/>
              <a:t>, paláce, opevněná města</a:t>
            </a:r>
          </a:p>
          <a:p>
            <a:pPr lvl="1">
              <a:spcBef>
                <a:spcPts val="2400"/>
              </a:spcBef>
            </a:pPr>
            <a:r>
              <a:rPr lang="cs-CZ" dirty="0"/>
              <a:t>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válečníci</a:t>
            </a:r>
            <a:r>
              <a:rPr lang="cs-CZ" dirty="0" smtClean="0"/>
              <a:t>! </a:t>
            </a:r>
            <a:r>
              <a:rPr lang="cs-CZ" dirty="0" smtClean="0">
                <a:sym typeface="Wingdings 3"/>
              </a:rPr>
              <a:t>výpravy směřovány ke Středozemnímu 		         moři </a:t>
            </a:r>
          </a:p>
          <a:p>
            <a:pPr lvl="1">
              <a:spcBef>
                <a:spcPts val="2400"/>
              </a:spcBef>
              <a:buNone/>
            </a:pPr>
            <a:r>
              <a:rPr lang="cs-CZ" dirty="0">
                <a:sym typeface="Wingdings 3"/>
              </a:rPr>
              <a:t>	</a:t>
            </a:r>
            <a:r>
              <a:rPr lang="cs-CZ" dirty="0" smtClean="0">
                <a:sym typeface="Wingdings 3"/>
              </a:rPr>
              <a:t>		      lidská i materiální kořist</a:t>
            </a:r>
            <a:endParaRPr lang="cs-CZ" dirty="0">
              <a:sym typeface="Wingdings 3"/>
            </a:endParaRPr>
          </a:p>
          <a:p>
            <a:pPr lvl="1">
              <a:buNone/>
            </a:pPr>
            <a:endParaRPr lang="cs-CZ" dirty="0" smtClean="0">
              <a:sym typeface="Wingdings 3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b="1" dirty="0" smtClean="0"/>
              <a:t>Zikkurat</a:t>
            </a:r>
            <a:endParaRPr lang="cs-CZ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62038" y="1772816"/>
            <a:ext cx="7769225" cy="4824536"/>
          </a:xfrm>
          <a:ln w="28575">
            <a:solidFill>
              <a:schemeClr val="tx2">
                <a:lumMod val="90000"/>
                <a:lumOff val="10000"/>
              </a:schemeClr>
            </a:solidFill>
          </a:ln>
        </p:spPr>
        <p:txBody>
          <a:bodyPr>
            <a:normAutofit/>
          </a:bodyPr>
          <a:lstStyle/>
          <a:p>
            <a:pPr>
              <a:buNone/>
            </a:pPr>
            <a:endParaRPr lang="cs-CZ" sz="1400" dirty="0" smtClean="0">
              <a:hlinkClick r:id="rId3"/>
            </a:endParaRPr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endParaRPr lang="cs-CZ" sz="2400" dirty="0" smtClean="0">
              <a:hlinkClick r:id="rId4"/>
            </a:endParaRPr>
          </a:p>
          <a:p>
            <a:pPr algn="ctr">
              <a:buNone/>
            </a:pPr>
            <a:endParaRPr lang="cs-CZ" sz="2400" dirty="0" smtClean="0">
              <a:hlinkClick r:id="rId3"/>
            </a:endParaRPr>
          </a:p>
          <a:p>
            <a:pPr algn="ctr">
              <a:buNone/>
            </a:pPr>
            <a:endParaRPr lang="cs-CZ" sz="2400" dirty="0" smtClean="0">
              <a:hlinkClick r:id="rId3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Zikkurat_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220072" y="1844824"/>
            <a:ext cx="3096344" cy="2322258"/>
          </a:xfrm>
          <a:prstGeom prst="rect">
            <a:avLst/>
          </a:prstGeom>
        </p:spPr>
      </p:pic>
      <p:pic>
        <p:nvPicPr>
          <p:cNvPr id="6" name="Obrázek 5" descr="Great_Ziggurat_of_Ur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987824" y="4221088"/>
            <a:ext cx="4178825" cy="2295986"/>
          </a:xfrm>
          <a:prstGeom prst="rect">
            <a:avLst/>
          </a:prstGeom>
        </p:spPr>
      </p:pic>
      <p:pic>
        <p:nvPicPr>
          <p:cNvPr id="7" name="Obrázek 6" descr="Ziggurat_of_ur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475656" y="1844824"/>
            <a:ext cx="3490799" cy="23248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 bwMode="auto">
          <a:xfrm>
            <a:off x="971600" y="2204864"/>
            <a:ext cx="7848872" cy="3672408"/>
          </a:xfrm>
          <a:prstGeom prst="rect">
            <a:avLst/>
          </a:prstGeom>
          <a:solidFill>
            <a:srgbClr val="D1B887"/>
          </a:solidFill>
          <a:ln w="28575" cap="flat" cmpd="sng" algn="ctr">
            <a:solidFill>
              <a:schemeClr val="tx2">
                <a:lumMod val="90000"/>
                <a:lumOff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81000"/>
            <a:ext cx="7795592" cy="1143000"/>
          </a:xfrm>
        </p:spPr>
        <p:txBody>
          <a:bodyPr/>
          <a:lstStyle/>
          <a:p>
            <a:r>
              <a:rPr lang="cs-CZ" sz="3200" b="1" dirty="0" smtClean="0"/>
              <a:t>Shrnutí:	</a:t>
            </a:r>
            <a:r>
              <a:rPr lang="cs-CZ" dirty="0" smtClean="0"/>
              <a:t>	  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04864"/>
            <a:ext cx="8363719" cy="3675236"/>
          </a:xfrm>
        </p:spPr>
        <p:txBody>
          <a:bodyPr/>
          <a:lstStyle/>
          <a:p>
            <a:pPr lvl="1">
              <a:spcBef>
                <a:spcPts val="0"/>
              </a:spcBef>
            </a:pPr>
            <a:endParaRPr lang="cs-CZ" sz="2400" dirty="0" smtClean="0"/>
          </a:p>
          <a:p>
            <a:pPr lvl="1">
              <a:spcBef>
                <a:spcPts val="0"/>
              </a:spcBef>
            </a:pPr>
            <a:r>
              <a:rPr lang="cs-CZ" sz="2400" dirty="0" smtClean="0"/>
              <a:t>Jak se nazývala v pořadí druhá civilizace žijící na území Mezopotámie?</a:t>
            </a:r>
          </a:p>
          <a:p>
            <a:pPr lvl="1">
              <a:spcBef>
                <a:spcPts val="0"/>
              </a:spcBef>
            </a:pPr>
            <a:endParaRPr lang="cs-CZ" sz="3600" dirty="0" smtClean="0"/>
          </a:p>
          <a:p>
            <a:pPr lvl="1">
              <a:spcBef>
                <a:spcPts val="0"/>
              </a:spcBef>
            </a:pPr>
            <a:r>
              <a:rPr lang="cs-CZ" sz="2400" dirty="0" smtClean="0"/>
              <a:t>Čím se tato civilizace živila?</a:t>
            </a:r>
          </a:p>
          <a:p>
            <a:pPr lvl="1">
              <a:spcBef>
                <a:spcPts val="0"/>
              </a:spcBef>
              <a:buNone/>
            </a:pPr>
            <a:endParaRPr lang="cs-CZ" sz="3600" dirty="0" smtClean="0"/>
          </a:p>
          <a:p>
            <a:pPr lvl="1">
              <a:spcBef>
                <a:spcPts val="0"/>
              </a:spcBef>
            </a:pPr>
            <a:r>
              <a:rPr lang="cs-CZ" sz="2400" dirty="0" smtClean="0"/>
              <a:t>Co to byly tzv. zikkuraty?</a:t>
            </a:r>
          </a:p>
          <a:p>
            <a:pPr lvl="1">
              <a:spcBef>
                <a:spcPts val="0"/>
              </a:spcBef>
              <a:buNone/>
            </a:pPr>
            <a:endParaRPr lang="cs-CZ" sz="2400" dirty="0" smtClean="0"/>
          </a:p>
          <a:p>
            <a:pPr lvl="1">
              <a:spcBef>
                <a:spcPts val="0"/>
              </a:spcBef>
              <a:buNone/>
            </a:pPr>
            <a:endParaRPr lang="cs-CZ" sz="9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/>
              <a:t>Zdroje: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62038" y="1988840"/>
            <a:ext cx="7769225" cy="4608512"/>
          </a:xfrm>
        </p:spPr>
        <p:txBody>
          <a:bodyPr/>
          <a:lstStyle/>
          <a:p>
            <a:pPr algn="just">
              <a:spcBef>
                <a:spcPts val="0"/>
              </a:spcBef>
              <a:buFont typeface="Arial" pitchFamily="34" charset="0"/>
              <a:buChar char="•"/>
            </a:pPr>
            <a:r>
              <a:rPr lang="cs-CZ" sz="1800" dirty="0" smtClean="0">
                <a:hlinkClick r:id="rId3"/>
              </a:rPr>
              <a:t>http://upload.wikimedia.org/wikipedia/commons/9/9a/Mesopotamia.PNG</a:t>
            </a:r>
            <a:endParaRPr lang="cs-CZ" sz="1800" dirty="0" smtClean="0"/>
          </a:p>
          <a:p>
            <a:pPr algn="just">
              <a:spcBef>
                <a:spcPts val="0"/>
              </a:spcBef>
              <a:buNone/>
            </a:pPr>
            <a:endParaRPr lang="cs-CZ" sz="1800" dirty="0" smtClean="0"/>
          </a:p>
          <a:p>
            <a:pPr algn="just">
              <a:spcBef>
                <a:spcPts val="0"/>
              </a:spcBef>
              <a:buFont typeface="Arial" pitchFamily="34" charset="0"/>
              <a:buChar char="•"/>
            </a:pPr>
            <a:r>
              <a:rPr lang="cs-CZ" sz="1800" dirty="0" smtClean="0">
                <a:hlinkClick r:id="rId4"/>
              </a:rPr>
              <a:t>http://upload.wikimedia.org/wikipedia/commons/9/94/Balance_sheet_Mesopotamia_Louvre_AO6036.jpg</a:t>
            </a:r>
            <a:endParaRPr lang="cs-CZ" sz="1800" dirty="0" smtClean="0"/>
          </a:p>
          <a:p>
            <a:pPr algn="just">
              <a:spcBef>
                <a:spcPts val="0"/>
              </a:spcBef>
              <a:buNone/>
            </a:pPr>
            <a:endParaRPr lang="cs-CZ" sz="1800" dirty="0" smtClean="0"/>
          </a:p>
          <a:p>
            <a:pPr algn="just">
              <a:spcBef>
                <a:spcPts val="0"/>
              </a:spcBef>
              <a:buFont typeface="Arial" pitchFamily="34" charset="0"/>
              <a:buChar char="•"/>
            </a:pPr>
            <a:r>
              <a:rPr lang="cs-CZ" sz="1800" dirty="0" smtClean="0">
                <a:hlinkClick r:id="rId5"/>
              </a:rPr>
              <a:t>http://upload.wikimedia.org/wikipedia/commons/a/a0/Georg_Friedrich_Grotefend.jpg</a:t>
            </a:r>
            <a:endParaRPr lang="cs-CZ" sz="1800" dirty="0" smtClean="0"/>
          </a:p>
          <a:p>
            <a:pPr algn="just">
              <a:spcBef>
                <a:spcPts val="0"/>
              </a:spcBef>
              <a:buNone/>
            </a:pPr>
            <a:endParaRPr lang="cs-CZ" sz="1800" dirty="0" smtClean="0"/>
          </a:p>
          <a:p>
            <a:pPr algn="just">
              <a:spcBef>
                <a:spcPts val="0"/>
              </a:spcBef>
              <a:buFont typeface="Arial" pitchFamily="34" charset="0"/>
              <a:buChar char="•"/>
            </a:pPr>
            <a:r>
              <a:rPr lang="cs-CZ" sz="1800" dirty="0" smtClean="0">
                <a:hlinkClick r:id="rId6"/>
              </a:rPr>
              <a:t>http://upload.wikimedia.org/wikipedia/commons/6/61/Zikkurat_2.JPG</a:t>
            </a:r>
            <a:endParaRPr lang="cs-CZ" sz="1800" dirty="0" smtClean="0"/>
          </a:p>
          <a:p>
            <a:pPr algn="just">
              <a:spcBef>
                <a:spcPts val="0"/>
              </a:spcBef>
              <a:buFont typeface="Arial" pitchFamily="34" charset="0"/>
              <a:buChar char="•"/>
            </a:pPr>
            <a:endParaRPr lang="cs-CZ" sz="1800" dirty="0" smtClean="0"/>
          </a:p>
          <a:p>
            <a:pPr algn="just">
              <a:spcBef>
                <a:spcPts val="0"/>
              </a:spcBef>
              <a:buFont typeface="Arial" pitchFamily="34" charset="0"/>
              <a:buChar char="•"/>
            </a:pPr>
            <a:r>
              <a:rPr lang="cs-CZ" sz="1800" dirty="0" smtClean="0">
                <a:hlinkClick r:id="rId7"/>
              </a:rPr>
              <a:t>http://upload.wikimedia.org/wikipedia/commons/9/95/Great_Ziggurat_of_Ur.JPG?uselang=cs</a:t>
            </a:r>
            <a:endParaRPr lang="cs-CZ" sz="1800" dirty="0" smtClean="0"/>
          </a:p>
          <a:p>
            <a:pPr algn="just">
              <a:spcBef>
                <a:spcPts val="0"/>
              </a:spcBef>
              <a:buFont typeface="Arial" pitchFamily="34" charset="0"/>
              <a:buChar char="•"/>
            </a:pPr>
            <a:endParaRPr lang="cs-CZ" sz="1800" dirty="0" smtClean="0"/>
          </a:p>
          <a:p>
            <a:pPr algn="just">
              <a:spcBef>
                <a:spcPts val="0"/>
              </a:spcBef>
              <a:buFont typeface="Arial" pitchFamily="34" charset="0"/>
              <a:buChar char="•"/>
            </a:pPr>
            <a:r>
              <a:rPr lang="cs-CZ" sz="1800" dirty="0" smtClean="0">
                <a:hlinkClick r:id="rId8"/>
              </a:rPr>
              <a:t>http://upload.wikimedia.org/wikipedia/commons/8/80/Ziggurat_of_ur.jpg?uselang=cs</a:t>
            </a:r>
            <a:endParaRPr lang="cs-CZ" sz="1800" dirty="0" smtClean="0"/>
          </a:p>
          <a:p>
            <a:pPr algn="just">
              <a:spcBef>
                <a:spcPts val="0"/>
              </a:spcBef>
              <a:buFont typeface="Arial" pitchFamily="34" charset="0"/>
              <a:buChar char="•"/>
            </a:pPr>
            <a:endParaRPr lang="cs-CZ" sz="1800" dirty="0" smtClean="0"/>
          </a:p>
          <a:p>
            <a:pPr algn="just">
              <a:spcBef>
                <a:spcPts val="0"/>
              </a:spcBef>
              <a:buFont typeface="Arial" pitchFamily="34" charset="0"/>
              <a:buChar char="•"/>
            </a:pPr>
            <a:endParaRPr lang="cs-CZ" sz="1800" dirty="0" smtClean="0"/>
          </a:p>
          <a:p>
            <a:pPr algn="just">
              <a:buFont typeface="Arial" pitchFamily="34" charset="0"/>
              <a:buChar char="•"/>
            </a:pPr>
            <a:endParaRPr lang="cs-CZ" sz="1800" dirty="0" smtClean="0"/>
          </a:p>
          <a:p>
            <a:pPr algn="just">
              <a:buFont typeface="Arial" pitchFamily="34" charset="0"/>
              <a:buChar char="•"/>
            </a:pPr>
            <a:endParaRPr lang="cs-CZ" sz="1800" dirty="0" smtClean="0"/>
          </a:p>
          <a:p>
            <a:pPr algn="just">
              <a:buFont typeface="Arial" pitchFamily="34" charset="0"/>
              <a:buChar char="•"/>
            </a:pPr>
            <a:endParaRPr lang="cs-CZ" sz="18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Expedice">
  <a:themeElements>
    <a:clrScheme name="Expedice 2">
      <a:dk1>
        <a:srgbClr val="000000"/>
      </a:dk1>
      <a:lt1>
        <a:srgbClr val="FFFFFF"/>
      </a:lt1>
      <a:dk2>
        <a:srgbClr val="482400"/>
      </a:dk2>
      <a:lt2>
        <a:srgbClr val="808080"/>
      </a:lt2>
      <a:accent1>
        <a:srgbClr val="DFD6C3"/>
      </a:accent1>
      <a:accent2>
        <a:srgbClr val="D69B80"/>
      </a:accent2>
      <a:accent3>
        <a:srgbClr val="FFFFFF"/>
      </a:accent3>
      <a:accent4>
        <a:srgbClr val="000000"/>
      </a:accent4>
      <a:accent5>
        <a:srgbClr val="ECE8DE"/>
      </a:accent5>
      <a:accent6>
        <a:srgbClr val="C28C73"/>
      </a:accent6>
      <a:hlink>
        <a:srgbClr val="993300"/>
      </a:hlink>
      <a:folHlink>
        <a:srgbClr val="666600"/>
      </a:folHlink>
    </a:clrScheme>
    <a:fontScheme name="Expedice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Expedice 1">
        <a:dk1>
          <a:srgbClr val="000000"/>
        </a:dk1>
        <a:lt1>
          <a:srgbClr val="A7947B"/>
        </a:lt1>
        <a:dk2>
          <a:srgbClr val="482400"/>
        </a:dk2>
        <a:lt2>
          <a:srgbClr val="808080"/>
        </a:lt2>
        <a:accent1>
          <a:srgbClr val="DFD6C3"/>
        </a:accent1>
        <a:accent2>
          <a:srgbClr val="D69B80"/>
        </a:accent2>
        <a:accent3>
          <a:srgbClr val="D0C8BF"/>
        </a:accent3>
        <a:accent4>
          <a:srgbClr val="000000"/>
        </a:accent4>
        <a:accent5>
          <a:srgbClr val="ECE8DE"/>
        </a:accent5>
        <a:accent6>
          <a:srgbClr val="C28C73"/>
        </a:accent6>
        <a:hlink>
          <a:srgbClr val="993300"/>
        </a:hlink>
        <a:folHlink>
          <a:srgbClr val="66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xpedice 2">
        <a:dk1>
          <a:srgbClr val="000000"/>
        </a:dk1>
        <a:lt1>
          <a:srgbClr val="FFFFFF"/>
        </a:lt1>
        <a:dk2>
          <a:srgbClr val="482400"/>
        </a:dk2>
        <a:lt2>
          <a:srgbClr val="808080"/>
        </a:lt2>
        <a:accent1>
          <a:srgbClr val="DFD6C3"/>
        </a:accent1>
        <a:accent2>
          <a:srgbClr val="D69B80"/>
        </a:accent2>
        <a:accent3>
          <a:srgbClr val="FFFFFF"/>
        </a:accent3>
        <a:accent4>
          <a:srgbClr val="000000"/>
        </a:accent4>
        <a:accent5>
          <a:srgbClr val="ECE8DE"/>
        </a:accent5>
        <a:accent6>
          <a:srgbClr val="C28C73"/>
        </a:accent6>
        <a:hlink>
          <a:srgbClr val="993300"/>
        </a:hlink>
        <a:folHlink>
          <a:srgbClr val="66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xpedice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xpedice 4">
        <a:dk1>
          <a:srgbClr val="000000"/>
        </a:dk1>
        <a:lt1>
          <a:srgbClr val="9D7643"/>
        </a:lt1>
        <a:dk2>
          <a:srgbClr val="FFFFFF"/>
        </a:dk2>
        <a:lt2>
          <a:srgbClr val="554025"/>
        </a:lt2>
        <a:accent1>
          <a:srgbClr val="CAA966"/>
        </a:accent1>
        <a:accent2>
          <a:srgbClr val="8488AC"/>
        </a:accent2>
        <a:accent3>
          <a:srgbClr val="CCBDB0"/>
        </a:accent3>
        <a:accent4>
          <a:srgbClr val="000000"/>
        </a:accent4>
        <a:accent5>
          <a:srgbClr val="E1D1B8"/>
        </a:accent5>
        <a:accent6>
          <a:srgbClr val="777B9B"/>
        </a:accent6>
        <a:hlink>
          <a:srgbClr val="993300"/>
        </a:hlink>
        <a:folHlink>
          <a:srgbClr val="6666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Vlastní 3">
    <a:dk1>
      <a:srgbClr val="000000"/>
    </a:dk1>
    <a:lt1>
      <a:sysClr val="window" lastClr="FFFFFF"/>
    </a:lt1>
    <a:dk2>
      <a:srgbClr val="575F6D"/>
    </a:dk2>
    <a:lt2>
      <a:srgbClr val="FE8637"/>
    </a:lt2>
    <a:accent1>
      <a:srgbClr val="993D00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STAROVMEZOPOTMIE</Template>
  <TotalTime>222</TotalTime>
  <Words>261</Words>
  <Application>Microsoft Office PowerPoint</Application>
  <PresentationFormat>Předvádění na obrazovce (4:3)</PresentationFormat>
  <Paragraphs>96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Expedice</vt:lpstr>
      <vt:lpstr>     NÁZEV:   VY_32_INOVACE_01 ČÍSLO PROJEKTU:  CZ.1.07/1.4.00/21.1700  NÁZEV PROJEKTU:  Moderní škola 2011 ŠKOLA:   Základní škola a Mateřská škola Nemilany VYUČUJÍCÍ:  Mgr. Iveta Šlahařová  TÉMATICKÁ OBLAST: Starověk        PŘEDMĚT: D  ROČNÍK: 6.     NÁZEV MATERIÁLU: Mezopotámie- Sumerové a Akkadové TYP DOKUMENTU:  Prezentace – Microsoft PowerPoint    ANOTACE:  Materiál je určen pro práci na interaktivní tabuli. Cílem prezentace    je seznámit  žáky se základními informacemi o starověké     Mezopotámii a prvních dvou  civilizacích, které toto území obývaly. </vt:lpstr>
      <vt:lpstr>MEZOPOTÁMIE</vt:lpstr>
      <vt:lpstr>Základní charakteristika</vt:lpstr>
      <vt:lpstr>Civilizace</vt:lpstr>
      <vt:lpstr>Sumerové</vt:lpstr>
      <vt:lpstr>Rozdělení společnosti</vt:lpstr>
      <vt:lpstr>Klínové písmo</vt:lpstr>
      <vt:lpstr>Georg Friedrich Grotefend</vt:lpstr>
      <vt:lpstr>Shrnutí:   </vt:lpstr>
      <vt:lpstr>Akkadové</vt:lpstr>
      <vt:lpstr>Zikkurat</vt:lpstr>
      <vt:lpstr>Shrnutí:     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MEZOPOTÁMIE</dc:title>
  <cp:lastModifiedBy>0JY9</cp:lastModifiedBy>
  <cp:revision>33</cp:revision>
  <dcterms:modified xsi:type="dcterms:W3CDTF">2012-04-21T18:10:12Z</dcterms:modified>
</cp:coreProperties>
</file>