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6" r:id="rId3"/>
    <p:sldId id="257" r:id="rId4"/>
    <p:sldId id="262" r:id="rId5"/>
    <p:sldId id="265" r:id="rId6"/>
    <p:sldId id="263" r:id="rId7"/>
    <p:sldId id="261" r:id="rId8"/>
    <p:sldId id="259" r:id="rId9"/>
    <p:sldId id="26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13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D14AF6-C514-4565-B4BD-8943721C63E7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4DE15B-104B-486C-977C-368C45E49DD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6911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4DE15B-104B-486C-977C-368C45E49DD1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hecker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3/Alois_Ra%C5%A1%C3%ADn.jpg" TargetMode="External"/><Relationship Id="rId13" Type="http://schemas.openxmlformats.org/officeDocument/2006/relationships/hyperlink" Target="http://upload.wikimedia.org/wikipedia/commons/5/52/Czechoslovakia01.png" TargetMode="External"/><Relationship Id="rId3" Type="http://schemas.openxmlformats.org/officeDocument/2006/relationships/hyperlink" Target="http://upload.wikimedia.org/wikipedia/commons/3/31/Masaryk_-_detail.png" TargetMode="External"/><Relationship Id="rId7" Type="http://schemas.openxmlformats.org/officeDocument/2006/relationships/hyperlink" Target="http://upload.wikimedia.org/wikipedia/commons/d/d0/Charlotta_Garrigue.jpg" TargetMode="External"/><Relationship Id="rId12" Type="http://schemas.openxmlformats.org/officeDocument/2006/relationships/hyperlink" Target="http://upload.wikimedia.org/wikipedia/commons/a/a3/Czechoslovakia1920-3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7/Masaryk_Beth_Alfa1.jpg?uselang=cs" TargetMode="External"/><Relationship Id="rId11" Type="http://schemas.openxmlformats.org/officeDocument/2006/relationships/hyperlink" Target="http://upload.wikimedia.org/wikipedia/commons/e/ef/Vavro_%C5%A0rob%C3%A1r.JPG?uselang=cs" TargetMode="External"/><Relationship Id="rId5" Type="http://schemas.openxmlformats.org/officeDocument/2006/relationships/hyperlink" Target="http://upload.wikimedia.org/wikipedia/commons/0/05/Masaryk_kulaty.png" TargetMode="External"/><Relationship Id="rId10" Type="http://schemas.openxmlformats.org/officeDocument/2006/relationships/hyperlink" Target="http://upload.wikimedia.org/wikipedia/commons/b/b6/Ji%C5%99%C3%AD_St%C5%99%C3%ADbrn%C3%BD.jpg" TargetMode="External"/><Relationship Id="rId4" Type="http://schemas.openxmlformats.org/officeDocument/2006/relationships/hyperlink" Target="http://upload.wikimedia.org/wikipedia/commons/d/df/Masaryk.jpg" TargetMode="External"/><Relationship Id="rId9" Type="http://schemas.openxmlformats.org/officeDocument/2006/relationships/hyperlink" Target="http://upload.wikimedia.org/wikipedia/commons/4/4f/Anton%C3%ADn_%C5%A0veh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87908" y="2276872"/>
            <a:ext cx="8229600" cy="4032448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>
                <a:solidFill>
                  <a:schemeClr val="bg1"/>
                </a:solidFill>
              </a:rPr>
              <a:t>NÁZEV:			VY_32_INOVACE_01</a:t>
            </a: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ČÍSLO PROJEKTU:		CZ.1.07/1.4.00/21.1700	</a:t>
            </a: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NÁZEV PROJEKTU:		Moderní škola 2011</a:t>
            </a: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ŠKOLA:			</a:t>
            </a:r>
            <a:r>
              <a:rPr lang="cs-CZ" sz="1600" dirty="0">
                <a:solidFill>
                  <a:schemeClr val="bg1"/>
                </a:solidFill>
              </a:rPr>
              <a:t>Základní škola a Mateřská škola Nemilany</a:t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VYUČUJÍCÍ:			</a:t>
            </a:r>
            <a:r>
              <a:rPr lang="cs-CZ" sz="1600" dirty="0">
                <a:solidFill>
                  <a:schemeClr val="bg1"/>
                </a:solidFill>
              </a:rPr>
              <a:t>Mgr. Iveta </a:t>
            </a:r>
            <a:r>
              <a:rPr lang="cs-CZ" sz="1600" dirty="0" err="1">
                <a:solidFill>
                  <a:schemeClr val="bg1"/>
                </a:solidFill>
              </a:rPr>
              <a:t>šlahařová</a:t>
            </a:r>
            <a:r>
              <a:rPr lang="cs-CZ" sz="1600" dirty="0">
                <a:solidFill>
                  <a:schemeClr val="bg1"/>
                </a:solidFill>
              </a:rPr>
              <a:t>	</a:t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TÉMATICKÁ OBLAST:</a:t>
            </a:r>
            <a:r>
              <a:rPr lang="cs-CZ" sz="1600" dirty="0">
                <a:solidFill>
                  <a:schemeClr val="bg1"/>
                </a:solidFill>
              </a:rPr>
              <a:t>	</a:t>
            </a:r>
            <a:r>
              <a:rPr lang="cs-CZ" sz="1600" dirty="0" smtClean="0">
                <a:solidFill>
                  <a:schemeClr val="bg1"/>
                </a:solidFill>
              </a:rPr>
              <a:t>	Učivo </a:t>
            </a:r>
            <a:r>
              <a:rPr lang="cs-CZ" sz="1600" dirty="0">
                <a:solidFill>
                  <a:schemeClr val="bg1"/>
                </a:solidFill>
              </a:rPr>
              <a:t>9. ročníku			 </a:t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 </a:t>
            </a: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 PŘEDMĚT:	</a:t>
            </a:r>
            <a:r>
              <a:rPr lang="cs-CZ" sz="1600" dirty="0" smtClean="0">
                <a:solidFill>
                  <a:schemeClr val="bg1"/>
                </a:solidFill>
              </a:rPr>
              <a:t>D</a:t>
            </a:r>
            <a:r>
              <a:rPr lang="cs-CZ" sz="1600" b="1" dirty="0">
                <a:solidFill>
                  <a:schemeClr val="bg1"/>
                </a:solidFill>
              </a:rPr>
              <a:t>		ROČNÍK:	</a:t>
            </a:r>
            <a:r>
              <a:rPr lang="cs-CZ" sz="1600" dirty="0">
                <a:solidFill>
                  <a:schemeClr val="bg1"/>
                </a:solidFill>
              </a:rPr>
              <a:t>9.</a:t>
            </a:r>
            <a:r>
              <a:rPr lang="cs-CZ" sz="1600" b="1" dirty="0">
                <a:solidFill>
                  <a:schemeClr val="bg1"/>
                </a:solidFill>
              </a:rPr>
              <a:t> </a:t>
            </a:r>
            <a:r>
              <a:rPr lang="cs-CZ" sz="1600" dirty="0">
                <a:solidFill>
                  <a:schemeClr val="bg1"/>
                </a:solidFill>
              </a:rPr>
              <a:t>	</a:t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 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b="1" dirty="0" smtClean="0">
                <a:solidFill>
                  <a:schemeClr val="bg1"/>
                </a:solidFill>
              </a:rPr>
              <a:t>NÁZEV </a:t>
            </a:r>
            <a:r>
              <a:rPr lang="cs-CZ" sz="1600" b="1" dirty="0">
                <a:solidFill>
                  <a:schemeClr val="bg1"/>
                </a:solidFill>
              </a:rPr>
              <a:t>MATERIÁLU:	</a:t>
            </a:r>
            <a:r>
              <a:rPr lang="cs-CZ" sz="1600" b="1" dirty="0" smtClean="0">
                <a:solidFill>
                  <a:schemeClr val="bg1"/>
                </a:solidFill>
              </a:rPr>
              <a:t>	</a:t>
            </a:r>
            <a:r>
              <a:rPr lang="cs-CZ" sz="1600" dirty="0" smtClean="0">
                <a:solidFill>
                  <a:schemeClr val="bg1"/>
                </a:solidFill>
              </a:rPr>
              <a:t>Vznik </a:t>
            </a:r>
            <a:r>
              <a:rPr lang="cs-CZ" sz="1600" dirty="0">
                <a:solidFill>
                  <a:schemeClr val="bg1"/>
                </a:solidFill>
              </a:rPr>
              <a:t>ČSR</a:t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>
                <a:solidFill>
                  <a:schemeClr val="bg1"/>
                </a:solidFill>
              </a:rPr>
              <a:t> </a:t>
            </a: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dirty="0">
                <a:solidFill>
                  <a:schemeClr val="bg1"/>
                </a:solidFill>
              </a:rPr>
              <a:t/>
            </a:r>
            <a:br>
              <a:rPr lang="cs-CZ" sz="1600" dirty="0">
                <a:solidFill>
                  <a:schemeClr val="bg1"/>
                </a:solidFill>
              </a:rPr>
            </a:br>
            <a:r>
              <a:rPr lang="cs-CZ" sz="1600" b="1" dirty="0" smtClean="0">
                <a:solidFill>
                  <a:schemeClr val="bg1"/>
                </a:solidFill>
              </a:rPr>
              <a:t>ANOTACE:			</a:t>
            </a:r>
            <a:r>
              <a:rPr lang="cs-CZ" sz="1600" dirty="0" smtClean="0">
                <a:solidFill>
                  <a:schemeClr val="bg1"/>
                </a:solidFill>
              </a:rPr>
              <a:t>Materiál </a:t>
            </a:r>
            <a:r>
              <a:rPr lang="cs-CZ" sz="1600" dirty="0">
                <a:solidFill>
                  <a:schemeClr val="bg1"/>
                </a:solidFill>
              </a:rPr>
              <a:t>je určen pro práci na interaktivní </a:t>
            </a:r>
            <a:r>
              <a:rPr lang="cs-CZ" sz="1600" dirty="0" smtClean="0">
                <a:solidFill>
                  <a:schemeClr val="bg1"/>
                </a:solidFill>
              </a:rPr>
              <a:t>tabuli. Prezentace </a:t>
            </a:r>
            <a:r>
              <a:rPr lang="cs-CZ" sz="1600" dirty="0">
                <a:solidFill>
                  <a:schemeClr val="bg1"/>
                </a:solidFill>
              </a:rPr>
              <a:t>seznamuje </a:t>
            </a:r>
            <a:r>
              <a:rPr lang="cs-CZ" sz="1600" dirty="0" smtClean="0">
                <a:solidFill>
                  <a:schemeClr val="bg1"/>
                </a:solidFill>
              </a:rPr>
              <a:t>			žáky </a:t>
            </a:r>
            <a:r>
              <a:rPr lang="cs-CZ" sz="1600" dirty="0">
                <a:solidFill>
                  <a:schemeClr val="bg1"/>
                </a:solidFill>
              </a:rPr>
              <a:t>s okolnostmi vzniku Československé 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  <a:r>
              <a:rPr lang="cs-CZ" sz="1600" dirty="0">
                <a:solidFill>
                  <a:schemeClr val="bg1"/>
                </a:solidFill>
              </a:rPr>
              <a:t>, přibližuje významné </a:t>
            </a:r>
            <a:r>
              <a:rPr lang="cs-CZ" sz="1600" dirty="0" smtClean="0">
                <a:solidFill>
                  <a:schemeClr val="bg1"/>
                </a:solidFill>
              </a:rPr>
              <a:t>			osobnosti října </a:t>
            </a:r>
            <a:r>
              <a:rPr lang="cs-CZ" sz="1600" dirty="0">
                <a:solidFill>
                  <a:schemeClr val="bg1"/>
                </a:solidFill>
              </a:rPr>
              <a:t>1918- zvláště T. </a:t>
            </a:r>
            <a:r>
              <a:rPr lang="cs-CZ" sz="1600" dirty="0" smtClean="0">
                <a:solidFill>
                  <a:schemeClr val="bg1"/>
                </a:solidFill>
              </a:rPr>
              <a:t>G. Masaryka</a:t>
            </a:r>
            <a:r>
              <a:rPr lang="cs-CZ" sz="1600" dirty="0">
                <a:solidFill>
                  <a:schemeClr val="bg1"/>
                </a:solidFill>
              </a:rPr>
              <a:t>. </a:t>
            </a: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92696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1488423"/>
      </p:ext>
    </p:extLst>
  </p:cSld>
  <p:clrMapOvr>
    <a:masterClrMapping/>
  </p:clrMapOvr>
  <p:transition spd="slow">
    <p:checker/>
    <p:sndAc>
      <p:stSnd>
        <p:snd r:embed="rId2" name="chimes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571480"/>
            <a:ext cx="8229600" cy="4797436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VZNIK</a:t>
            </a:r>
            <a:b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ČESKOSLOVENSKÉ REPUBLIKY</a:t>
            </a:r>
            <a:endParaRPr lang="cs-CZ" b="1" u="sng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763688" y="332656"/>
            <a:ext cx="5976664" cy="1272204"/>
          </a:xfrm>
          <a:ln w="31750">
            <a:solidFill>
              <a:schemeClr val="accent6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1. Světová válka...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28596" y="1714488"/>
            <a:ext cx="8358246" cy="4786346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... rozpoutala i u Čechů vlnu emigrace na západ, zejména 			      do USA</a:t>
            </a:r>
          </a:p>
          <a:p>
            <a:pPr algn="l"/>
            <a:endParaRPr lang="cs-CZ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... vedla k vytvoření československých legií bojujících 	               převážně na straně Dohody</a:t>
            </a:r>
          </a:p>
          <a:p>
            <a:pPr algn="l"/>
            <a:endParaRPr lang="cs-CZ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... vedla ke zformování zahraničního a domácího odboje</a:t>
            </a:r>
          </a:p>
          <a:p>
            <a:pPr algn="l"/>
            <a:endParaRPr lang="cs-CZ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/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... povzbudila československé politiky k prosazování     myšlenky na vznik samostatného československého státu</a:t>
            </a:r>
          </a:p>
          <a:p>
            <a:r>
              <a:rPr lang="cs-CZ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hecker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14348" y="500042"/>
            <a:ext cx="7772400" cy="1214446"/>
          </a:xfrm>
          <a:ln w="31750">
            <a:solidFill>
              <a:schemeClr val="accent6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Tomáš Garrigue Masaryk</a:t>
            </a:r>
            <a:b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(1850 Hodonín- 1937 zámek v Lánech)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95536" y="1844824"/>
            <a:ext cx="8568952" cy="4871464"/>
          </a:xfrm>
        </p:spPr>
        <p:txBody>
          <a:bodyPr>
            <a:normAutofit/>
          </a:bodyPr>
          <a:lstStyle/>
          <a:p>
            <a:endParaRPr lang="cs-CZ" sz="1900" b="1" dirty="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filozof, profesor na UK, poslanec Říšské rady, 1. čsl. prezident</a:t>
            </a:r>
          </a:p>
          <a:p>
            <a:pPr algn="l"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domácí učitel 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sym typeface="Wingdings 3"/>
              </a:rPr>
              <a:t> gymnázium ve Vídni, univerzita v Itálii</a:t>
            </a:r>
          </a:p>
          <a:p>
            <a:pPr algn="l"/>
            <a:endParaRPr lang="cs-CZ" sz="24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manželka Charlotta Garrigue (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gency FB" pitchFamily="34" charset="0"/>
              </a:rPr>
              <a:t>† 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1923), </a:t>
            </a:r>
          </a:p>
          <a:p>
            <a:pPr algn="l"/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děti Alice, Herbert (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gency FB" pitchFamily="34" charset="0"/>
              </a:rPr>
              <a:t>†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1915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Agency FB" pitchFamily="34" charset="0"/>
              </a:rPr>
              <a:t>)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, Jan a Olga </a:t>
            </a:r>
          </a:p>
          <a:p>
            <a:pPr algn="l"/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    </a:t>
            </a:r>
          </a:p>
          <a:p>
            <a:pPr algn="l">
              <a:buFontTx/>
              <a:buChar char="-"/>
            </a:pP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1914 emigrace na Západ </a:t>
            </a: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sym typeface="Wingdings 3"/>
              </a:rPr>
              <a:t>myšlenka </a:t>
            </a:r>
          </a:p>
          <a:p>
            <a:pPr algn="l"/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sym typeface="Wingdings 3"/>
              </a:rPr>
              <a:t>   vzniku samostatného státu!!!</a:t>
            </a:r>
          </a:p>
          <a:p>
            <a:pPr algn="l"/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  <a:sym typeface="Wingdings 3"/>
              </a:rPr>
              <a:t>- 1918- 1935 prezident ČSR</a:t>
            </a:r>
            <a:endParaRPr lang="cs-CZ" sz="24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Obrázek 4" descr="Masaryk_-_detail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40152" y="3429000"/>
            <a:ext cx="2584654" cy="2753993"/>
          </a:xfrm>
          <a:prstGeom prst="rect">
            <a:avLst/>
          </a:prstGeom>
        </p:spPr>
      </p:pic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„tatíček Masaryk“			Charlotta </a:t>
            </a:r>
            <a:r>
              <a:rPr lang="cs-CZ" sz="2800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Gariggue</a:t>
            </a:r>
            <a:endParaRPr lang="cs-CZ" sz="2800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Obrázek 2" descr="Masaryk_kulat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124744"/>
            <a:ext cx="3404340" cy="3600400"/>
          </a:xfrm>
          <a:prstGeom prst="rect">
            <a:avLst/>
          </a:prstGeom>
        </p:spPr>
      </p:pic>
      <p:pic>
        <p:nvPicPr>
          <p:cNvPr id="6" name="Obrázek 5" descr="Charlotta_Garrigu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52120" y="1196752"/>
            <a:ext cx="2593057" cy="3289550"/>
          </a:xfrm>
          <a:prstGeom prst="rect">
            <a:avLst/>
          </a:prstGeom>
        </p:spPr>
      </p:pic>
      <p:pic>
        <p:nvPicPr>
          <p:cNvPr id="5" name="Obrázek 4" descr="Masaryk_Beth_Alfa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71800" y="4221088"/>
            <a:ext cx="3534238" cy="2452328"/>
          </a:xfrm>
          <a:prstGeom prst="rect">
            <a:avLst/>
          </a:prstGeom>
        </p:spPr>
      </p:pic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835696" y="404664"/>
            <a:ext cx="5760640" cy="1080120"/>
          </a:xfrm>
          <a:ln w="31750">
            <a:solidFill>
              <a:schemeClr val="accent6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Události roku 1918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251520" y="1571612"/>
            <a:ext cx="8678198" cy="4857784"/>
          </a:xfrm>
        </p:spPr>
        <p:txBody>
          <a:bodyPr>
            <a:normAutofit fontScale="92500"/>
          </a:bodyPr>
          <a:lstStyle/>
          <a:p>
            <a:pPr algn="l">
              <a:buFontTx/>
              <a:buChar char="-"/>
            </a:pPr>
            <a:endPara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pol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r. 1918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: 	v Paříži vzniká prozatímní čsl. vláda, 				doma Národní výbor</a:t>
            </a:r>
          </a:p>
          <a:p>
            <a:pPr algn="l"/>
            <a:endParaRPr lang="cs-CZ" sz="28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18. října 1918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:	Masaryk vydává Washingtonskou deklaraci</a:t>
            </a:r>
          </a:p>
          <a:p>
            <a:pPr algn="l">
              <a:buFontTx/>
              <a:buChar char="-"/>
            </a:pPr>
            <a:endParaRPr lang="cs-CZ" sz="28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28. října 1918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:	a) R-U přijímá mírové podmínky 			    		    prezidenta Wilsona</a:t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		b) Národní výbor </a:t>
            </a:r>
            <a:r>
              <a:rPr lang="cs-CZ" sz="2800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vyhlašuje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					     </a:t>
            </a:r>
            <a:r>
              <a:rPr lang="cs-CZ" sz="2800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samostatný československý stát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!!!</a:t>
            </a:r>
          </a:p>
          <a:p>
            <a:endParaRPr lang="cs-CZ" i="1" dirty="0" smtClean="0"/>
          </a:p>
        </p:txBody>
      </p:sp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</a:br>
            <a:endParaRPr lang="cs-CZ" sz="28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6" name="Zástupný symbol pro text 25"/>
          <p:cNvSpPr>
            <a:spLocks noGrp="1"/>
          </p:cNvSpPr>
          <p:nvPr>
            <p:ph idx="4294967295"/>
          </p:nvPr>
        </p:nvSpPr>
        <p:spPr>
          <a:xfrm>
            <a:off x="792163" y="1844824"/>
            <a:ext cx="8351837" cy="445452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    Alois </a:t>
            </a:r>
            <a:r>
              <a:rPr lang="cs-CZ" sz="20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Rašín</a:t>
            </a: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                    Antonín Švehla</a:t>
            </a:r>
            <a:r>
              <a:rPr lang="cs-CZ" sz="20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                </a:t>
            </a:r>
            <a:r>
              <a:rPr lang="cs-CZ" sz="20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Vavro</a:t>
            </a: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Šrobár</a:t>
            </a:r>
            <a:endPara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0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		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000" b="1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		František Soukup		Jiří Stříbrný</a:t>
            </a:r>
          </a:p>
          <a:p>
            <a:pPr algn="ctr">
              <a:lnSpc>
                <a:spcPct val="120000"/>
              </a:lnSpc>
              <a:spcBef>
                <a:spcPts val="0"/>
              </a:spcBef>
              <a:buNone/>
            </a:pPr>
            <a:endParaRPr lang="cs-CZ" sz="20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0648"/>
            <a:ext cx="8424936" cy="1477328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„Muži 28. října“</a:t>
            </a:r>
            <a:r>
              <a:rPr lang="cs-CZ" sz="1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1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1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sz="1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sz="24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= pětice čsl. politiků, kteří jménem Národního výboru vyhlásili samostatný čsl. stát</a:t>
            </a:r>
            <a:endParaRPr lang="cs-CZ" dirty="0"/>
          </a:p>
        </p:txBody>
      </p:sp>
      <p:pic>
        <p:nvPicPr>
          <p:cNvPr id="6" name="Obrázek 5" descr="ALOIS_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2276872"/>
            <a:ext cx="1440160" cy="1966206"/>
          </a:xfrm>
          <a:prstGeom prst="rect">
            <a:avLst/>
          </a:prstGeom>
        </p:spPr>
      </p:pic>
      <p:pic>
        <p:nvPicPr>
          <p:cNvPr id="7" name="Obrázek 6" descr="ANTONN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2276872"/>
            <a:ext cx="1457717" cy="1965003"/>
          </a:xfrm>
          <a:prstGeom prst="rect">
            <a:avLst/>
          </a:prstGeom>
        </p:spPr>
      </p:pic>
      <p:pic>
        <p:nvPicPr>
          <p:cNvPr id="8" name="Obrázek 7" descr="VAVRO_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72200" y="2276872"/>
            <a:ext cx="1471533" cy="1944215"/>
          </a:xfrm>
          <a:prstGeom prst="rect">
            <a:avLst/>
          </a:prstGeom>
        </p:spPr>
      </p:pic>
      <p:pic>
        <p:nvPicPr>
          <p:cNvPr id="9" name="Obrázek 8" descr="JI_STB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4797152"/>
            <a:ext cx="1412748" cy="1920240"/>
          </a:xfrm>
          <a:prstGeom prst="rect">
            <a:avLst/>
          </a:prstGeom>
        </p:spPr>
      </p:pic>
      <p:pic>
        <p:nvPicPr>
          <p:cNvPr id="10" name="Obrázek 9" descr="soukup2-4a570bf836b65_275x37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15816" y="4797152"/>
            <a:ext cx="1391506" cy="1872208"/>
          </a:xfrm>
          <a:prstGeom prst="rect">
            <a:avLst/>
          </a:prstGeom>
        </p:spPr>
      </p:pic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28596" y="1500174"/>
            <a:ext cx="8429684" cy="3801034"/>
          </a:xfrm>
          <a:ln w="31750"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algn="l">
              <a:buFontTx/>
              <a:buChar char="-"/>
            </a:pPr>
            <a:endPara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30. října:		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Slováci vydávají Martinskou deklaraci	</a:t>
            </a:r>
          </a:p>
          <a:p>
            <a:pPr algn="l"/>
            <a:endParaRPr lang="cs-CZ" sz="28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>
              <a:buFontTx/>
              <a:buChar char="-"/>
            </a:pP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14.listopadu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: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československý stát prohlášen za 				</a:t>
            </a:r>
            <a:r>
              <a:rPr lang="cs-CZ" sz="2800" u="sng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republiku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!!!</a:t>
            </a:r>
          </a:p>
          <a:p>
            <a:pPr algn="l"/>
            <a:endParaRPr lang="cs-CZ" sz="2800" dirty="0" smtClean="0">
              <a:solidFill>
                <a:schemeClr val="accent6">
                  <a:lumMod val="40000"/>
                  <a:lumOff val="60000"/>
                </a:schemeClr>
              </a:solidFill>
            </a:endParaRPr>
          </a:p>
          <a:p>
            <a:pPr algn="l"/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- 10. září 1919:</a:t>
            </a:r>
            <a:r>
              <a:rPr lang="cs-CZ" sz="28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	k ČSR připojena Podkarpatská Rus</a:t>
            </a:r>
            <a:endParaRPr lang="cs-CZ" sz="28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80920" cy="936104"/>
          </a:xfrm>
          <a:ln w="31750">
            <a:solidFill>
              <a:schemeClr val="accent6"/>
            </a:solidFill>
          </a:ln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31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Mapa nově vzniklé ČSR</a:t>
            </a: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endParaRPr lang="cs-CZ" sz="20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Obrázek 2" descr="Czechoslovakia1920-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1340768"/>
            <a:ext cx="4595664" cy="2711442"/>
          </a:xfrm>
          <a:prstGeom prst="rect">
            <a:avLst/>
          </a:prstGeom>
        </p:spPr>
      </p:pic>
      <p:pic>
        <p:nvPicPr>
          <p:cNvPr id="5" name="Obrázek 4" descr="Czechoslovakia01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43808" y="4005064"/>
            <a:ext cx="5858336" cy="2664296"/>
          </a:xfrm>
          <a:prstGeom prst="rect">
            <a:avLst/>
          </a:prstGeom>
        </p:spPr>
      </p:pic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075240" cy="7060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Zdroje: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328592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3"/>
              </a:rPr>
              <a:t>http://upload.wikimedia.org/wikipedia/commons/3/31/Masaryk_-_detail.png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http://upload.wikimedia.org/wikipedia/commons/d/df/Masaryk.jpg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http://upload.wikimedia.org/wikipedia/commons/0/05/Masaryk_kulaty.png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http://upload.wikimedia.org/wikipedia/commons/3/37/Masaryk_Beth_Alfa1.jpg?uselang=cs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http://upload.wikimedia.org/wikipedia/commons/d/d0/Charlotta_Garrigue.jpg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http://upload.wikimedia.org/wikipedia/commons/7/73/Alois_Ra%C5%A1%C3%ADn.jpg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http://upload.wikimedia.org/wikipedia/commons/4/4f/Anton%C3%ADn_%C5%A0vehla.jpg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http://upload.wikimedia.org/wikipedia/commons/b/b6/Ji%C5%99%C3%AD_St%C5%99%C3%ADbrn%C3%BD.jpg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http://upload.wikimedia.org/wikipedia/commons/e/ef/Vavro_%C5%A0rob%C3%A1r.JPG?uselang=cs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http://upload.wikimedia.org/wikipedia/commons/a/a3/Czechoslovakia1920-38.jpg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http://upload.wikimedia.org/wikipedia/commons/5/52/Czechoslovakia01.png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 spd="slow">
    <p:checker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157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NÁZEV:   VY_32_INOVACE_01 ČÍSLO PROJEKTU:  CZ.1.07/1.4.00/21.1700  NÁZEV PROJEKTU:  Moderní škola 2011 ŠKOLA:   Základní škola a Mateřská škola Nemilany VYUČUJÍCÍ:   Mgr. Iveta šlahařová  TÉMATICKÁ OBLAST:  Učivo 9. ročníku         PŘEDMĚT: D  ROČNÍK: 9.      NÁZEV MATERIÁLU:  Vznik ČSR    ANOTACE:   Materiál je určen pro práci na interaktivní tabuli. Prezentace seznamuje    žáky s okolnostmi vzniku Československé  republiky, přibližuje významné    osobnosti října 1918- zvláště T. G. Masaryka. </vt:lpstr>
      <vt:lpstr>VZNIK  ČESKOSLOVENSKÉ REPUBLIKY</vt:lpstr>
      <vt:lpstr>1. Světová válka...</vt:lpstr>
      <vt:lpstr>Tomáš Garrigue Masaryk (1850 Hodonín- 1937 zámek v Lánech)</vt:lpstr>
      <vt:lpstr>„tatíček Masaryk“   Charlotta Gariggue</vt:lpstr>
      <vt:lpstr>Události roku 1918</vt:lpstr>
      <vt:lpstr>               </vt:lpstr>
      <vt:lpstr>Prezentace aplikace PowerPoint</vt:lpstr>
      <vt:lpstr>    Mapa nově vzniklé ČSR    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 ČESKOSLOVENSKÉ REPUBLIKY</dc:title>
  <dc:creator>0JY9</dc:creator>
  <cp:lastModifiedBy>0JY9</cp:lastModifiedBy>
  <cp:revision>43</cp:revision>
  <dcterms:modified xsi:type="dcterms:W3CDTF">2012-04-21T18:46:14Z</dcterms:modified>
</cp:coreProperties>
</file>