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2"/>
  </p:notesMasterIdLst>
  <p:sldIdLst>
    <p:sldId id="269" r:id="rId2"/>
    <p:sldId id="270" r:id="rId3"/>
    <p:sldId id="258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7" r:id="rId13"/>
    <p:sldId id="271" r:id="rId14"/>
    <p:sldId id="268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VY_32_INOVACE_Př_11_</a:t>
          </a:r>
          <a:r>
            <a:rPr lang="cs-CZ" sz="2000" smtClean="0"/>
            <a:t>Tropický </a:t>
          </a:r>
          <a:r>
            <a:rPr lang="cs-CZ" sz="2000" dirty="0" smtClean="0"/>
            <a:t>pás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Tropický pás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6AA7BA-94DD-488D-BE55-4F18D04879F2}" type="presOf" srcId="{757F3AB3-0718-4624-B441-E567A8F0AB56}" destId="{333A1088-737F-45CB-B68E-254E46348037}" srcOrd="0" destOrd="0" presId="urn:microsoft.com/office/officeart/2005/8/layout/target3"/>
    <dgm:cxn modelId="{ACDE3320-1A01-4B02-9E95-336C8AA36372}" type="presOf" srcId="{D1B46980-6531-4606-95E6-44980827E919}" destId="{2BE915AB-18AA-4053-B92C-3BFC9ED204BB}" srcOrd="1" destOrd="0" presId="urn:microsoft.com/office/officeart/2005/8/layout/target3"/>
    <dgm:cxn modelId="{E19DD1CD-D22D-4CEA-8FE6-29D8F899F794}" type="presOf" srcId="{D8197B8C-B260-4A16-BDF4-0947B075E274}" destId="{5A5FFA88-C948-4069-8E93-59FA12366E83}" srcOrd="1" destOrd="0" presId="urn:microsoft.com/office/officeart/2005/8/layout/target3"/>
    <dgm:cxn modelId="{E88D4C70-CDF5-4142-A874-00E26AC789C9}" type="presOf" srcId="{4C35D32F-0EAB-4CD7-82EE-45574DC2A586}" destId="{890E4F0B-2866-4A3F-A3C7-2A14B1797930}" srcOrd="1" destOrd="0" presId="urn:microsoft.com/office/officeart/2005/8/layout/target3"/>
    <dgm:cxn modelId="{BA3F4053-A5F1-4DFF-9A43-D8A1CC454EF0}" type="presOf" srcId="{4C35D32F-0EAB-4CD7-82EE-45574DC2A586}" destId="{8BEBB6EC-1DAA-4CAC-8A25-BC0FCBD5DBD5}" srcOrd="0" destOrd="0" presId="urn:microsoft.com/office/officeart/2005/8/layout/target3"/>
    <dgm:cxn modelId="{BE9DD016-7F31-4CAC-A250-A5A330DADF43}" type="presOf" srcId="{D1D4F407-5343-4D3F-B5B9-D407B03CAEB4}" destId="{AED2198E-93D5-4001-81B4-73124B309672}" srcOrd="1" destOrd="0" presId="urn:microsoft.com/office/officeart/2005/8/layout/target3"/>
    <dgm:cxn modelId="{C17CC04A-2B75-4147-BB0F-803EB3818D19}" type="presOf" srcId="{D1B46980-6531-4606-95E6-44980827E919}" destId="{6140AFEC-043D-4C43-A2F9-D0F5331DF3A3}" srcOrd="0" destOrd="0" presId="urn:microsoft.com/office/officeart/2005/8/layout/target3"/>
    <dgm:cxn modelId="{E93834FD-F8C9-4275-B48D-58BCE3F6355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42F6507-C884-4418-9BA4-315AE4BE5DA6}" type="presOf" srcId="{B651F6E3-6281-48DB-9319-2AEAFDAE7572}" destId="{6BB5E863-4638-4E1D-BFDE-399D028AC4ED}" srcOrd="1" destOrd="0" presId="urn:microsoft.com/office/officeart/2005/8/layout/target3"/>
    <dgm:cxn modelId="{339785DF-B347-4187-9FC1-0D3C611E33EE}" type="presOf" srcId="{B651F6E3-6281-48DB-9319-2AEAFDAE7572}" destId="{619D679B-A015-4ECF-8348-D1034C574F40}" srcOrd="0" destOrd="0" presId="urn:microsoft.com/office/officeart/2005/8/layout/target3"/>
    <dgm:cxn modelId="{E67CAD13-A3AC-4009-A820-ADD9B890A06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36B1B6-372E-4AA1-98AF-FF623C994E25}" type="presParOf" srcId="{333A1088-737F-45CB-B68E-254E46348037}" destId="{F5ABB229-8D3B-4694-996A-96F23CF14429}" srcOrd="0" destOrd="0" presId="urn:microsoft.com/office/officeart/2005/8/layout/target3"/>
    <dgm:cxn modelId="{4B9B1B35-D477-4CC3-8656-63F1A1702B49}" type="presParOf" srcId="{333A1088-737F-45CB-B68E-254E46348037}" destId="{F41139FD-01EE-4571-8B17-4FB00FC51163}" srcOrd="1" destOrd="0" presId="urn:microsoft.com/office/officeart/2005/8/layout/target3"/>
    <dgm:cxn modelId="{132FE541-80A7-46CC-BBBA-72BCCA009BF0}" type="presParOf" srcId="{333A1088-737F-45CB-B68E-254E46348037}" destId="{D005CE8C-CC26-4C3E-AC11-E15060ECD759}" srcOrd="2" destOrd="0" presId="urn:microsoft.com/office/officeart/2005/8/layout/target3"/>
    <dgm:cxn modelId="{AFF41A0C-218B-4206-B1CE-AB02FBF99716}" type="presParOf" srcId="{333A1088-737F-45CB-B68E-254E46348037}" destId="{2C702D82-9B77-49B7-9568-BB8EB47C3372}" srcOrd="3" destOrd="0" presId="urn:microsoft.com/office/officeart/2005/8/layout/target3"/>
    <dgm:cxn modelId="{F261027A-FF04-4815-B051-671670EB4903}" type="presParOf" srcId="{333A1088-737F-45CB-B68E-254E46348037}" destId="{A52A0455-90FF-4808-ABD0-F02540D31D5A}" srcOrd="4" destOrd="0" presId="urn:microsoft.com/office/officeart/2005/8/layout/target3"/>
    <dgm:cxn modelId="{9E8F7FE5-E1B6-45BC-842C-E5F428067517}" type="presParOf" srcId="{333A1088-737F-45CB-B68E-254E46348037}" destId="{6140AFEC-043D-4C43-A2F9-D0F5331DF3A3}" srcOrd="5" destOrd="0" presId="urn:microsoft.com/office/officeart/2005/8/layout/target3"/>
    <dgm:cxn modelId="{441587BF-C6D9-456A-BF86-8D0EB301BE87}" type="presParOf" srcId="{333A1088-737F-45CB-B68E-254E46348037}" destId="{9358AC05-5D7D-4327-9F80-1AD486AEA664}" srcOrd="6" destOrd="0" presId="urn:microsoft.com/office/officeart/2005/8/layout/target3"/>
    <dgm:cxn modelId="{9F3D7547-A625-4636-A2A7-2FF268EB99FD}" type="presParOf" srcId="{333A1088-737F-45CB-B68E-254E46348037}" destId="{313FC574-E1CD-4FB4-B054-0B805CE0447D}" srcOrd="7" destOrd="0" presId="urn:microsoft.com/office/officeart/2005/8/layout/target3"/>
    <dgm:cxn modelId="{330E99F6-E8D1-42E1-A725-B291307BB19A}" type="presParOf" srcId="{333A1088-737F-45CB-B68E-254E46348037}" destId="{619D679B-A015-4ECF-8348-D1034C574F40}" srcOrd="8" destOrd="0" presId="urn:microsoft.com/office/officeart/2005/8/layout/target3"/>
    <dgm:cxn modelId="{E37B17F3-7070-4009-9932-2CD154ACA490}" type="presParOf" srcId="{333A1088-737F-45CB-B68E-254E46348037}" destId="{322283A8-4A27-4CDA-BAE3-F381106A9174}" srcOrd="9" destOrd="0" presId="urn:microsoft.com/office/officeart/2005/8/layout/target3"/>
    <dgm:cxn modelId="{6C232E97-D05D-4F15-9364-B928DA31E4FD}" type="presParOf" srcId="{333A1088-737F-45CB-B68E-254E46348037}" destId="{FFC9F71D-1B4F-4AD9-A4A6-86ADEFC8AF5C}" srcOrd="10" destOrd="0" presId="urn:microsoft.com/office/officeart/2005/8/layout/target3"/>
    <dgm:cxn modelId="{F1DD9D9D-8FEC-4A5E-92EE-A4E3C5F2F5ED}" type="presParOf" srcId="{333A1088-737F-45CB-B68E-254E46348037}" destId="{25B08C86-7E15-44DC-BE7F-FFB55DD49D12}" srcOrd="11" destOrd="0" presId="urn:microsoft.com/office/officeart/2005/8/layout/target3"/>
    <dgm:cxn modelId="{8BE4C536-BAB8-4861-A2DA-BA665FB4931E}" type="presParOf" srcId="{333A1088-737F-45CB-B68E-254E46348037}" destId="{76644BE8-9D7C-4C09-B250-3D10AF48CBB7}" srcOrd="12" destOrd="0" presId="urn:microsoft.com/office/officeart/2005/8/layout/target3"/>
    <dgm:cxn modelId="{69F73DCD-557E-439D-9E23-F1DACC3B07ED}" type="presParOf" srcId="{333A1088-737F-45CB-B68E-254E46348037}" destId="{EE85B701-7295-41C0-BA7A-34D3756A2AE6}" srcOrd="13" destOrd="0" presId="urn:microsoft.com/office/officeart/2005/8/layout/target3"/>
    <dgm:cxn modelId="{9FCB98D3-3578-44F0-B2D6-79C4340A4A42}" type="presParOf" srcId="{333A1088-737F-45CB-B68E-254E46348037}" destId="{8BEBB6EC-1DAA-4CAC-8A25-BC0FCBD5DBD5}" srcOrd="14" destOrd="0" presId="urn:microsoft.com/office/officeart/2005/8/layout/target3"/>
    <dgm:cxn modelId="{F914284F-19B3-4A27-8A6E-32BCC2B50788}" type="presParOf" srcId="{333A1088-737F-45CB-B68E-254E46348037}" destId="{AED2198E-93D5-4001-81B4-73124B309672}" srcOrd="15" destOrd="0" presId="urn:microsoft.com/office/officeart/2005/8/layout/target3"/>
    <dgm:cxn modelId="{052AE61C-F335-4D78-AEAD-C938B07E1518}" type="presParOf" srcId="{333A1088-737F-45CB-B68E-254E46348037}" destId="{2BE915AB-18AA-4053-B92C-3BFC9ED204BB}" srcOrd="16" destOrd="0" presId="urn:microsoft.com/office/officeart/2005/8/layout/target3"/>
    <dgm:cxn modelId="{DCEEFD1C-6B24-4EC6-909B-93D9E1BDC212}" type="presParOf" srcId="{333A1088-737F-45CB-B68E-254E46348037}" destId="{6BB5E863-4638-4E1D-BFDE-399D028AC4ED}" srcOrd="17" destOrd="0" presId="urn:microsoft.com/office/officeart/2005/8/layout/target3"/>
    <dgm:cxn modelId="{69782379-CD83-4034-A32B-150563EC83E4}" type="presParOf" srcId="{333A1088-737F-45CB-B68E-254E46348037}" destId="{5A5FFA88-C948-4069-8E93-59FA12366E83}" srcOrd="18" destOrd="0" presId="urn:microsoft.com/office/officeart/2005/8/layout/target3"/>
    <dgm:cxn modelId="{A96FCFF2-7E56-4744-8434-45BB6D7AD8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VY_32_INOVACE_Př_11_</a:t>
          </a:r>
          <a:r>
            <a:rPr lang="cs-CZ" sz="2000" kern="1200" smtClean="0"/>
            <a:t>Tropický </a:t>
          </a:r>
          <a:r>
            <a:rPr lang="cs-CZ" sz="2000" kern="1200" dirty="0" smtClean="0"/>
            <a:t>pás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Tropický pás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976002-87A3-4330-863D-82BF76C60A3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D961EC-F04C-49C7-AF5D-D4F5DCDCFC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281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787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04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55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541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845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29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47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776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499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044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317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A18F03-F712-4FEE-BFE7-E570241B19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16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662614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839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71303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tropický pás.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názorně seznámeni s oblastí tropického pásu a charakteristikou</a:t>
            </a:r>
          </a:p>
          <a:p>
            <a:r>
              <a:rPr lang="cs-CZ" dirty="0">
                <a:solidFill>
                  <a:prstClr val="black"/>
                </a:solidFill>
              </a:rPr>
              <a:t>j</a:t>
            </a:r>
            <a:r>
              <a:rPr lang="cs-CZ" dirty="0" smtClean="0">
                <a:solidFill>
                  <a:prstClr val="black"/>
                </a:solidFill>
              </a:rPr>
              <a:t>ednotlivých typů krajiny.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Prezentace je doplněna zajímavostmi ze života živočichů daného pásma.	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5. ročník ZŠ, je vhodný pro výklad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atlasy zvířat a rostlin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34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Tropický podnebný pás</a:t>
            </a:r>
            <a:endParaRPr lang="cs-CZ" b="1" dirty="0"/>
          </a:p>
        </p:txBody>
      </p:sp>
      <p:pic>
        <p:nvPicPr>
          <p:cNvPr id="1028" name="Picture 4" descr="C:\Users\zak\AppData\Local\Microsoft\Windows\Temporary Internet Files\Content.IE5\TOF9C68S\MP9004003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828092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71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Charakteristika oblasti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r</a:t>
            </a:r>
            <a:r>
              <a:rPr lang="cs-CZ" sz="2800" dirty="0" smtClean="0"/>
              <a:t>ozkládá </a:t>
            </a:r>
            <a:r>
              <a:rPr lang="cs-CZ" sz="2800" dirty="0"/>
              <a:t>se po obou stranách rovníku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oblast s vysokými teplotami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en a noc stejně dlouhé celý rok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68960"/>
            <a:ext cx="40386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95920" y="3640261"/>
            <a:ext cx="126045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ROVNÍK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6084168" y="4101926"/>
            <a:ext cx="611752" cy="6815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Typy krajiny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t</a:t>
            </a:r>
            <a:r>
              <a:rPr lang="cs-CZ" sz="2800" dirty="0" smtClean="0"/>
              <a:t>ropický deštný prales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avana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oušť</a:t>
            </a:r>
            <a:endParaRPr lang="cs-CZ" sz="2800" dirty="0"/>
          </a:p>
        </p:txBody>
      </p:sp>
      <p:pic>
        <p:nvPicPr>
          <p:cNvPr id="3074" name="Picture 2" descr="C:\Users\zak\AppData\Local\Microsoft\Windows\Temporary Internet Files\Content.IE5\S8YXYT5N\MP900423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51583"/>
            <a:ext cx="2894807" cy="292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ak\AppData\Local\Microsoft\Windows\Temporary Internet Files\Content.IE5\DA2MW66B\MP9003138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937525"/>
            <a:ext cx="290892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ak\AppData\Local\Microsoft\Windows\Temporary Internet Files\Content.IE5\DA2MW66B\MP9004007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576" y="1710681"/>
            <a:ext cx="3191241" cy="2708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03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Tropický deštný les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elká horka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n</a:t>
            </a:r>
            <a:r>
              <a:rPr lang="cs-CZ" sz="2800" dirty="0" smtClean="0"/>
              <a:t>edá se určit roční období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h</a:t>
            </a:r>
            <a:r>
              <a:rPr lang="cs-CZ" sz="2800" dirty="0" smtClean="0"/>
              <a:t>odně srážek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elmi mnoho rostlin a zvířat</a:t>
            </a:r>
            <a:endParaRPr lang="cs-CZ" sz="2800" dirty="0"/>
          </a:p>
        </p:txBody>
      </p:sp>
      <p:pic>
        <p:nvPicPr>
          <p:cNvPr id="1026" name="Picture 2" descr="C:\Users\zak\AppData\Local\Microsoft\Windows\Temporary Internet Files\Content.IE5\S8YXYT5N\MP90042313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306" y="3417345"/>
            <a:ext cx="3614887" cy="299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rtelkovaH\AppData\Local\Microsoft\Windows\Temporary Internet Files\Content.IE5\R72C0G05\MP9004332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464760" cy="233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4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Živočichové v deštném pralese</a:t>
            </a:r>
            <a:endParaRPr lang="cs-CZ" b="1" dirty="0"/>
          </a:p>
        </p:txBody>
      </p:sp>
      <p:pic>
        <p:nvPicPr>
          <p:cNvPr id="2050" name="Picture 2" descr="C:\Users\zak\AppData\Local\Microsoft\Windows\Temporary Internet Files\Content.IE5\TOF9C68S\MP9001805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56407"/>
            <a:ext cx="3657600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ak\AppData\Local\Microsoft\Windows\Temporary Internet Files\Content.IE5\S8YXYT5N\MP9002629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48" y="1605713"/>
            <a:ext cx="2592288" cy="229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ak\AppData\Local\Microsoft\Windows\Temporary Internet Files\Content.IE5\DA2MW66B\MP9004038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854" y="4334542"/>
            <a:ext cx="2086753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ak\AppData\Local\Microsoft\Windows\Temporary Internet Files\Content.IE5\S8YXYT5N\MP9004050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998" y="1582033"/>
            <a:ext cx="1994179" cy="298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02880" y="4712141"/>
            <a:ext cx="1835670" cy="7414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HROCH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116084" y="3260867"/>
            <a:ext cx="2167884" cy="864095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KROKODÝL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032547" y="4124962"/>
            <a:ext cx="1835670" cy="7414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GORILA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156176" y="1700808"/>
            <a:ext cx="1835670" cy="7414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JAGUÁR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11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zak\AppData\Local\Microsoft\Windows\Temporary Internet Files\Content.IE5\DA2MW66B\MP900406524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95528"/>
            <a:ext cx="1795684" cy="269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ak\AppData\Local\Microsoft\Windows\Temporary Internet Files\Content.IE5\O4OJ6IAX\MP9004069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11" y="476672"/>
            <a:ext cx="2814816" cy="225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ak\AppData\Local\Microsoft\Windows\Temporary Internet Files\Content.IE5\TOF9C68S\MP9004066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738" y="350153"/>
            <a:ext cx="2376264" cy="250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188966" y="2372737"/>
            <a:ext cx="2592288" cy="148294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STRAŠILKA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(LUPENITKA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ZELENÁ)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21616" y="1865346"/>
            <a:ext cx="2397688" cy="863179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KOLIBŘÍK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83768" y="3643507"/>
            <a:ext cx="2397688" cy="148294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TROPICKÝ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MOTÝL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2160" y="2999359"/>
            <a:ext cx="2228997" cy="3687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923928" y="5426452"/>
            <a:ext cx="2397688" cy="882939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TUKAN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59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Rostlinstvo v deštném pralese</a:t>
            </a:r>
            <a:endParaRPr lang="cs-CZ" b="1" dirty="0"/>
          </a:p>
        </p:txBody>
      </p:sp>
      <p:pic>
        <p:nvPicPr>
          <p:cNvPr id="4101" name="Picture 5" descr="C:\Users\zak\AppData\Local\Microsoft\Windows\Temporary Internet Files\Content.IE5\TOF9C68S\MP9001487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17" y="2758166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ak\AppData\Local\Microsoft\Windows\Temporary Internet Files\Content.IE5\S8YXYT5N\MC90044171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05441"/>
            <a:ext cx="2102437" cy="210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450122" y="1660140"/>
            <a:ext cx="2467173" cy="976771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KOKOSOVNÍK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119565" y="1701405"/>
            <a:ext cx="2075062" cy="983237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ORCHIDEJ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VrtelkovaH\AppData\Local\Microsoft\Windows\Temporary Internet Files\Content.IE5\R72C0G05\MP900406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60338"/>
            <a:ext cx="2734477" cy="341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3154229" y="4088386"/>
            <a:ext cx="2578608" cy="93175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BANÁNOVNÍK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88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Víte, že…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g</a:t>
            </a:r>
            <a:r>
              <a:rPr lang="cs-CZ" dirty="0" smtClean="0"/>
              <a:t>orila váží až 200kg?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rokodýl je plaz?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rokodýl může napadnout člověka?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h</a:t>
            </a:r>
            <a:r>
              <a:rPr lang="cs-CZ" dirty="0" smtClean="0"/>
              <a:t>roch může být až 4,5m dlouhý a může mít 3 tuny?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aguár umí výborně plavat?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ukani se živí ovocem?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upenitka zelená(strašilka) umí napodobit list?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240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Poušť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ysoké teploty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edostatek vody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elmi málo rostlin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ž</a:t>
            </a:r>
            <a:r>
              <a:rPr lang="cs-CZ" dirty="0" smtClean="0"/>
              <a:t>ivočichové žijí skrytě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šude písek</a:t>
            </a:r>
          </a:p>
          <a:p>
            <a:endParaRPr lang="cs-CZ" dirty="0"/>
          </a:p>
        </p:txBody>
      </p:sp>
      <p:pic>
        <p:nvPicPr>
          <p:cNvPr id="5122" name="Picture 2" descr="C:\Users\VrtelkovaH\AppData\Local\Microsoft\Windows\Temporary Internet Files\Content.IE5\Q5H1SYG6\MP9001639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571" y="191683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rtelkovaH\AppData\Local\Microsoft\Windows\Temporary Internet Files\Content.IE5\7FS4E9PY\MP9004243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653136"/>
            <a:ext cx="2987824" cy="196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rtelkovaH\AppData\Local\Microsoft\Windows\Temporary Internet Files\Content.IE5\Q5H1SYG6\MP900400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66239"/>
            <a:ext cx="2238752" cy="179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Živočichové na poušti</a:t>
            </a:r>
            <a:endParaRPr lang="cs-CZ" b="1" dirty="0"/>
          </a:p>
        </p:txBody>
      </p:sp>
      <p:pic>
        <p:nvPicPr>
          <p:cNvPr id="1034" name="Picture 10" descr="C:\Users\zak\AppData\Local\Microsoft\Windows\Temporary Internet Files\Content.IE5\O4OJ6IAX\MP90026288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12704"/>
            <a:ext cx="1718320" cy="25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zak\AppData\Local\Microsoft\Windows\Temporary Internet Files\Content.IE5\TOF9C68S\MP900180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16" y="4263871"/>
            <a:ext cx="3384376" cy="222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zak\AppData\Local\Microsoft\Windows\Temporary Internet Files\Content.IE5\O4OJ6IAX\MP9004069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892" y="4583601"/>
            <a:ext cx="3043808" cy="202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zak\AppData\Local\Microsoft\Windows\Temporary Internet Files\Content.IE5\S8YXYT5N\MP9004069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880" y="1488474"/>
            <a:ext cx="2090820" cy="313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1907704" y="1517513"/>
            <a:ext cx="2232248" cy="54333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VELBLOUDI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19284" y="4690452"/>
            <a:ext cx="2011580" cy="7414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ŠTÍŘI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763688" y="5871335"/>
            <a:ext cx="2011580" cy="7414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HADI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25074" y="1519917"/>
            <a:ext cx="2199722" cy="61294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SARANČATA</a:t>
            </a:r>
          </a:p>
        </p:txBody>
      </p:sp>
      <p:pic>
        <p:nvPicPr>
          <p:cNvPr id="6146" name="Picture 2" descr="C:\Users\VrtelkovaH\AppData\Local\Microsoft\Windows\Temporary Internet Files\Content.IE5\MJQ986DQ\MP9004069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80026"/>
            <a:ext cx="2122761" cy="141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620778" y="2491543"/>
            <a:ext cx="1800200" cy="57696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PAVOUCI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94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Pouštní rostlinstvo</a:t>
            </a:r>
            <a:endParaRPr lang="cs-CZ" b="1" dirty="0"/>
          </a:p>
        </p:txBody>
      </p:sp>
      <p:pic>
        <p:nvPicPr>
          <p:cNvPr id="7170" name="Picture 2" descr="C:\Users\VrtelkovaH\AppData\Local\Microsoft\Windows\Temporary Internet Files\Content.IE5\MJQ986DQ\MP9004278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01380"/>
            <a:ext cx="2261844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VrtelkovaH\AppData\Local\Microsoft\Windows\Temporary Internet Files\Content.IE5\MJQ986DQ\MP9004383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02191"/>
            <a:ext cx="2624702" cy="19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VrtelkovaH\AppData\Local\Microsoft\Windows\Temporary Internet Files\Content.IE5\R72C0G05\MP9004329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8748"/>
            <a:ext cx="2552328" cy="17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VrtelkovaH\AppData\Local\Microsoft\Windows\Temporary Internet Files\Content.IE5\Q5H1SYG6\MP9004327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02191"/>
            <a:ext cx="2768352" cy="184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VrtelkovaH\AppData\Local\Microsoft\Windows\Temporary Internet Files\Content.IE5\MJQ986DQ\MP90028943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1" y="4400754"/>
            <a:ext cx="2744975" cy="1843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88746" y="1556792"/>
            <a:ext cx="2468112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Kaktusy, </a:t>
            </a:r>
          </a:p>
          <a:p>
            <a:pPr algn="ctr"/>
            <a:r>
              <a:rPr lang="cs-CZ" sz="2400" b="1" dirty="0" smtClean="0"/>
              <a:t>tučnolisté rostliny</a:t>
            </a:r>
            <a:endParaRPr lang="cs-CZ" sz="24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36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Víte, </a:t>
            </a:r>
            <a:r>
              <a:rPr lang="cs-CZ" b="1" dirty="0" smtClean="0"/>
              <a:t>že…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904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h</a:t>
            </a:r>
            <a:r>
              <a:rPr lang="cs-CZ" dirty="0" smtClean="0"/>
              <a:t>adi v pouštích se dokáží rychle zahrabat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elbloud dokáže vypít 50l vody a vydrží s ní velmi dlouho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elbloudovi stačí suché bodláčí a malé keříky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než hadi zaútočí vydávají varovné signály (chřestýš)  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7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 SAVANY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ysoké traviny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ysoké stromy a křoviny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třídá se období sucha a obrobí dešťů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 savaně žijí stáda býložravců např.: zeber, slonů, antilop a žiraf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tále vysoké teploty </a:t>
            </a:r>
            <a:endParaRPr lang="cs-CZ" dirty="0"/>
          </a:p>
        </p:txBody>
      </p:sp>
      <p:pic>
        <p:nvPicPr>
          <p:cNvPr id="8194" name="Picture 2" descr="C:\Users\VrtelkovaH\AppData\Local\Microsoft\Windows\Temporary Internet Files\Content.IE5\7FS4E9PY\MC90019479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8" t="50000" r="4540"/>
          <a:stretch/>
        </p:blipFill>
        <p:spPr bwMode="auto">
          <a:xfrm>
            <a:off x="4830097" y="3933056"/>
            <a:ext cx="3731342" cy="275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62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ŽIVOČICHOVÉ V SAVANÁCH</a:t>
            </a:r>
            <a:endParaRPr lang="cs-CZ" b="1" dirty="0"/>
          </a:p>
        </p:txBody>
      </p:sp>
      <p:pic>
        <p:nvPicPr>
          <p:cNvPr id="1026" name="Picture 2" descr="C:\Users\zak\AppData\Local\Microsoft\Windows\Temporary Internet Files\Content.IE5\S8YXYT5N\MP9004066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3407048" cy="227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\AppData\Local\Microsoft\Windows\Temporary Internet Files\Content.IE5\TOF9C68S\MP9004075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09393"/>
            <a:ext cx="2770394" cy="184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k\AppData\Local\Microsoft\Windows\Temporary Internet Files\Content.IE5\O4OJ6IAX\MP90028912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741" y="3861048"/>
            <a:ext cx="1875939" cy="283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ak\AppData\Local\Microsoft\Windows\Temporary Internet Files\Content.IE5\TOF9C68S\MP9004031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440" y="1632190"/>
            <a:ext cx="3059240" cy="203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431153" y="1772816"/>
            <a:ext cx="1383438" cy="50405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LEV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72000" y="3153695"/>
            <a:ext cx="1413637" cy="70735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729877" y="5461040"/>
            <a:ext cx="1853404" cy="52125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ANTILOPA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08104" y="4954598"/>
            <a:ext cx="1512168" cy="6480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ZEBRA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2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zak\AppData\Local\Microsoft\Windows\Temporary Internet Files\Content.IE5\TOF9C68S\MP9004038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89654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4611063" y="476672"/>
            <a:ext cx="2411760" cy="86409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ŽIRAFA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Users\VrtelkovaH\AppData\Local\Microsoft\Windows\Temporary Internet Files\Content.IE5\MJQ986DQ\MP9004066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17032"/>
            <a:ext cx="4190256" cy="279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6602016" y="2922772"/>
            <a:ext cx="2232248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GEPARD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49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ROSTLINSTVO V SAVANÁCH</a:t>
            </a:r>
            <a:endParaRPr lang="cs-CZ" b="1" dirty="0"/>
          </a:p>
        </p:txBody>
      </p:sp>
      <p:pic>
        <p:nvPicPr>
          <p:cNvPr id="3076" name="Picture 4" descr="C:\Users\zak\AppData\Local\Microsoft\Windows\Temporary Internet Files\Content.IE5\S8YXYT5N\MP9004007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92615"/>
            <a:ext cx="3057116" cy="458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ak\AppData\Local\Microsoft\Windows\Temporary Internet Files\Content.IE5\O4OJ6IAX\MP9003138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17571"/>
            <a:ext cx="4737720" cy="315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555776" y="1916832"/>
            <a:ext cx="2448272" cy="22322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Zaoblený obdélník 2"/>
          <p:cNvSpPr/>
          <p:nvPr/>
        </p:nvSpPr>
        <p:spPr>
          <a:xfrm>
            <a:off x="5004048" y="1603618"/>
            <a:ext cx="1656184" cy="64807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AKÁCIE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92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VÍTE, ŽE….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96855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zebry jsou častou kořistí lvů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a</a:t>
            </a:r>
            <a:r>
              <a:rPr lang="cs-CZ" dirty="0" smtClean="0"/>
              <a:t>ntilopa vratná patří k velkým </a:t>
            </a:r>
            <a:r>
              <a:rPr lang="cs-CZ" dirty="0" smtClean="0"/>
              <a:t>antilopám</a:t>
            </a:r>
            <a:r>
              <a:rPr lang="cs-CZ" dirty="0" smtClean="0"/>
              <a:t>, dosahuje hmotnosti až 250kg a je přežvýkavec podobně jako ovce neb koza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savaně žije až 50 druhů antilop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ž</a:t>
            </a:r>
            <a:r>
              <a:rPr lang="cs-CZ" dirty="0" smtClean="0"/>
              <a:t>irafa je přizpůsobena spásání listí z vysokých stromů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když dlouho neprší, shromažďují se zvířata u louží vzniklých v korytech vysychajících řek a jezer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loní mláďata se živí mateřským mlékem až do 4let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8F03-F712-4FEE-BFE7-E570241B1967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76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86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504</Words>
  <Application>Microsoft Office PowerPoint</Application>
  <PresentationFormat>Předvádění na obrazovce (4:3)</PresentationFormat>
  <Paragraphs>165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Tropický podnebný pás</vt:lpstr>
      <vt:lpstr>Charakteristika oblasti</vt:lpstr>
      <vt:lpstr>Typy krajiny</vt:lpstr>
      <vt:lpstr>Tropický deštný les</vt:lpstr>
      <vt:lpstr>Živočichové v deštném pralese</vt:lpstr>
      <vt:lpstr>Prezentace aplikace PowerPoint</vt:lpstr>
      <vt:lpstr>Rostlinstvo v deštném pralese</vt:lpstr>
      <vt:lpstr>Víte, že…</vt:lpstr>
      <vt:lpstr>Poušť</vt:lpstr>
      <vt:lpstr>Živočichové na poušti</vt:lpstr>
      <vt:lpstr>Pouštní rostlinstvo</vt:lpstr>
      <vt:lpstr>Víte, že…</vt:lpstr>
      <vt:lpstr> SAVANY</vt:lpstr>
      <vt:lpstr>ŽIVOČICHOVÉ V SAVANÁCH</vt:lpstr>
      <vt:lpstr>Prezentace aplikace PowerPoint</vt:lpstr>
      <vt:lpstr>ROSTLINSTVO V SAVANÁCH</vt:lpstr>
      <vt:lpstr>VÍTE, ŽE….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Tropický podnebný pás</dc:title>
  <dc:creator>Žák Žák</dc:creator>
  <cp:lastModifiedBy>Učitel</cp:lastModifiedBy>
  <cp:revision>27</cp:revision>
  <dcterms:created xsi:type="dcterms:W3CDTF">2011-12-12T11:14:35Z</dcterms:created>
  <dcterms:modified xsi:type="dcterms:W3CDTF">2012-05-08T16:29:03Z</dcterms:modified>
</cp:coreProperties>
</file>