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72" r:id="rId9"/>
    <p:sldId id="262" r:id="rId10"/>
    <p:sldId id="263" r:id="rId11"/>
    <p:sldId id="270" r:id="rId12"/>
    <p:sldId id="275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3D06"/>
    <a:srgbClr val="582A04"/>
    <a:srgbClr val="B456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1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343E85-33F7-4CFC-80C4-9C7A497BDAD7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B18FA567-593C-4FFC-9E26-6EF109633461}">
      <dgm:prSet phldrT="[Text]" custT="1"/>
      <dgm:spPr>
        <a:solidFill>
          <a:schemeClr val="accent1">
            <a:lumMod val="60000"/>
            <a:lumOff val="40000"/>
          </a:schemeClr>
        </a:solidFill>
        <a:ln>
          <a:solidFill>
            <a:schemeClr val="tx2"/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cs-CZ" sz="2000" b="1" dirty="0" smtClean="0">
            <a:solidFill>
              <a:srgbClr val="C00000"/>
            </a:solidFill>
            <a:latin typeface="Calibri" pitchFamily="34" charset="0"/>
          </a:endParaRPr>
        </a:p>
        <a:p>
          <a:pPr>
            <a:lnSpc>
              <a:spcPct val="100000"/>
            </a:lnSpc>
            <a:spcAft>
              <a:spcPts val="0"/>
            </a:spcAft>
          </a:pPr>
          <a:endParaRPr lang="cs-CZ" sz="2000" b="1" dirty="0" smtClean="0">
            <a:solidFill>
              <a:srgbClr val="C00000"/>
            </a:solidFill>
            <a:latin typeface="Calibri" pitchFamily="34" charset="0"/>
          </a:endParaRPr>
        </a:p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FARAON</a:t>
          </a:r>
          <a:endParaRPr lang="cs-CZ" sz="20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gm:t>
    </dgm:pt>
    <dgm:pt modelId="{C6048F72-46B1-403F-89CE-2550EB54193D}" type="parTrans" cxnId="{2FB78175-367E-4609-AE8A-2E56C61DF8FA}">
      <dgm:prSet/>
      <dgm:spPr/>
      <dgm:t>
        <a:bodyPr/>
        <a:lstStyle/>
        <a:p>
          <a:endParaRPr lang="cs-CZ"/>
        </a:p>
      </dgm:t>
    </dgm:pt>
    <dgm:pt modelId="{C9F9AD30-1F9C-4A69-88B3-0F2CEFEFD0F8}" type="sibTrans" cxnId="{2FB78175-367E-4609-AE8A-2E56C61DF8FA}">
      <dgm:prSet/>
      <dgm:spPr/>
      <dgm:t>
        <a:bodyPr/>
        <a:lstStyle/>
        <a:p>
          <a:endParaRPr lang="cs-CZ"/>
        </a:p>
      </dgm:t>
    </dgm:pt>
    <dgm:pt modelId="{22F62328-3839-413D-8124-AD5D059F137E}">
      <dgm:prSet phldrT="[Text]" custT="1"/>
      <dgm:spPr>
        <a:solidFill>
          <a:schemeClr val="accent1">
            <a:lumMod val="60000"/>
            <a:lumOff val="40000"/>
          </a:schemeClr>
        </a:solidFill>
        <a:ln>
          <a:solidFill>
            <a:schemeClr val="tx2"/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cs-CZ" sz="2000" b="1" dirty="0" smtClean="0">
            <a:solidFill>
              <a:srgbClr val="C00000"/>
            </a:solidFill>
          </a:endParaRPr>
        </a:p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KNĚŽÍ</a:t>
          </a:r>
          <a:endParaRPr lang="cs-CZ" sz="20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gm:t>
    </dgm:pt>
    <dgm:pt modelId="{9688B96D-9774-41EE-A12F-F7592CF9DC98}" type="parTrans" cxnId="{E69B09B9-C7AB-4286-BB39-1D171F9D8ADA}">
      <dgm:prSet/>
      <dgm:spPr/>
      <dgm:t>
        <a:bodyPr/>
        <a:lstStyle/>
        <a:p>
          <a:endParaRPr lang="cs-CZ"/>
        </a:p>
      </dgm:t>
    </dgm:pt>
    <dgm:pt modelId="{49AB87DC-7A96-4353-948C-159D0F1C34D4}" type="sibTrans" cxnId="{E69B09B9-C7AB-4286-BB39-1D171F9D8ADA}">
      <dgm:prSet/>
      <dgm:spPr/>
      <dgm:t>
        <a:bodyPr/>
        <a:lstStyle/>
        <a:p>
          <a:endParaRPr lang="cs-CZ"/>
        </a:p>
      </dgm:t>
    </dgm:pt>
    <dgm:pt modelId="{97B3AF17-9D64-479F-BC0D-8CA1907B3909}">
      <dgm:prSet phldrT="[Text]" custT="1"/>
      <dgm:spPr>
        <a:solidFill>
          <a:schemeClr val="accent1">
            <a:lumMod val="60000"/>
            <a:lumOff val="40000"/>
          </a:schemeClr>
        </a:solidFill>
        <a:ln>
          <a:solidFill>
            <a:schemeClr val="tx2"/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ÚŘEDNÍCI, 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VOJÁCI</a:t>
          </a:r>
          <a:endParaRPr lang="cs-CZ" sz="20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gm:t>
    </dgm:pt>
    <dgm:pt modelId="{7FE9DE4E-3587-434D-920D-D039F1C07AA5}" type="parTrans" cxnId="{FE2C1A33-A60B-4E1D-9FE7-71176BB1B7F7}">
      <dgm:prSet/>
      <dgm:spPr/>
      <dgm:t>
        <a:bodyPr/>
        <a:lstStyle/>
        <a:p>
          <a:endParaRPr lang="cs-CZ"/>
        </a:p>
      </dgm:t>
    </dgm:pt>
    <dgm:pt modelId="{18AE49C5-15BC-417E-BA9C-15CBC9402385}" type="sibTrans" cxnId="{FE2C1A33-A60B-4E1D-9FE7-71176BB1B7F7}">
      <dgm:prSet/>
      <dgm:spPr/>
      <dgm:t>
        <a:bodyPr/>
        <a:lstStyle/>
        <a:p>
          <a:endParaRPr lang="cs-CZ"/>
        </a:p>
      </dgm:t>
    </dgm:pt>
    <dgm:pt modelId="{2D6011C3-739B-45F1-9995-2C5AF97297BA}">
      <dgm:prSet custT="1"/>
      <dgm:spPr>
        <a:solidFill>
          <a:schemeClr val="accent1">
            <a:lumMod val="60000"/>
            <a:lumOff val="40000"/>
          </a:schemeClr>
        </a:solidFill>
        <a:ln>
          <a:solidFill>
            <a:schemeClr val="tx2"/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OBCHODNÍCI, ŘEMESLNÍCI, ZAMĚDĚLCI</a:t>
          </a:r>
          <a:endParaRPr lang="cs-CZ" sz="20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gm:t>
    </dgm:pt>
    <dgm:pt modelId="{FC6D2EC0-5343-4450-B8CB-CF0A32DBF233}" type="parTrans" cxnId="{7BB17863-C2A4-4E5C-AC1B-33F191F5CDFE}">
      <dgm:prSet/>
      <dgm:spPr/>
      <dgm:t>
        <a:bodyPr/>
        <a:lstStyle/>
        <a:p>
          <a:endParaRPr lang="cs-CZ"/>
        </a:p>
      </dgm:t>
    </dgm:pt>
    <dgm:pt modelId="{602D5C60-4226-4795-AEA4-2198ADE28D6A}" type="sibTrans" cxnId="{7BB17863-C2A4-4E5C-AC1B-33F191F5CDFE}">
      <dgm:prSet/>
      <dgm:spPr/>
      <dgm:t>
        <a:bodyPr/>
        <a:lstStyle/>
        <a:p>
          <a:endParaRPr lang="cs-CZ"/>
        </a:p>
      </dgm:t>
    </dgm:pt>
    <dgm:pt modelId="{A6437827-2D91-4BB6-8E99-0B95C1C86AFD}">
      <dgm:prSet custT="1"/>
      <dgm:spPr>
        <a:solidFill>
          <a:schemeClr val="accent1">
            <a:lumMod val="60000"/>
            <a:lumOff val="40000"/>
          </a:schemeClr>
        </a:solidFill>
        <a:ln>
          <a:solidFill>
            <a:schemeClr val="tx2"/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OTROCI</a:t>
          </a:r>
          <a:endParaRPr lang="cs-CZ" sz="20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gm:t>
    </dgm:pt>
    <dgm:pt modelId="{89B20D24-C428-4278-BBAC-14D4AF420F0D}" type="parTrans" cxnId="{8F27F3D4-878B-4FC0-8763-7E21702D4043}">
      <dgm:prSet/>
      <dgm:spPr/>
      <dgm:t>
        <a:bodyPr/>
        <a:lstStyle/>
        <a:p>
          <a:endParaRPr lang="cs-CZ"/>
        </a:p>
      </dgm:t>
    </dgm:pt>
    <dgm:pt modelId="{CCE3ED0C-A328-4FD3-A37A-2FBB8F29AA2E}" type="sibTrans" cxnId="{8F27F3D4-878B-4FC0-8763-7E21702D4043}">
      <dgm:prSet/>
      <dgm:spPr/>
      <dgm:t>
        <a:bodyPr/>
        <a:lstStyle/>
        <a:p>
          <a:endParaRPr lang="cs-CZ"/>
        </a:p>
      </dgm:t>
    </dgm:pt>
    <dgm:pt modelId="{678B7434-B0AA-45EB-A6E5-40ABE497B4C1}" type="pres">
      <dgm:prSet presAssocID="{14343E85-33F7-4CFC-80C4-9C7A497BDAD7}" presName="Name0" presStyleCnt="0">
        <dgm:presLayoutVars>
          <dgm:dir/>
          <dgm:animLvl val="lvl"/>
          <dgm:resizeHandles val="exact"/>
        </dgm:presLayoutVars>
      </dgm:prSet>
      <dgm:spPr/>
    </dgm:pt>
    <dgm:pt modelId="{E37EE710-791A-4192-90B5-9B911B176135}" type="pres">
      <dgm:prSet presAssocID="{B18FA567-593C-4FFC-9E26-6EF109633461}" presName="Name8" presStyleCnt="0"/>
      <dgm:spPr/>
    </dgm:pt>
    <dgm:pt modelId="{A091DB28-8A71-4398-B03B-E428CBA22F98}" type="pres">
      <dgm:prSet presAssocID="{B18FA567-593C-4FFC-9E26-6EF109633461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17006-8E03-4E3C-B982-962405E1E795}" type="pres">
      <dgm:prSet presAssocID="{B18FA567-593C-4FFC-9E26-6EF10963346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4B0AF1-2AF2-448A-A2A4-A9005921C7CD}" type="pres">
      <dgm:prSet presAssocID="{22F62328-3839-413D-8124-AD5D059F137E}" presName="Name8" presStyleCnt="0"/>
      <dgm:spPr/>
    </dgm:pt>
    <dgm:pt modelId="{7755F402-3F6C-4ACB-984F-C14B7BE7FD3E}" type="pres">
      <dgm:prSet presAssocID="{22F62328-3839-413D-8124-AD5D059F137E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2BC7B5-FF20-480F-891B-31F9665B186D}" type="pres">
      <dgm:prSet presAssocID="{22F62328-3839-413D-8124-AD5D059F137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EC79A-DF12-4D61-A8EA-DB64330B9290}" type="pres">
      <dgm:prSet presAssocID="{97B3AF17-9D64-479F-BC0D-8CA1907B3909}" presName="Name8" presStyleCnt="0"/>
      <dgm:spPr/>
    </dgm:pt>
    <dgm:pt modelId="{DFF39E17-0868-4336-9C2C-055B37C57794}" type="pres">
      <dgm:prSet presAssocID="{97B3AF17-9D64-479F-BC0D-8CA1907B3909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14C317-76B5-4584-B10D-EA491F3FB3FE}" type="pres">
      <dgm:prSet presAssocID="{97B3AF17-9D64-479F-BC0D-8CA1907B390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424854-3EDD-4691-BF68-16C92D887B10}" type="pres">
      <dgm:prSet presAssocID="{2D6011C3-739B-45F1-9995-2C5AF97297BA}" presName="Name8" presStyleCnt="0"/>
      <dgm:spPr/>
    </dgm:pt>
    <dgm:pt modelId="{516E919F-6C92-43B9-A5E6-AA2C89DDEFD2}" type="pres">
      <dgm:prSet presAssocID="{2D6011C3-739B-45F1-9995-2C5AF97297BA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9F9F03-3CBD-4D67-820E-0747DFA90AAD}" type="pres">
      <dgm:prSet presAssocID="{2D6011C3-739B-45F1-9995-2C5AF97297B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FD1119-9272-4833-9071-945357491D2A}" type="pres">
      <dgm:prSet presAssocID="{A6437827-2D91-4BB6-8E99-0B95C1C86AFD}" presName="Name8" presStyleCnt="0"/>
      <dgm:spPr/>
    </dgm:pt>
    <dgm:pt modelId="{E6A1A1EE-F1D1-41A6-B2FF-300BD53DA258}" type="pres">
      <dgm:prSet presAssocID="{A6437827-2D91-4BB6-8E99-0B95C1C86AFD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F92A8F-1C5A-4701-BCED-0B0C44F9B8FF}" type="pres">
      <dgm:prSet presAssocID="{A6437827-2D91-4BB6-8E99-0B95C1C86AF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B78175-367E-4609-AE8A-2E56C61DF8FA}" srcId="{14343E85-33F7-4CFC-80C4-9C7A497BDAD7}" destId="{B18FA567-593C-4FFC-9E26-6EF109633461}" srcOrd="0" destOrd="0" parTransId="{C6048F72-46B1-403F-89CE-2550EB54193D}" sibTransId="{C9F9AD30-1F9C-4A69-88B3-0F2CEFEFD0F8}"/>
    <dgm:cxn modelId="{0EBF0862-475C-4C57-A133-AC8F77DF029A}" type="presOf" srcId="{B18FA567-593C-4FFC-9E26-6EF109633461}" destId="{A091DB28-8A71-4398-B03B-E428CBA22F98}" srcOrd="0" destOrd="0" presId="urn:microsoft.com/office/officeart/2005/8/layout/pyramid1"/>
    <dgm:cxn modelId="{D9C3DA69-954E-4EB9-A61D-EEB2876A0958}" type="presOf" srcId="{2D6011C3-739B-45F1-9995-2C5AF97297BA}" destId="{FB9F9F03-3CBD-4D67-820E-0747DFA90AAD}" srcOrd="1" destOrd="0" presId="urn:microsoft.com/office/officeart/2005/8/layout/pyramid1"/>
    <dgm:cxn modelId="{7BB17863-C2A4-4E5C-AC1B-33F191F5CDFE}" srcId="{14343E85-33F7-4CFC-80C4-9C7A497BDAD7}" destId="{2D6011C3-739B-45F1-9995-2C5AF97297BA}" srcOrd="3" destOrd="0" parTransId="{FC6D2EC0-5343-4450-B8CB-CF0A32DBF233}" sibTransId="{602D5C60-4226-4795-AEA4-2198ADE28D6A}"/>
    <dgm:cxn modelId="{3E1D21D0-1EA3-4996-91D1-06F674F74728}" type="presOf" srcId="{A6437827-2D91-4BB6-8E99-0B95C1C86AFD}" destId="{00F92A8F-1C5A-4701-BCED-0B0C44F9B8FF}" srcOrd="1" destOrd="0" presId="urn:microsoft.com/office/officeart/2005/8/layout/pyramid1"/>
    <dgm:cxn modelId="{17604CBC-CE1D-4F84-B423-8A1C1351EC70}" type="presOf" srcId="{22F62328-3839-413D-8124-AD5D059F137E}" destId="{4B2BC7B5-FF20-480F-891B-31F9665B186D}" srcOrd="1" destOrd="0" presId="urn:microsoft.com/office/officeart/2005/8/layout/pyramid1"/>
    <dgm:cxn modelId="{E69B09B9-C7AB-4286-BB39-1D171F9D8ADA}" srcId="{14343E85-33F7-4CFC-80C4-9C7A497BDAD7}" destId="{22F62328-3839-413D-8124-AD5D059F137E}" srcOrd="1" destOrd="0" parTransId="{9688B96D-9774-41EE-A12F-F7592CF9DC98}" sibTransId="{49AB87DC-7A96-4353-948C-159D0F1C34D4}"/>
    <dgm:cxn modelId="{9EAABD00-DCDB-418B-9827-6F1A85562E3A}" type="presOf" srcId="{22F62328-3839-413D-8124-AD5D059F137E}" destId="{7755F402-3F6C-4ACB-984F-C14B7BE7FD3E}" srcOrd="0" destOrd="0" presId="urn:microsoft.com/office/officeart/2005/8/layout/pyramid1"/>
    <dgm:cxn modelId="{32C0CDF2-CCCF-48C1-81E3-3C91F3464550}" type="presOf" srcId="{14343E85-33F7-4CFC-80C4-9C7A497BDAD7}" destId="{678B7434-B0AA-45EB-A6E5-40ABE497B4C1}" srcOrd="0" destOrd="0" presId="urn:microsoft.com/office/officeart/2005/8/layout/pyramid1"/>
    <dgm:cxn modelId="{8F27F3D4-878B-4FC0-8763-7E21702D4043}" srcId="{14343E85-33F7-4CFC-80C4-9C7A497BDAD7}" destId="{A6437827-2D91-4BB6-8E99-0B95C1C86AFD}" srcOrd="4" destOrd="0" parTransId="{89B20D24-C428-4278-BBAC-14D4AF420F0D}" sibTransId="{CCE3ED0C-A328-4FD3-A37A-2FBB8F29AA2E}"/>
    <dgm:cxn modelId="{88B15C23-1860-4103-A121-910DEFBDA298}" type="presOf" srcId="{97B3AF17-9D64-479F-BC0D-8CA1907B3909}" destId="{B814C317-76B5-4584-B10D-EA491F3FB3FE}" srcOrd="1" destOrd="0" presId="urn:microsoft.com/office/officeart/2005/8/layout/pyramid1"/>
    <dgm:cxn modelId="{1A0EF776-FF07-4253-BC88-87ED2B68A6B1}" type="presOf" srcId="{97B3AF17-9D64-479F-BC0D-8CA1907B3909}" destId="{DFF39E17-0868-4336-9C2C-055B37C57794}" srcOrd="0" destOrd="0" presId="urn:microsoft.com/office/officeart/2005/8/layout/pyramid1"/>
    <dgm:cxn modelId="{5004C4E7-39FF-4267-89C0-4B138B0D29D0}" type="presOf" srcId="{B18FA567-593C-4FFC-9E26-6EF109633461}" destId="{AC617006-8E03-4E3C-B982-962405E1E795}" srcOrd="1" destOrd="0" presId="urn:microsoft.com/office/officeart/2005/8/layout/pyramid1"/>
    <dgm:cxn modelId="{FE2C1A33-A60B-4E1D-9FE7-71176BB1B7F7}" srcId="{14343E85-33F7-4CFC-80C4-9C7A497BDAD7}" destId="{97B3AF17-9D64-479F-BC0D-8CA1907B3909}" srcOrd="2" destOrd="0" parTransId="{7FE9DE4E-3587-434D-920D-D039F1C07AA5}" sibTransId="{18AE49C5-15BC-417E-BA9C-15CBC9402385}"/>
    <dgm:cxn modelId="{1A28B4BB-E802-4621-81BE-669E4A88177E}" type="presOf" srcId="{A6437827-2D91-4BB6-8E99-0B95C1C86AFD}" destId="{E6A1A1EE-F1D1-41A6-B2FF-300BD53DA258}" srcOrd="0" destOrd="0" presId="urn:microsoft.com/office/officeart/2005/8/layout/pyramid1"/>
    <dgm:cxn modelId="{8F84EAB0-4B4C-444D-9B01-609F9447DEB3}" type="presOf" srcId="{2D6011C3-739B-45F1-9995-2C5AF97297BA}" destId="{516E919F-6C92-43B9-A5E6-AA2C89DDEFD2}" srcOrd="0" destOrd="0" presId="urn:microsoft.com/office/officeart/2005/8/layout/pyramid1"/>
    <dgm:cxn modelId="{CAC87D9E-4834-4CC4-9BB8-B75F591D9711}" type="presParOf" srcId="{678B7434-B0AA-45EB-A6E5-40ABE497B4C1}" destId="{E37EE710-791A-4192-90B5-9B911B176135}" srcOrd="0" destOrd="0" presId="urn:microsoft.com/office/officeart/2005/8/layout/pyramid1"/>
    <dgm:cxn modelId="{EE4791B2-657F-4AEF-9E41-81E818398E89}" type="presParOf" srcId="{E37EE710-791A-4192-90B5-9B911B176135}" destId="{A091DB28-8A71-4398-B03B-E428CBA22F98}" srcOrd="0" destOrd="0" presId="urn:microsoft.com/office/officeart/2005/8/layout/pyramid1"/>
    <dgm:cxn modelId="{152D3FB8-B9F5-4328-AC6A-A0B925ECD91B}" type="presParOf" srcId="{E37EE710-791A-4192-90B5-9B911B176135}" destId="{AC617006-8E03-4E3C-B982-962405E1E795}" srcOrd="1" destOrd="0" presId="urn:microsoft.com/office/officeart/2005/8/layout/pyramid1"/>
    <dgm:cxn modelId="{05D03478-D380-4678-B24B-01F72ACD7310}" type="presParOf" srcId="{678B7434-B0AA-45EB-A6E5-40ABE497B4C1}" destId="{194B0AF1-2AF2-448A-A2A4-A9005921C7CD}" srcOrd="1" destOrd="0" presId="urn:microsoft.com/office/officeart/2005/8/layout/pyramid1"/>
    <dgm:cxn modelId="{BC7EC2C0-29C3-4955-B0C9-BFEBCFCA0A02}" type="presParOf" srcId="{194B0AF1-2AF2-448A-A2A4-A9005921C7CD}" destId="{7755F402-3F6C-4ACB-984F-C14B7BE7FD3E}" srcOrd="0" destOrd="0" presId="urn:microsoft.com/office/officeart/2005/8/layout/pyramid1"/>
    <dgm:cxn modelId="{9561278D-4216-47EA-8151-EC871E17F87F}" type="presParOf" srcId="{194B0AF1-2AF2-448A-A2A4-A9005921C7CD}" destId="{4B2BC7B5-FF20-480F-891B-31F9665B186D}" srcOrd="1" destOrd="0" presId="urn:microsoft.com/office/officeart/2005/8/layout/pyramid1"/>
    <dgm:cxn modelId="{F5A02D9B-A4C1-4AC7-8B39-6756D645F7E1}" type="presParOf" srcId="{678B7434-B0AA-45EB-A6E5-40ABE497B4C1}" destId="{62BEC79A-DF12-4D61-A8EA-DB64330B9290}" srcOrd="2" destOrd="0" presId="urn:microsoft.com/office/officeart/2005/8/layout/pyramid1"/>
    <dgm:cxn modelId="{B902D0FA-D888-47E5-A8C3-7F4DC7D9F21B}" type="presParOf" srcId="{62BEC79A-DF12-4D61-A8EA-DB64330B9290}" destId="{DFF39E17-0868-4336-9C2C-055B37C57794}" srcOrd="0" destOrd="0" presId="urn:microsoft.com/office/officeart/2005/8/layout/pyramid1"/>
    <dgm:cxn modelId="{2D352FB6-3566-4A5A-8DF2-A3058B55BF18}" type="presParOf" srcId="{62BEC79A-DF12-4D61-A8EA-DB64330B9290}" destId="{B814C317-76B5-4584-B10D-EA491F3FB3FE}" srcOrd="1" destOrd="0" presId="urn:microsoft.com/office/officeart/2005/8/layout/pyramid1"/>
    <dgm:cxn modelId="{2DE59624-B2F1-4FEA-ACF8-3DC9A73CC983}" type="presParOf" srcId="{678B7434-B0AA-45EB-A6E5-40ABE497B4C1}" destId="{32424854-3EDD-4691-BF68-16C92D887B10}" srcOrd="3" destOrd="0" presId="urn:microsoft.com/office/officeart/2005/8/layout/pyramid1"/>
    <dgm:cxn modelId="{10007AB1-C588-4638-BD54-EC540C6B1766}" type="presParOf" srcId="{32424854-3EDD-4691-BF68-16C92D887B10}" destId="{516E919F-6C92-43B9-A5E6-AA2C89DDEFD2}" srcOrd="0" destOrd="0" presId="urn:microsoft.com/office/officeart/2005/8/layout/pyramid1"/>
    <dgm:cxn modelId="{24CE673E-E104-4EBC-A1D1-A7F8EC522D20}" type="presParOf" srcId="{32424854-3EDD-4691-BF68-16C92D887B10}" destId="{FB9F9F03-3CBD-4D67-820E-0747DFA90AAD}" srcOrd="1" destOrd="0" presId="urn:microsoft.com/office/officeart/2005/8/layout/pyramid1"/>
    <dgm:cxn modelId="{B5A91B37-33B3-4598-952A-319DA3C8B207}" type="presParOf" srcId="{678B7434-B0AA-45EB-A6E5-40ABE497B4C1}" destId="{5FFD1119-9272-4833-9071-945357491D2A}" srcOrd="4" destOrd="0" presId="urn:microsoft.com/office/officeart/2005/8/layout/pyramid1"/>
    <dgm:cxn modelId="{9B117931-BC07-4895-B986-DA16A4B9A6D8}" type="presParOf" srcId="{5FFD1119-9272-4833-9071-945357491D2A}" destId="{E6A1A1EE-F1D1-41A6-B2FF-300BD53DA258}" srcOrd="0" destOrd="0" presId="urn:microsoft.com/office/officeart/2005/8/layout/pyramid1"/>
    <dgm:cxn modelId="{CFBED34B-A967-40C7-BC8D-F33036B5D116}" type="presParOf" srcId="{5FFD1119-9272-4833-9071-945357491D2A}" destId="{00F92A8F-1C5A-4701-BCED-0B0C44F9B8FF}" srcOrd="1" destOrd="0" presId="urn:microsoft.com/office/officeart/2005/8/layout/pyramid1"/>
  </dgm:cxnLst>
  <dgm:bg>
    <a:noFill/>
  </dgm:bg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1DB28-8A71-4398-B03B-E428CBA22F98}">
      <dsp:nvSpPr>
        <dsp:cNvPr id="0" name=""/>
        <dsp:cNvSpPr/>
      </dsp:nvSpPr>
      <dsp:spPr>
        <a:xfrm>
          <a:off x="2200290" y="0"/>
          <a:ext cx="1100145" cy="985844"/>
        </a:xfrm>
        <a:prstGeom prst="trapezoid">
          <a:avLst>
            <a:gd name="adj" fmla="val 55797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000" b="1" kern="1200" dirty="0" smtClean="0">
            <a:solidFill>
              <a:srgbClr val="C00000"/>
            </a:solidFill>
            <a:latin typeface="Calibri" pitchFamily="34" charset="0"/>
          </a:endParaRP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000" b="1" kern="1200" dirty="0" smtClean="0">
            <a:solidFill>
              <a:srgbClr val="C00000"/>
            </a:solidFill>
            <a:latin typeface="Calibri" pitchFamily="34" charset="0"/>
          </a:endParaRP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FARAON</a:t>
          </a:r>
          <a:endParaRPr lang="cs-CZ" sz="20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sp:txBody>
      <dsp:txXfrm>
        <a:off x="2200290" y="0"/>
        <a:ext cx="1100145" cy="985844"/>
      </dsp:txXfrm>
    </dsp:sp>
    <dsp:sp modelId="{7755F402-3F6C-4ACB-984F-C14B7BE7FD3E}">
      <dsp:nvSpPr>
        <dsp:cNvPr id="0" name=""/>
        <dsp:cNvSpPr/>
      </dsp:nvSpPr>
      <dsp:spPr>
        <a:xfrm>
          <a:off x="1650217" y="985844"/>
          <a:ext cx="2200290" cy="985844"/>
        </a:xfrm>
        <a:prstGeom prst="trapezoid">
          <a:avLst>
            <a:gd name="adj" fmla="val 55797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000" b="1" kern="1200" dirty="0" smtClean="0">
            <a:solidFill>
              <a:srgbClr val="C00000"/>
            </a:solidFill>
          </a:endParaRP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KNĚŽÍ</a:t>
          </a:r>
          <a:endParaRPr lang="cs-CZ" sz="20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sp:txBody>
      <dsp:txXfrm>
        <a:off x="2035268" y="985844"/>
        <a:ext cx="1430188" cy="985844"/>
      </dsp:txXfrm>
    </dsp:sp>
    <dsp:sp modelId="{DFF39E17-0868-4336-9C2C-055B37C57794}">
      <dsp:nvSpPr>
        <dsp:cNvPr id="0" name=""/>
        <dsp:cNvSpPr/>
      </dsp:nvSpPr>
      <dsp:spPr>
        <a:xfrm>
          <a:off x="1100145" y="1971688"/>
          <a:ext cx="3300435" cy="985844"/>
        </a:xfrm>
        <a:prstGeom prst="trapezoid">
          <a:avLst>
            <a:gd name="adj" fmla="val 55797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ÚŘEDNÍCI, </a:t>
          </a: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VOJÁCI</a:t>
          </a:r>
          <a:endParaRPr lang="cs-CZ" sz="20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sp:txBody>
      <dsp:txXfrm>
        <a:off x="1677721" y="1971688"/>
        <a:ext cx="2145283" cy="985844"/>
      </dsp:txXfrm>
    </dsp:sp>
    <dsp:sp modelId="{516E919F-6C92-43B9-A5E6-AA2C89DDEFD2}">
      <dsp:nvSpPr>
        <dsp:cNvPr id="0" name=""/>
        <dsp:cNvSpPr/>
      </dsp:nvSpPr>
      <dsp:spPr>
        <a:xfrm>
          <a:off x="550072" y="2957533"/>
          <a:ext cx="4400580" cy="985844"/>
        </a:xfrm>
        <a:prstGeom prst="trapezoid">
          <a:avLst>
            <a:gd name="adj" fmla="val 55797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OBCHODNÍCI, ŘEMESLNÍCI, ZAMĚDĚLCI</a:t>
          </a:r>
          <a:endParaRPr lang="cs-CZ" sz="20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sp:txBody>
      <dsp:txXfrm>
        <a:off x="1320174" y="2957533"/>
        <a:ext cx="2860377" cy="985844"/>
      </dsp:txXfrm>
    </dsp:sp>
    <dsp:sp modelId="{E6A1A1EE-F1D1-41A6-B2FF-300BD53DA258}">
      <dsp:nvSpPr>
        <dsp:cNvPr id="0" name=""/>
        <dsp:cNvSpPr/>
      </dsp:nvSpPr>
      <dsp:spPr>
        <a:xfrm>
          <a:off x="0" y="3943377"/>
          <a:ext cx="5500726" cy="985844"/>
        </a:xfrm>
        <a:prstGeom prst="trapezoid">
          <a:avLst>
            <a:gd name="adj" fmla="val 55797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OTROCI</a:t>
          </a:r>
          <a:endParaRPr lang="cs-CZ" sz="20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sp:txBody>
      <dsp:txXfrm>
        <a:off x="962627" y="3943377"/>
        <a:ext cx="3575471" cy="985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912118-2B6A-4047-8F1F-274EDE2472A6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C130B3-994A-45A0-B30E-BA07E9F6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933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C130B3-994A-45A0-B30E-BA07E9F672D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orus.svg?uselang=cs" TargetMode="External"/><Relationship Id="rId3" Type="http://schemas.openxmlformats.org/officeDocument/2006/relationships/hyperlink" Target="http://commons.wikimedia.org/wiki/File:Hedjet.svg" TargetMode="External"/><Relationship Id="rId7" Type="http://schemas.openxmlformats.org/officeDocument/2006/relationships/hyperlink" Target="http://upload.wikimedia.org/wikipedia/commons/2/2d/Tutmask.jpg" TargetMode="External"/><Relationship Id="rId12" Type="http://schemas.openxmlformats.org/officeDocument/2006/relationships/hyperlink" Target="http://upload.wikimedia.org/wikipedia/commons/0/01/Jean-Francois_Champollion_2.jpg" TargetMode="External"/><Relationship Id="rId2" Type="http://schemas.openxmlformats.org/officeDocument/2006/relationships/hyperlink" Target="http://commons.wikimedia.org/wiki/File:Deshret.sv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9/Chariot19.jpg" TargetMode="External"/><Relationship Id="rId11" Type="http://schemas.openxmlformats.org/officeDocument/2006/relationships/hyperlink" Target="http://upload.wikimedia.org/wikipedia/commons/9/93/Papyrus_Nash.jpg?uselang=cs" TargetMode="External"/><Relationship Id="rId5" Type="http://schemas.openxmlformats.org/officeDocument/2006/relationships/hyperlink" Target="http://upload.wikimedia.org/wikipedia/commons/6/64/Tomb_of_Nakht_Harvest.jpg" TargetMode="External"/><Relationship Id="rId10" Type="http://schemas.openxmlformats.org/officeDocument/2006/relationships/hyperlink" Target="http://upload.wikimedia.org/wikipedia/commons/6/68/Egyptian_papyrus.jpg?uselang=cs" TargetMode="External"/><Relationship Id="rId4" Type="http://schemas.openxmlformats.org/officeDocument/2006/relationships/hyperlink" Target="http://commons.wikimedia.org/wiki/File:Pschent.svg" TargetMode="External"/><Relationship Id="rId9" Type="http://schemas.openxmlformats.org/officeDocument/2006/relationships/hyperlink" Target="http://upload.wikimedia.org/wikipedia/commons/3/3b/Egyptian_hieroglyphs_in_Istanbul_1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700808"/>
            <a:ext cx="8458200" cy="4680519"/>
          </a:xfrm>
        </p:spPr>
        <p:txBody>
          <a:bodyPr>
            <a:normAutofit fontScale="90000"/>
          </a:bodyPr>
          <a:lstStyle/>
          <a:p>
            <a:r>
              <a:rPr lang="cs-CZ" sz="1600" b="1" dirty="0">
                <a:effectLst/>
              </a:rPr>
              <a:t>NÁZEV:			VY_32_INOVACE_04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ČÍSLO PROJEKTU:		CZ.1.07/1.4.00/21.1700	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NÁZEV PROJEKTU:		Moderní škola 2011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ŠKOLA:			</a:t>
            </a:r>
            <a:r>
              <a:rPr lang="cs-CZ" sz="1600" dirty="0">
                <a:effectLst/>
              </a:rPr>
              <a:t>Základní škola a Mateřská škola Nemilany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VYUČUJÍCÍ:			</a:t>
            </a:r>
            <a:r>
              <a:rPr lang="cs-CZ" sz="1600" dirty="0">
                <a:effectLst/>
              </a:rPr>
              <a:t>Mgr. Iveta </a:t>
            </a:r>
            <a:r>
              <a:rPr lang="cs-CZ" sz="1600" dirty="0" err="1">
                <a:effectLst/>
              </a:rPr>
              <a:t>Šlahařová</a:t>
            </a:r>
            <a:r>
              <a:rPr lang="cs-CZ" sz="1600" dirty="0">
                <a:effectLst/>
              </a:rPr>
              <a:t>	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TÉMATICKÁ OBLAST:</a:t>
            </a:r>
            <a:r>
              <a:rPr lang="cs-CZ" sz="1600" dirty="0">
                <a:effectLst/>
              </a:rPr>
              <a:t>	</a:t>
            </a:r>
            <a:r>
              <a:rPr lang="cs-CZ" sz="1600" dirty="0" smtClean="0">
                <a:effectLst/>
              </a:rPr>
              <a:t>	Starověk</a:t>
            </a:r>
            <a:r>
              <a:rPr lang="cs-CZ" sz="1600" dirty="0">
                <a:effectLst/>
              </a:rPr>
              <a:t>			 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 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 PŘEDMĚT:	 </a:t>
            </a:r>
            <a:r>
              <a:rPr lang="cs-CZ" sz="1600" b="1" dirty="0" smtClean="0">
                <a:effectLst/>
              </a:rPr>
              <a:t>  </a:t>
            </a:r>
            <a:r>
              <a:rPr lang="cs-CZ" sz="1600" dirty="0" smtClean="0">
                <a:effectLst/>
              </a:rPr>
              <a:t>D</a:t>
            </a:r>
            <a:r>
              <a:rPr lang="cs-CZ" sz="1600" b="1" dirty="0">
                <a:effectLst/>
              </a:rPr>
              <a:t>		ROČNÍK:	</a:t>
            </a:r>
            <a:r>
              <a:rPr lang="cs-CZ" sz="1600" dirty="0">
                <a:effectLst/>
              </a:rPr>
              <a:t>6.</a:t>
            </a:r>
            <a:r>
              <a:rPr lang="cs-CZ" sz="1600" b="1" dirty="0">
                <a:effectLst/>
              </a:rPr>
              <a:t> </a:t>
            </a:r>
            <a:r>
              <a:rPr lang="cs-CZ" sz="1600" dirty="0">
                <a:effectLst/>
              </a:rPr>
              <a:t>	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 </a:t>
            </a:r>
            <a:r>
              <a:rPr lang="cs-CZ" sz="1600" dirty="0" smtClean="0">
                <a:effectLst/>
              </a:rPr>
              <a:t/>
            </a:r>
            <a:br>
              <a:rPr lang="cs-CZ" sz="1600" dirty="0" smtClean="0">
                <a:effectLst/>
              </a:rPr>
            </a:br>
            <a:r>
              <a:rPr lang="cs-CZ" sz="1600" dirty="0" smtClean="0">
                <a:effectLst/>
              </a:rPr>
              <a:t/>
            </a:r>
            <a:br>
              <a:rPr lang="cs-CZ" sz="1600" dirty="0" smtClean="0">
                <a:effectLst/>
              </a:rPr>
            </a:br>
            <a:r>
              <a:rPr lang="cs-CZ" sz="1600" b="1" dirty="0" smtClean="0">
                <a:effectLst/>
              </a:rPr>
              <a:t>NÁZEV </a:t>
            </a:r>
            <a:r>
              <a:rPr lang="cs-CZ" sz="1600" b="1" dirty="0">
                <a:effectLst/>
              </a:rPr>
              <a:t>MATERIÁLU:	</a:t>
            </a:r>
            <a:r>
              <a:rPr lang="cs-CZ" sz="1600" b="1" dirty="0" smtClean="0">
                <a:effectLst/>
              </a:rPr>
              <a:t>	</a:t>
            </a:r>
            <a:r>
              <a:rPr lang="cs-CZ" sz="1600" dirty="0" smtClean="0">
                <a:effectLst/>
              </a:rPr>
              <a:t>Starověký </a:t>
            </a:r>
            <a:r>
              <a:rPr lang="cs-CZ" sz="1600" dirty="0">
                <a:effectLst/>
              </a:rPr>
              <a:t>Egypt- úvod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 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 smtClean="0">
                <a:effectLst/>
              </a:rPr>
              <a:t>ANOTACE:			</a:t>
            </a:r>
            <a:r>
              <a:rPr lang="cs-CZ" sz="1600" dirty="0" smtClean="0">
                <a:effectLst/>
              </a:rPr>
              <a:t>Materiál </a:t>
            </a:r>
            <a:r>
              <a:rPr lang="cs-CZ" sz="1600" dirty="0">
                <a:effectLst/>
              </a:rPr>
              <a:t>je určen pro práci na interaktivní tabuli. </a:t>
            </a:r>
            <a:br>
              <a:rPr lang="cs-CZ" sz="1600" dirty="0">
                <a:effectLst/>
              </a:rPr>
            </a:br>
            <a:r>
              <a:rPr lang="cs-CZ" sz="1600" dirty="0" smtClean="0">
                <a:effectLst/>
              </a:rPr>
              <a:t>			Prezentace </a:t>
            </a:r>
            <a:r>
              <a:rPr lang="cs-CZ" sz="1600" dirty="0">
                <a:effectLst/>
              </a:rPr>
              <a:t>shrnuje základní charakteristiky starověkého </a:t>
            </a:r>
            <a:r>
              <a:rPr lang="cs-CZ" sz="1600" dirty="0" smtClean="0">
                <a:effectLst/>
              </a:rPr>
              <a:t>				Egypta</a:t>
            </a:r>
            <a:r>
              <a:rPr lang="cs-CZ" sz="1600" dirty="0">
                <a:effectLst/>
              </a:rPr>
              <a:t>. pomocí otázek a odpovědí podává </a:t>
            </a:r>
            <a:r>
              <a:rPr lang="cs-CZ" sz="1600">
                <a:effectLst/>
              </a:rPr>
              <a:t>žákům </a:t>
            </a:r>
            <a:r>
              <a:rPr lang="cs-CZ" sz="1600" smtClean="0">
                <a:effectLst/>
              </a:rPr>
              <a:t>informace </a:t>
            </a:r>
            <a:r>
              <a:rPr lang="cs-CZ" sz="1600">
                <a:effectLst/>
              </a:rPr>
              <a:t>o </a:t>
            </a:r>
            <a:r>
              <a:rPr lang="cs-CZ" sz="1600" smtClean="0">
                <a:effectLst/>
              </a:rPr>
              <a:t>				poloze</a:t>
            </a:r>
            <a:r>
              <a:rPr lang="cs-CZ" sz="1600" dirty="0">
                <a:effectLst/>
              </a:rPr>
              <a:t>, podnebí, zemědělství a obchodu, </a:t>
            </a:r>
            <a:r>
              <a:rPr lang="cs-CZ" sz="1600">
                <a:effectLst/>
              </a:rPr>
              <a:t>společenské </a:t>
            </a:r>
            <a:r>
              <a:rPr lang="cs-CZ" sz="1600" smtClean="0">
                <a:effectLst/>
              </a:rPr>
              <a:t>				hierarchii</a:t>
            </a:r>
            <a:r>
              <a:rPr lang="cs-CZ" sz="1600" dirty="0">
                <a:effectLst/>
              </a:rPr>
              <a:t>, písmu a o stručném </a:t>
            </a:r>
            <a:r>
              <a:rPr lang="cs-CZ" sz="1600">
                <a:effectLst/>
              </a:rPr>
              <a:t>politickém </a:t>
            </a:r>
            <a:r>
              <a:rPr lang="cs-CZ" sz="1600" smtClean="0">
                <a:effectLst/>
              </a:rPr>
              <a:t>vývoji </a:t>
            </a:r>
            <a:r>
              <a:rPr lang="cs-CZ" sz="1600">
                <a:effectLst/>
              </a:rPr>
              <a:t>tohoto </a:t>
            </a:r>
            <a:r>
              <a:rPr lang="cs-CZ" sz="1600" smtClean="0">
                <a:effectLst/>
              </a:rPr>
              <a:t>				starověkého </a:t>
            </a:r>
            <a:r>
              <a:rPr lang="cs-CZ" sz="1600" dirty="0">
                <a:effectLst/>
              </a:rPr>
              <a:t>státu. 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1026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32656"/>
            <a:ext cx="5534025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821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4071942"/>
            <a:ext cx="8458200" cy="1571636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+mn-lt"/>
              </a:rPr>
              <a:t>STAROVĚKÝ EGYPT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8458200" cy="9144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(starověk)</a:t>
            </a:r>
            <a:endParaRPr lang="cs-CZ" sz="32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04664"/>
            <a:ext cx="4357718" cy="841248"/>
          </a:xfrm>
          <a:noFill/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základní  informace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5536" y="1556792"/>
            <a:ext cx="8391876" cy="509660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endParaRPr lang="cs-CZ" sz="2000" dirty="0" smtClean="0">
              <a:solidFill>
                <a:srgbClr val="FFFF00"/>
              </a:solidFill>
            </a:endParaRPr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Do které skupiny starověkých států Egypt patří?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staroorientální státy</a:t>
            </a:r>
          </a:p>
          <a:p>
            <a:pPr algn="ctr">
              <a:spcBef>
                <a:spcPts val="0"/>
              </a:spcBef>
              <a:buNone/>
            </a:pPr>
            <a:endParaRPr lang="cs-CZ" sz="2400" b="1" dirty="0" smtClean="0">
              <a:solidFill>
                <a:srgbClr val="FFFF00"/>
              </a:solidFill>
            </a:endParaRPr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Ve kterém světadíle Egypt leží?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Afrika</a:t>
            </a:r>
          </a:p>
          <a:p>
            <a:pPr algn="ctr">
              <a:spcBef>
                <a:spcPts val="0"/>
              </a:spcBef>
              <a:buNone/>
            </a:pPr>
            <a:endParaRPr lang="cs-CZ" sz="2400" b="1" dirty="0" smtClean="0">
              <a:solidFill>
                <a:srgbClr val="FFFF00"/>
              </a:solidFill>
            </a:endParaRPr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Která řeka Egyptem protéká?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Nil</a:t>
            </a:r>
          </a:p>
          <a:p>
            <a:pPr algn="ctr">
              <a:spcBef>
                <a:spcPts val="0"/>
              </a:spcBef>
              <a:buNone/>
            </a:pPr>
            <a:endParaRPr lang="cs-CZ" sz="2400" b="1" dirty="0" smtClean="0">
              <a:solidFill>
                <a:srgbClr val="FFFF00"/>
              </a:solidFill>
            </a:endParaRPr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Do kterého moře Nil ústí?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Středozemního</a:t>
            </a:r>
          </a:p>
          <a:p>
            <a:pPr>
              <a:spcBef>
                <a:spcPts val="0"/>
              </a:spcBef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214422"/>
            <a:ext cx="8712968" cy="478634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endParaRPr lang="cs-CZ" sz="2600" dirty="0" smtClean="0">
              <a:solidFill>
                <a:srgbClr val="FFFF00"/>
              </a:solidFill>
            </a:endParaRPr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Na území kterého dnešního státu ležel starověký Egypt?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Egyptu</a:t>
            </a:r>
          </a:p>
          <a:p>
            <a:pPr>
              <a:spcBef>
                <a:spcPts val="0"/>
              </a:spcBef>
              <a:buNone/>
            </a:pPr>
            <a:endParaRPr lang="cs-CZ" sz="4000" b="1" dirty="0" smtClean="0"/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Jaké je podnebí v Egyptě?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suché, teplé</a:t>
            </a:r>
          </a:p>
          <a:p>
            <a:pPr>
              <a:spcBef>
                <a:spcPts val="0"/>
              </a:spcBef>
              <a:buNone/>
            </a:pPr>
            <a:endParaRPr lang="cs-CZ" sz="4000" b="1" dirty="0" smtClean="0"/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Jak se Egyptu říká?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Egypt je darem Nilu</a:t>
            </a:r>
          </a:p>
          <a:p>
            <a:pPr>
              <a:spcBef>
                <a:spcPts val="0"/>
              </a:spcBef>
              <a:buNone/>
            </a:pPr>
            <a:endParaRPr lang="cs-CZ" sz="2600" b="1" i="1" dirty="0" smtClean="0">
              <a:solidFill>
                <a:srgbClr val="FFFF00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600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74638"/>
            <a:ext cx="4857784" cy="868346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politická  periodizace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57422" y="1285860"/>
            <a:ext cx="6643734" cy="514353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2600" dirty="0" smtClean="0"/>
              <a:t>		 </a:t>
            </a:r>
            <a:r>
              <a:rPr lang="cs-CZ" sz="2600" b="1" dirty="0" smtClean="0">
                <a:solidFill>
                  <a:srgbClr val="C00000"/>
                </a:solidFill>
              </a:rPr>
              <a:t>osídlení oblasti okolo Nilu</a:t>
            </a: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</a:t>
            </a:r>
            <a:r>
              <a:rPr lang="cs-CZ" sz="2400" b="1" dirty="0" smtClean="0">
                <a:solidFill>
                  <a:srgbClr val="C00000"/>
                </a:solidFill>
              </a:rPr>
              <a:t>sjednocení Horního a Dolního Egypta</a:t>
            </a:r>
          </a:p>
          <a:p>
            <a:pPr>
              <a:spcBef>
                <a:spcPts val="0"/>
              </a:spcBef>
              <a:buNone/>
            </a:pPr>
            <a:endParaRPr lang="cs-CZ" sz="1400" b="1" dirty="0" smtClean="0">
              <a:solidFill>
                <a:srgbClr val="C0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období Staré říše </a:t>
            </a:r>
          </a:p>
          <a:p>
            <a:pPr>
              <a:spcBef>
                <a:spcPts val="0"/>
              </a:spcBef>
              <a:buNone/>
            </a:pPr>
            <a:r>
              <a:rPr lang="cs-CZ" sz="1800" b="1" i="1" dirty="0" smtClean="0">
                <a:solidFill>
                  <a:srgbClr val="C00000"/>
                </a:solidFill>
              </a:rPr>
              <a:t>		</a:t>
            </a: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období Střední říše</a:t>
            </a:r>
          </a:p>
          <a:p>
            <a:pPr>
              <a:spcBef>
                <a:spcPts val="0"/>
              </a:spcBef>
              <a:buNone/>
            </a:pPr>
            <a:endParaRPr lang="cs-CZ" sz="1800" b="1" dirty="0" smtClean="0">
              <a:solidFill>
                <a:srgbClr val="C0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období Nové říše</a:t>
            </a:r>
          </a:p>
          <a:p>
            <a:pPr>
              <a:spcBef>
                <a:spcPts val="0"/>
              </a:spcBef>
              <a:buNone/>
            </a:pPr>
            <a:endParaRPr lang="cs-CZ" sz="1800" b="1" dirty="0" smtClean="0">
              <a:solidFill>
                <a:srgbClr val="C0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		 nadvláda Peršanů		</a:t>
            </a:r>
          </a:p>
          <a:p>
            <a:pPr>
              <a:spcBef>
                <a:spcPts val="0"/>
              </a:spcBef>
              <a:buNone/>
            </a:pPr>
            <a:endParaRPr lang="cs-CZ" sz="1800" b="1" dirty="0" smtClean="0">
              <a:solidFill>
                <a:srgbClr val="C0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nadvláda Řeků</a:t>
            </a:r>
          </a:p>
          <a:p>
            <a:pPr>
              <a:spcBef>
                <a:spcPts val="0"/>
              </a:spcBef>
              <a:buNone/>
            </a:pPr>
            <a:endParaRPr lang="cs-CZ" sz="1800" b="1" dirty="0" smtClean="0">
              <a:solidFill>
                <a:srgbClr val="C0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nadvláda Římanů</a:t>
            </a:r>
            <a:endParaRPr lang="cs-CZ" sz="26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285860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3000 přnl.</a:t>
            </a:r>
            <a:endParaRPr lang="cs-CZ" sz="2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2285992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2500 přnl.</a:t>
            </a:r>
            <a:endParaRPr lang="cs-CZ" sz="2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034" y="2928934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2000 přnl.</a:t>
            </a:r>
            <a:endParaRPr lang="cs-CZ" sz="2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034" y="3643314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1000 přnl.</a:t>
            </a:r>
            <a:endParaRPr lang="cs-CZ" sz="2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034" y="4286256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525 přnl.</a:t>
            </a:r>
            <a:endParaRPr lang="cs-CZ" sz="2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034" y="5000636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332 přnl.</a:t>
            </a:r>
            <a:endParaRPr lang="cs-CZ" sz="2600" b="1" dirty="0"/>
          </a:p>
        </p:txBody>
      </p:sp>
      <p:cxnSp>
        <p:nvCxnSpPr>
          <p:cNvPr id="22" name="Přímá spojovací šipka 21"/>
          <p:cNvCxnSpPr>
            <a:stCxn id="6" idx="3"/>
          </p:cNvCxnSpPr>
          <p:nvPr/>
        </p:nvCxnSpPr>
        <p:spPr>
          <a:xfrm flipV="1">
            <a:off x="2285984" y="1500174"/>
            <a:ext cx="1071570" cy="3190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6" idx="3"/>
          </p:cNvCxnSpPr>
          <p:nvPr/>
        </p:nvCxnSpPr>
        <p:spPr>
          <a:xfrm>
            <a:off x="2285984" y="1532082"/>
            <a:ext cx="1071570" cy="396720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2285984" y="2571744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2285984" y="3143248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500034" y="5715016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30 přnl.</a:t>
            </a:r>
            <a:endParaRPr lang="cs-CZ" sz="2600" b="1" dirty="0"/>
          </a:p>
        </p:txBody>
      </p:sp>
      <p:cxnSp>
        <p:nvCxnSpPr>
          <p:cNvPr id="46" name="Přímá spojovací šipka 45"/>
          <p:cNvCxnSpPr/>
          <p:nvPr/>
        </p:nvCxnSpPr>
        <p:spPr>
          <a:xfrm>
            <a:off x="2285984" y="3929066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>
            <a:off x="2285984" y="4572008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>
            <a:off x="2285984" y="5286388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>
            <a:off x="2285984" y="5929330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3275856" y="2852936"/>
            <a:ext cx="2643206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00B0F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00192" y="2852936"/>
            <a:ext cx="2500330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95536" y="2852936"/>
            <a:ext cx="2500330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5267332" cy="838200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vznik  jednotného  státu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86800" cy="1063590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3000 přnl.</a:t>
            </a:r>
          </a:p>
          <a:p>
            <a:r>
              <a:rPr lang="cs-CZ" sz="2600" b="1" dirty="0" smtClean="0"/>
              <a:t>sjednocení Horního a Dolního Egypta</a:t>
            </a:r>
          </a:p>
          <a:p>
            <a:pPr>
              <a:buNone/>
            </a:pPr>
            <a:endParaRPr lang="cs-CZ" sz="2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3140968"/>
            <a:ext cx="2500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sjednocený Egypt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3212976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Dolní Egypt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3212976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Horní Egypt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364331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+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3714752"/>
            <a:ext cx="3571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=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282" y="5143512"/>
            <a:ext cx="2857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- na </a:t>
            </a:r>
            <a:r>
              <a:rPr lang="cs-CZ" b="1" dirty="0" smtClean="0">
                <a:solidFill>
                  <a:srgbClr val="C00000"/>
                </a:solidFill>
              </a:rPr>
              <a:t>severu</a:t>
            </a:r>
            <a:r>
              <a:rPr lang="cs-CZ" b="1" dirty="0" smtClean="0"/>
              <a:t> </a:t>
            </a:r>
          </a:p>
          <a:p>
            <a:pPr algn="ctr"/>
            <a:r>
              <a:rPr lang="cs-CZ" b="1" dirty="0" smtClean="0"/>
              <a:t>v úrodných nížinách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- ve znaku </a:t>
            </a:r>
            <a:r>
              <a:rPr lang="cs-CZ" b="1" dirty="0" smtClean="0">
                <a:solidFill>
                  <a:srgbClr val="C00000"/>
                </a:solidFill>
              </a:rPr>
              <a:t>kobra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00364" y="5143512"/>
            <a:ext cx="321471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- </a:t>
            </a:r>
            <a:r>
              <a:rPr lang="cs-CZ" sz="2000" b="1" dirty="0" smtClean="0"/>
              <a:t>na </a:t>
            </a:r>
            <a:r>
              <a:rPr lang="cs-CZ" sz="2000" b="1" dirty="0" smtClean="0">
                <a:solidFill>
                  <a:srgbClr val="C00000"/>
                </a:solidFill>
              </a:rPr>
              <a:t>jihu</a:t>
            </a:r>
            <a:r>
              <a:rPr lang="cs-CZ" sz="2000" b="1" dirty="0" smtClean="0"/>
              <a:t> </a:t>
            </a:r>
          </a:p>
          <a:p>
            <a:pPr algn="ctr"/>
            <a:r>
              <a:rPr lang="cs-CZ" b="1" dirty="0" smtClean="0"/>
              <a:t>v hornatých oblastech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- ve znaku </a:t>
            </a:r>
            <a:r>
              <a:rPr lang="cs-CZ" b="1" dirty="0" smtClean="0">
                <a:solidFill>
                  <a:srgbClr val="C00000"/>
                </a:solidFill>
              </a:rPr>
              <a:t>hlava slepice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57950" y="5143512"/>
            <a:ext cx="22860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- na </a:t>
            </a:r>
            <a:r>
              <a:rPr lang="cs-CZ" b="1" dirty="0" smtClean="0">
                <a:solidFill>
                  <a:srgbClr val="C00000"/>
                </a:solidFill>
              </a:rPr>
              <a:t>území celého Egypta</a:t>
            </a:r>
            <a:endParaRPr lang="cs-CZ" b="1" dirty="0" smtClean="0"/>
          </a:p>
          <a:p>
            <a:pPr algn="ctr"/>
            <a:endParaRPr lang="cs-CZ" sz="800" b="1" dirty="0" smtClean="0"/>
          </a:p>
          <a:p>
            <a:pPr algn="ctr"/>
            <a:r>
              <a:rPr lang="cs-CZ" b="1" dirty="0" smtClean="0"/>
              <a:t>- ve znaku </a:t>
            </a:r>
            <a:r>
              <a:rPr lang="cs-CZ" b="1" dirty="0" smtClean="0">
                <a:solidFill>
                  <a:srgbClr val="C00000"/>
                </a:solidFill>
              </a:rPr>
              <a:t>kobra a slepice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6" name="Obrázek 15" descr="424px-Deshret_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3645024"/>
            <a:ext cx="1068599" cy="1512168"/>
          </a:xfrm>
          <a:prstGeom prst="rect">
            <a:avLst/>
          </a:prstGeom>
        </p:spPr>
      </p:pic>
      <p:pic>
        <p:nvPicPr>
          <p:cNvPr id="17" name="Obrázek 16" descr="424px-Hedjet_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67944" y="3717032"/>
            <a:ext cx="939180" cy="1329028"/>
          </a:xfrm>
          <a:prstGeom prst="rect">
            <a:avLst/>
          </a:prstGeom>
        </p:spPr>
      </p:pic>
      <p:pic>
        <p:nvPicPr>
          <p:cNvPr id="21" name="Obrázek 20" descr="424px-Pschent_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20272" y="3573016"/>
            <a:ext cx="1082236" cy="15314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428604"/>
            <a:ext cx="5053018" cy="838200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hierarchie společnosti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85720" y="1428737"/>
          <a:ext cx="5500726" cy="49292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429124" y="1928803"/>
            <a:ext cx="4714876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itchFamily="34" charset="0"/>
              </a:rPr>
              <a:t>vtělený bůh, neomezený vládce</a:t>
            </a:r>
          </a:p>
          <a:p>
            <a:endParaRPr lang="cs-CZ" sz="24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      vzdělávací, náboženská funkce</a:t>
            </a:r>
          </a:p>
          <a:p>
            <a:endParaRPr lang="cs-CZ" sz="1200" dirty="0" smtClean="0">
              <a:latin typeface="Calibri" pitchFamily="34" charset="0"/>
            </a:endParaRPr>
          </a:p>
          <a:p>
            <a:endParaRPr lang="cs-CZ" sz="20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	správa státu, obrana země</a:t>
            </a:r>
          </a:p>
          <a:p>
            <a:endParaRPr lang="cs-CZ" sz="16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	    </a:t>
            </a:r>
          </a:p>
          <a:p>
            <a:r>
              <a:rPr lang="cs-CZ" sz="2400" dirty="0" smtClean="0">
                <a:latin typeface="Calibri" pitchFamily="34" charset="0"/>
              </a:rPr>
              <a:t>	       svobodní, ale poddaní 	            obyvatelé</a:t>
            </a:r>
          </a:p>
          <a:p>
            <a:endParaRPr lang="cs-CZ" sz="20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		   bezprávní a 			     nesvobodní zajatci</a:t>
            </a:r>
          </a:p>
          <a:p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500430" y="2143116"/>
            <a:ext cx="857256" cy="1588"/>
          </a:xfrm>
          <a:prstGeom prst="straightConnector1">
            <a:avLst/>
          </a:prstGeom>
          <a:ln w="317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929058" y="2928934"/>
            <a:ext cx="857256" cy="1588"/>
          </a:xfrm>
          <a:prstGeom prst="straightConnector1">
            <a:avLst/>
          </a:prstGeom>
          <a:ln w="317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429124" y="3786190"/>
            <a:ext cx="857256" cy="1588"/>
          </a:xfrm>
          <a:prstGeom prst="straightConnector1">
            <a:avLst/>
          </a:prstGeom>
          <a:ln w="317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929190" y="4643446"/>
            <a:ext cx="857256" cy="1588"/>
          </a:xfrm>
          <a:prstGeom prst="straightConnector1">
            <a:avLst/>
          </a:prstGeom>
          <a:ln w="317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500694" y="5715016"/>
            <a:ext cx="857256" cy="1588"/>
          </a:xfrm>
          <a:prstGeom prst="straightConnector1">
            <a:avLst/>
          </a:prstGeom>
          <a:ln w="317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91DB28-8A71-4398-B03B-E428CBA22F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A091DB28-8A71-4398-B03B-E428CBA22F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55F402-3F6C-4ACB-984F-C14B7BE7FD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7755F402-3F6C-4ACB-984F-C14B7BE7FD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F39E17-0868-4336-9C2C-055B37C577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DFF39E17-0868-4336-9C2C-055B37C577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6E919F-6C92-43B9-A5E6-AA2C89DDEF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516E919F-6C92-43B9-A5E6-AA2C89DDEF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A1A1EE-F1D1-41A6-B2FF-300BD53DA2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E6A1A1EE-F1D1-41A6-B2FF-300BD53DA2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2400" b="1" dirty="0" smtClean="0"/>
              <a:t>Do které vrstvy obyvatel patří lidé na obrázcích?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206084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</a:rPr>
              <a:t>a)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422108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</a:rPr>
              <a:t>c)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06084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</a:rPr>
              <a:t>b)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11960" y="41490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</a:rPr>
              <a:t>d)</a:t>
            </a:r>
            <a:endParaRPr lang="cs-CZ" sz="2800" b="1" dirty="0">
              <a:solidFill>
                <a:schemeClr val="tx2"/>
              </a:solidFill>
            </a:endParaRPr>
          </a:p>
        </p:txBody>
      </p:sp>
      <p:pic>
        <p:nvPicPr>
          <p:cNvPr id="12" name="Obrázek 11" descr="Tomb_of_Nakht_Harve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700808"/>
            <a:ext cx="3078894" cy="2233420"/>
          </a:xfrm>
          <a:prstGeom prst="rect">
            <a:avLst/>
          </a:prstGeom>
        </p:spPr>
      </p:pic>
      <p:pic>
        <p:nvPicPr>
          <p:cNvPr id="13" name="Obrázek 12" descr="Chariot1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1700808"/>
            <a:ext cx="3054885" cy="2232248"/>
          </a:xfrm>
          <a:prstGeom prst="rect">
            <a:avLst/>
          </a:prstGeom>
        </p:spPr>
      </p:pic>
      <p:pic>
        <p:nvPicPr>
          <p:cNvPr id="14" name="Obrázek 13" descr="Tutmas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47664" y="4149080"/>
            <a:ext cx="1783184" cy="2378767"/>
          </a:xfrm>
          <a:prstGeom prst="rect">
            <a:avLst/>
          </a:prstGeom>
        </p:spPr>
      </p:pic>
      <p:pic>
        <p:nvPicPr>
          <p:cNvPr id="19" name="Obrázek 18" descr="160px-Horus_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3933056"/>
            <a:ext cx="1388157" cy="2663527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2909878" cy="838200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zemědělství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00174"/>
            <a:ext cx="8686800" cy="507209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600" dirty="0" smtClean="0">
                <a:latin typeface="Calibri" pitchFamily="34" charset="0"/>
              </a:rPr>
              <a:t>Odkud převzali Egypťané znalost pěstování plodin?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i="1" dirty="0" smtClean="0">
                <a:solidFill>
                  <a:srgbClr val="C00000"/>
                </a:solidFill>
                <a:latin typeface="Calibri" pitchFamily="34" charset="0"/>
              </a:rPr>
              <a:t>- z Mezopotámie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1700" dirty="0" smtClean="0">
              <a:latin typeface="Calibri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600" dirty="0" smtClean="0">
                <a:latin typeface="Calibri" pitchFamily="34" charset="0"/>
              </a:rPr>
              <a:t>Která část území starověkého Egypta byla nejúrodnější?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i="1" dirty="0" smtClean="0">
                <a:solidFill>
                  <a:srgbClr val="C00000"/>
                </a:solidFill>
                <a:latin typeface="Calibri" pitchFamily="34" charset="0"/>
              </a:rPr>
              <a:t>- pás okolo řeky Nil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1700" dirty="0" smtClean="0">
              <a:latin typeface="Calibri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600" dirty="0" smtClean="0">
                <a:latin typeface="Calibri" pitchFamily="34" charset="0"/>
              </a:rPr>
              <a:t>Jaký přínos měly každoroční záplavy?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i="1" dirty="0" smtClean="0">
                <a:solidFill>
                  <a:srgbClr val="C00000"/>
                </a:solidFill>
                <a:latin typeface="Calibri" pitchFamily="34" charset="0"/>
              </a:rPr>
              <a:t>- úrodné bahno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1700" dirty="0" smtClean="0">
              <a:latin typeface="Calibri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600" dirty="0" smtClean="0">
                <a:latin typeface="Calibri" pitchFamily="34" charset="0"/>
              </a:rPr>
              <a:t>Které plodiny Egypťané pěstovali?</a:t>
            </a:r>
          </a:p>
          <a:p>
            <a:pPr marL="342900" lvl="1" indent="-34290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i="1" dirty="0" smtClean="0">
                <a:solidFill>
                  <a:srgbClr val="C00000"/>
                </a:solidFill>
                <a:latin typeface="Calibri" pitchFamily="34" charset="0"/>
              </a:rPr>
              <a:t>- </a:t>
            </a:r>
            <a:r>
              <a:rPr lang="cs-CZ" sz="2600" i="1" dirty="0" smtClean="0">
                <a:solidFill>
                  <a:srgbClr val="C00000"/>
                </a:solidFill>
              </a:rPr>
              <a:t>ječmen, pšenice, len, luštěniny, vinná réva, ovoce</a:t>
            </a:r>
          </a:p>
          <a:p>
            <a:pPr marL="342900" lvl="1" indent="-342900"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endParaRPr lang="cs-CZ" sz="1700" dirty="0" smtClean="0"/>
          </a:p>
          <a:p>
            <a:pPr marL="342900" lvl="1" indent="-342900"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600" dirty="0" smtClean="0"/>
              <a:t>Která zvířata Egypťané chovali?</a:t>
            </a:r>
          </a:p>
          <a:p>
            <a:pPr marL="342900" lvl="1" indent="-34290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/>
              <a:t>	</a:t>
            </a:r>
            <a:r>
              <a:rPr lang="cs-CZ" sz="2600" i="1" dirty="0" smtClean="0">
                <a:solidFill>
                  <a:srgbClr val="C00000"/>
                </a:solidFill>
              </a:rPr>
              <a:t>- krávy, ovce, kozy, kachny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00760" y="357166"/>
            <a:ext cx="2357454" cy="838200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řemesla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571612"/>
            <a:ext cx="2071702" cy="4000527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dostatek</a:t>
            </a:r>
          </a:p>
          <a:p>
            <a:pPr algn="ctr"/>
            <a:endParaRPr lang="cs-CZ" sz="40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železná ruda</a:t>
            </a: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kámen</a:t>
            </a: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sůl</a:t>
            </a:r>
            <a:endParaRPr lang="cs-CZ" sz="1400" dirty="0" smtClean="0">
              <a:latin typeface="Calibri" pitchFamily="34" charset="0"/>
            </a:endParaRP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/>
            <a:endParaRPr lang="cs-CZ" sz="2400" dirty="0">
              <a:latin typeface="Calibri" pitchFamily="34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785918" y="357166"/>
            <a:ext cx="2266936" cy="838200"/>
          </a:xfrm>
          <a:prstGeom prst="rect">
            <a:avLst/>
          </a:prstGeom>
          <a:ln w="31750">
            <a:solidFill>
              <a:srgbClr val="C00000"/>
            </a:solidFill>
          </a:ln>
        </p:spPr>
        <p:txBody>
          <a:bodyPr vert="horz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suroviny</a:t>
            </a:r>
            <a:endParaRPr kumimoji="0" lang="cs-CZ" sz="3200" b="1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00364" y="1571612"/>
            <a:ext cx="2071702" cy="4000528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nedostatek</a:t>
            </a: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zlato</a:t>
            </a:r>
          </a:p>
          <a:p>
            <a:pPr algn="ctr"/>
            <a:endParaRPr lang="cs-CZ" sz="1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slonovina</a:t>
            </a:r>
          </a:p>
          <a:p>
            <a:pPr algn="ctr"/>
            <a:endParaRPr lang="cs-CZ" sz="1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vzácná dřeva</a:t>
            </a:r>
          </a:p>
          <a:p>
            <a:pPr algn="ctr"/>
            <a:r>
              <a:rPr lang="cs-CZ" sz="2400" dirty="0" smtClean="0">
                <a:latin typeface="Calibri" pitchFamily="34" charset="0"/>
              </a:rPr>
              <a:t>(např. cedrové)</a:t>
            </a:r>
          </a:p>
          <a:p>
            <a:pPr algn="ctr"/>
            <a:endParaRPr lang="cs-CZ" sz="1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měď</a:t>
            </a:r>
          </a:p>
          <a:p>
            <a:pPr algn="ctr"/>
            <a:endParaRPr lang="cs-CZ" sz="2400" dirty="0">
              <a:latin typeface="Calibri" pitchFamily="34" charset="0"/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1000100" y="2357430"/>
            <a:ext cx="1500198" cy="1588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214678" y="2357430"/>
            <a:ext cx="1714512" cy="1588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0034" y="5857892"/>
            <a:ext cx="48577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i="1" dirty="0" smtClean="0">
                <a:solidFill>
                  <a:srgbClr val="C00000"/>
                </a:solidFill>
                <a:latin typeface="Calibri" pitchFamily="34" charset="0"/>
              </a:rPr>
              <a:t>Odkud získávali nedostatkové suroviny?</a:t>
            </a:r>
            <a:endParaRPr lang="cs-CZ" sz="2200" b="1" i="1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43636" y="1357298"/>
            <a:ext cx="2071702" cy="5016758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40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hrnčířství</a:t>
            </a:r>
          </a:p>
          <a:p>
            <a:pPr algn="ctr"/>
            <a:r>
              <a:rPr lang="cs-CZ" sz="2400" dirty="0" smtClean="0">
                <a:latin typeface="Calibri" pitchFamily="34" charset="0"/>
              </a:rPr>
              <a:t>(hrnčíř. kruh)</a:t>
            </a: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tkalcovství</a:t>
            </a:r>
          </a:p>
          <a:p>
            <a:pPr algn="ctr"/>
            <a:r>
              <a:rPr lang="cs-CZ" sz="2400" dirty="0" smtClean="0">
                <a:latin typeface="Calibri" pitchFamily="34" charset="0"/>
              </a:rPr>
              <a:t>(len)</a:t>
            </a: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kovolitectví, kovotepectví</a:t>
            </a:r>
            <a:endParaRPr lang="cs-CZ" sz="16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 build="p" animBg="1"/>
      <p:bldP spid="8" grpId="0" animBg="1"/>
      <p:bldP spid="16" grpId="0" build="p"/>
      <p:bldP spid="18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1695432" cy="838200"/>
          </a:xfrm>
          <a:ln w="254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písmo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8686800" cy="171337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latin typeface="Calibri" pitchFamily="34" charset="0"/>
              </a:rPr>
              <a:t>hieroglyfy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i="1" dirty="0" smtClean="0">
                <a:latin typeface="Calibri" pitchFamily="34" charset="0"/>
              </a:rPr>
              <a:t>(</a:t>
            </a:r>
            <a:r>
              <a:rPr lang="cs-CZ" sz="2400" i="1" dirty="0" err="1" smtClean="0">
                <a:latin typeface="Calibri" pitchFamily="34" charset="0"/>
              </a:rPr>
              <a:t>hieros</a:t>
            </a:r>
            <a:r>
              <a:rPr lang="cs-CZ" sz="2400" i="1" dirty="0" smtClean="0">
                <a:latin typeface="Calibri" pitchFamily="34" charset="0"/>
              </a:rPr>
              <a:t>= posvátný, </a:t>
            </a:r>
            <a:r>
              <a:rPr lang="cs-CZ" sz="2400" i="1" dirty="0" err="1" smtClean="0">
                <a:latin typeface="Calibri" pitchFamily="34" charset="0"/>
              </a:rPr>
              <a:t>glyfó</a:t>
            </a:r>
            <a:r>
              <a:rPr lang="cs-CZ" sz="2400" i="1" dirty="0" smtClean="0">
                <a:latin typeface="Calibri" pitchFamily="34" charset="0"/>
              </a:rPr>
              <a:t>= tesat)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latin typeface="Calibri" pitchFamily="34" charset="0"/>
              </a:rPr>
              <a:t>obrázkové</a:t>
            </a:r>
            <a:r>
              <a:rPr lang="cs-CZ" sz="2400" dirty="0" smtClean="0">
                <a:latin typeface="Calibri" pitchFamily="34" charset="0"/>
              </a:rPr>
              <a:t> (asi 700 znaků)</a:t>
            </a:r>
          </a:p>
          <a:p>
            <a:pPr>
              <a:spcBef>
                <a:spcPts val="0"/>
              </a:spcBef>
            </a:pPr>
            <a:r>
              <a:rPr lang="cs-CZ" sz="2400" dirty="0" smtClean="0">
                <a:latin typeface="Calibri" pitchFamily="34" charset="0"/>
              </a:rPr>
              <a:t>psáno na </a:t>
            </a:r>
            <a:r>
              <a:rPr lang="cs-CZ" sz="2400" b="1" dirty="0" smtClean="0">
                <a:latin typeface="Calibri" pitchFamily="34" charset="0"/>
              </a:rPr>
              <a:t>papyrus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>
              <a:latin typeface="Calibri" pitchFamily="34" charset="0"/>
            </a:endParaRPr>
          </a:p>
        </p:txBody>
      </p:sp>
      <p:pic>
        <p:nvPicPr>
          <p:cNvPr id="5" name="Obrázek 4" descr="Egyptian_hieroglyphs_in_Istanbul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1988840"/>
            <a:ext cx="3264572" cy="2171696"/>
          </a:xfrm>
          <a:prstGeom prst="rect">
            <a:avLst/>
          </a:prstGeom>
        </p:spPr>
      </p:pic>
      <p:pic>
        <p:nvPicPr>
          <p:cNvPr id="6" name="Obrázek 5" descr="Egyptian_papyru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4293096"/>
            <a:ext cx="4968552" cy="2293178"/>
          </a:xfrm>
          <a:prstGeom prst="rect">
            <a:avLst/>
          </a:prstGeom>
        </p:spPr>
      </p:pic>
      <p:pic>
        <p:nvPicPr>
          <p:cNvPr id="7" name="Obrázek 6" descr="Papyrus_Nash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9592" y="2780928"/>
            <a:ext cx="2286000" cy="38164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1412776"/>
            <a:ext cx="6480720" cy="2062103"/>
          </a:xfrm>
          <a:prstGeom prst="rect">
            <a:avLst/>
          </a:prstGeom>
          <a:solidFill>
            <a:schemeClr val="accent1"/>
          </a:solidFill>
          <a:ln w="317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spcBef>
                <a:spcPts val="1800"/>
              </a:spcBef>
            </a:pPr>
            <a:r>
              <a:rPr lang="cs-CZ" sz="2600" b="1" dirty="0" smtClean="0">
                <a:latin typeface="Calibri" pitchFamily="34" charset="0"/>
              </a:rPr>
              <a:t>Roku </a:t>
            </a:r>
            <a:r>
              <a:rPr lang="cs-CZ" sz="2600" b="1" i="1" dirty="0" smtClean="0">
                <a:solidFill>
                  <a:srgbClr val="C00000"/>
                </a:solidFill>
                <a:latin typeface="Calibri" pitchFamily="34" charset="0"/>
              </a:rPr>
              <a:t>1822</a:t>
            </a:r>
            <a:r>
              <a:rPr lang="cs-CZ" sz="2600" b="1" dirty="0" smtClean="0">
                <a:latin typeface="Calibri" pitchFamily="34" charset="0"/>
              </a:rPr>
              <a:t> rozluštil egyptské hieroglyfy francouzský vědec </a:t>
            </a:r>
          </a:p>
          <a:p>
            <a:pPr algn="ctr">
              <a:spcBef>
                <a:spcPts val="1800"/>
              </a:spcBef>
            </a:pPr>
            <a:r>
              <a:rPr lang="cs-CZ" sz="2600" b="1" i="1" dirty="0" smtClean="0">
                <a:solidFill>
                  <a:srgbClr val="C00000"/>
                </a:solidFill>
                <a:latin typeface="Calibri" pitchFamily="34" charset="0"/>
              </a:rPr>
              <a:t>Jean Francois </a:t>
            </a:r>
            <a:r>
              <a:rPr lang="cs-CZ" sz="2600" b="1" i="1" dirty="0" err="1" smtClean="0">
                <a:solidFill>
                  <a:srgbClr val="C00000"/>
                </a:solidFill>
                <a:latin typeface="Calibri" pitchFamily="34" charset="0"/>
              </a:rPr>
              <a:t>Champollion</a:t>
            </a:r>
            <a:r>
              <a:rPr lang="cs-CZ" sz="2600" b="1" dirty="0" smtClean="0">
                <a:latin typeface="Calibri" pitchFamily="34" charset="0"/>
              </a:rPr>
              <a:t>. </a:t>
            </a:r>
          </a:p>
          <a:p>
            <a:pPr algn="ctr"/>
            <a:endParaRPr lang="cs-CZ" sz="1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pic>
        <p:nvPicPr>
          <p:cNvPr id="5" name="Obrázek 4" descr="Jean-Francois_Champollion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3645024"/>
            <a:ext cx="2433695" cy="29969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812088" cy="4525963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>
                <a:hlinkClick r:id="rId2"/>
              </a:rPr>
              <a:t>http://commons.wikimedia.org/wiki/File:Deshret.svg?uselang=cs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http://commons.wikimedia.org/wiki/File:Hedjet.svg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http://commons.wikimedia.org/wiki/File:Pschent.svg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http://upload.wikimedia.org/wikipedia/commons/6/64/Tomb_of_Nakht_Harvest.jpg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http://upload.wikimedia.org/wikipedia/commons/9/99/Chariot19.jpg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http://upload.wikimedia.org/wikipedia/commons/2/2d/Tutmask.jpg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http://commons.wikimedia.org/wiki/File:Horus.svg?uselang=cs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http://upload.wikimedia.org/wikipedia/commons/3/3b/Egyptian_hieroglyphs_in_Istanbul_1.jpg?uselang=cs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http://upload.wikimedia.org/wikipedia/commons/6/68/Egyptian_papyrus.jpg?uselang=cs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http://upload.wikimedia.org/wikipedia/commons/9/93/Papyrus_Nash.jpg?uselang=cs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http://upload.wikimedia.org/wikipedia/commons/0/01/Jean-Francois_Champollion_2.jpg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744</TotalTime>
  <Words>302</Words>
  <Application>Microsoft Office PowerPoint</Application>
  <PresentationFormat>Předvádění na obrazovce (4:3)</PresentationFormat>
  <Paragraphs>164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NÁZEV:   VY_32_INOVACE_04 ČÍSLO PROJEKTU:  CZ.1.07/1.4.00/21.1700  NÁZEV PROJEKTU:  Moderní škola 2011 ŠKOLA:   Základní škola a Mateřská škola Nemilany VYUČUJÍCÍ:   Mgr. Iveta Šlahařová  TÉMATICKÁ OBLAST:  Starověk         PŘEDMĚT:    D  ROČNÍK: 6.      NÁZEV MATERIÁLU:  Starověký Egypt- úvod    ANOTACE:   Materiál je určen pro práci na interaktivní tabuli.     Prezentace shrnuje základní charakteristiky starověkého     Egypta. pomocí otázek a odpovědí podává žákům informace o     poloze, podnebí, zemědělství a obchodu, společenské     hierarchii, písmu a o stručném politickém vývoji tohoto     starověkého státu.   </vt:lpstr>
      <vt:lpstr>STAROVĚKÝ EGYPT</vt:lpstr>
      <vt:lpstr>základní  informace</vt:lpstr>
      <vt:lpstr>Prezentace aplikace PowerPoint</vt:lpstr>
      <vt:lpstr>politická  periodizace</vt:lpstr>
      <vt:lpstr>vznik  jednotného  státu</vt:lpstr>
      <vt:lpstr>hierarchie společnosti</vt:lpstr>
      <vt:lpstr>Do které vrstvy obyvatel patří lidé na obrázcích?</vt:lpstr>
      <vt:lpstr>zemědělství</vt:lpstr>
      <vt:lpstr>řemesla</vt:lpstr>
      <vt:lpstr>písmo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  EGYPT</dc:title>
  <dc:creator>0JY9</dc:creator>
  <cp:lastModifiedBy>0JY9</cp:lastModifiedBy>
  <cp:revision>88</cp:revision>
  <dcterms:modified xsi:type="dcterms:W3CDTF">2012-04-21T18:23:09Z</dcterms:modified>
</cp:coreProperties>
</file>