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3" r:id="rId2"/>
    <p:sldId id="256" r:id="rId3"/>
    <p:sldId id="276" r:id="rId4"/>
    <p:sldId id="284" r:id="rId5"/>
    <p:sldId id="277" r:id="rId6"/>
    <p:sldId id="285" r:id="rId7"/>
    <p:sldId id="281" r:id="rId8"/>
    <p:sldId id="287" r:id="rId9"/>
    <p:sldId id="292" r:id="rId10"/>
    <p:sldId id="293" r:id="rId11"/>
    <p:sldId id="297" r:id="rId12"/>
    <p:sldId id="298" r:id="rId13"/>
    <p:sldId id="299" r:id="rId14"/>
    <p:sldId id="301" r:id="rId15"/>
    <p:sldId id="30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3D06"/>
    <a:srgbClr val="582A04"/>
    <a:srgbClr val="B456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6/60/Saqqara_BW_5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7/Tobu_World_Square_Egyptian_Pyramid_2.jpg" TargetMode="External"/><Relationship Id="rId13" Type="http://schemas.openxmlformats.org/officeDocument/2006/relationships/hyperlink" Target="http://upload.wikimedia.org/wikipedia/commons/f/f7/Pharaoh_Akhenaten.jpg" TargetMode="External"/><Relationship Id="rId3" Type="http://schemas.openxmlformats.org/officeDocument/2006/relationships/hyperlink" Target="http://upload.wikimedia.org/wikipedia/commons/4/4c/Egypt.Dashur.RedPyramid.01.jpg?uselang=cs" TargetMode="External"/><Relationship Id="rId7" Type="http://schemas.openxmlformats.org/officeDocument/2006/relationships/hyperlink" Target="http://upload.wikimedia.org/wikipedia/commons/9/99/Great_Sphinx_of_Giza_2.jpg" TargetMode="External"/><Relationship Id="rId12" Type="http://schemas.openxmlformats.org/officeDocument/2006/relationships/hyperlink" Target="http://upload.wikimedia.org/wikipedia/commons/b/bc/TuthmosisIII-2.JPG" TargetMode="External"/><Relationship Id="rId17" Type="http://schemas.openxmlformats.org/officeDocument/2006/relationships/hyperlink" Target="http://upload.wikimedia.org/wikipedia/commons/3/3e/CleopatraVII7a.jpg" TargetMode="External"/><Relationship Id="rId2" Type="http://schemas.openxmlformats.org/officeDocument/2006/relationships/hyperlink" Target="http://upload.wikimedia.org/wikipedia/commons/2/21/Dahshur_-_Red_Pyramid_-_Tourist_policemen_on_camel.JPG" TargetMode="External"/><Relationship Id="rId16" Type="http://schemas.openxmlformats.org/officeDocument/2006/relationships/hyperlink" Target="http://upload.wikimedia.org/wikipedia/commons/6/69/Ramses_II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f/Menkaure's_Pyramid.jpg" TargetMode="External"/><Relationship Id="rId11" Type="http://schemas.openxmlformats.org/officeDocument/2006/relationships/hyperlink" Target="http://upload.wikimedia.org/wikipedia/commons/d/d6/Hatshepsut_1.jpg" TargetMode="External"/><Relationship Id="rId5" Type="http://schemas.openxmlformats.org/officeDocument/2006/relationships/hyperlink" Target="http://upload.wikimedia.org/wikipedia/commons/c/c5/Egypt.Giza.Sphinx.01.jpg" TargetMode="External"/><Relationship Id="rId15" Type="http://schemas.openxmlformats.org/officeDocument/2006/relationships/hyperlink" Target="http://upload.wikimedia.org/wikipedia/commons/c/c9/Tuts_Tomb_Opened.JPG" TargetMode="External"/><Relationship Id="rId10" Type="http://schemas.openxmlformats.org/officeDocument/2006/relationships/hyperlink" Target="http://commons.wikimedia.org/wiki/File:Egypte_louvre_324_sarcophage.jpg" TargetMode="External"/><Relationship Id="rId4" Type="http://schemas.openxmlformats.org/officeDocument/2006/relationships/hyperlink" Target="http://upload.wikimedia.org/wikipedia/commons/e/e7/Gizeh_Cheops_BW_2.jpg" TargetMode="External"/><Relationship Id="rId9" Type="http://schemas.openxmlformats.org/officeDocument/2006/relationships/hyperlink" Target="http://upload.wikimedia.org/wikipedia/commons/d/d6/Mummy_Louvre.jpg" TargetMode="External"/><Relationship Id="rId14" Type="http://schemas.openxmlformats.org/officeDocument/2006/relationships/hyperlink" Target="http://upload.wikimedia.org/wikipedia/commons/2/2d/Tutmas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700808"/>
            <a:ext cx="8458200" cy="4608512"/>
          </a:xfrm>
        </p:spPr>
        <p:txBody>
          <a:bodyPr>
            <a:normAutofit fontScale="90000"/>
          </a:bodyPr>
          <a:lstStyle/>
          <a:p>
            <a:r>
              <a:rPr lang="cs-CZ" sz="1600" b="1" dirty="0">
                <a:effectLst/>
              </a:rPr>
              <a:t>NÁZEV:			VY_32_INOVACE_05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ČÍSLO PROJEKTU:		CZ.1.07/1.4.00/21.1700	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NÁZEV PROJEKTU:		Moderní škola 2011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ŠKOLA:			</a:t>
            </a:r>
            <a:r>
              <a:rPr lang="cs-CZ" sz="1600" dirty="0">
                <a:effectLst/>
              </a:rPr>
              <a:t>Základní škola a Mateřská škola Nemilany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VYUČUJÍCÍ:			</a:t>
            </a:r>
            <a:r>
              <a:rPr lang="cs-CZ" sz="1600" dirty="0">
                <a:effectLst/>
              </a:rPr>
              <a:t>Mgr. Iveta </a:t>
            </a:r>
            <a:r>
              <a:rPr lang="cs-CZ" sz="1600" dirty="0" err="1">
                <a:effectLst/>
              </a:rPr>
              <a:t>Šlahařová</a:t>
            </a:r>
            <a:r>
              <a:rPr lang="cs-CZ" sz="1600" dirty="0">
                <a:effectLst/>
              </a:rPr>
              <a:t>	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TÉMATICKÁ OBLAST:</a:t>
            </a:r>
            <a:r>
              <a:rPr lang="cs-CZ" sz="1600" dirty="0">
                <a:effectLst/>
              </a:rPr>
              <a:t>	</a:t>
            </a:r>
            <a:r>
              <a:rPr lang="cs-CZ" sz="1600" dirty="0" smtClean="0">
                <a:effectLst/>
              </a:rPr>
              <a:t>	Starověk</a:t>
            </a:r>
            <a:r>
              <a:rPr lang="cs-CZ" sz="1600" dirty="0">
                <a:effectLst/>
              </a:rPr>
              <a:t>			 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 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 PŘEDMĚT:	 </a:t>
            </a:r>
            <a:r>
              <a:rPr lang="cs-CZ" sz="1600" b="1" dirty="0" smtClean="0">
                <a:effectLst/>
              </a:rPr>
              <a:t>   </a:t>
            </a:r>
            <a:r>
              <a:rPr lang="cs-CZ" sz="1600" dirty="0" smtClean="0">
                <a:effectLst/>
              </a:rPr>
              <a:t>D</a:t>
            </a:r>
            <a:r>
              <a:rPr lang="cs-CZ" sz="1600" b="1" dirty="0">
                <a:effectLst/>
              </a:rPr>
              <a:t>		ROČNÍK:	</a:t>
            </a:r>
            <a:r>
              <a:rPr lang="cs-CZ" sz="1600" dirty="0">
                <a:effectLst/>
              </a:rPr>
              <a:t>6.</a:t>
            </a:r>
            <a:r>
              <a:rPr lang="cs-CZ" sz="1600" b="1" dirty="0">
                <a:effectLst/>
              </a:rPr>
              <a:t> </a:t>
            </a:r>
            <a:r>
              <a:rPr lang="cs-CZ" sz="1600" dirty="0">
                <a:effectLst/>
              </a:rPr>
              <a:t>	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 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 smtClean="0">
                <a:effectLst/>
              </a:rPr>
              <a:t>NÁZEV </a:t>
            </a:r>
            <a:r>
              <a:rPr lang="cs-CZ" sz="1600" b="1" dirty="0">
                <a:effectLst/>
              </a:rPr>
              <a:t>MATERIÁLU:	</a:t>
            </a:r>
            <a:r>
              <a:rPr lang="cs-CZ" sz="1600" b="1" dirty="0" smtClean="0">
                <a:effectLst/>
              </a:rPr>
              <a:t>	</a:t>
            </a:r>
            <a:r>
              <a:rPr lang="cs-CZ" sz="1600" dirty="0" smtClean="0">
                <a:effectLst/>
              </a:rPr>
              <a:t>Starověký </a:t>
            </a:r>
            <a:r>
              <a:rPr lang="cs-CZ" sz="1600" dirty="0">
                <a:effectLst/>
              </a:rPr>
              <a:t>Egypt- pyramidy, náboženství, vládci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 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ANOTACE</a:t>
            </a:r>
            <a:r>
              <a:rPr lang="cs-CZ" sz="1600" b="1" dirty="0" smtClean="0">
                <a:effectLst/>
              </a:rPr>
              <a:t>:</a:t>
            </a:r>
            <a:r>
              <a:rPr lang="cs-CZ" sz="1600" dirty="0" smtClean="0">
                <a:effectLst/>
              </a:rPr>
              <a:t>			Materiál </a:t>
            </a:r>
            <a:r>
              <a:rPr lang="cs-CZ" sz="1600" dirty="0">
                <a:effectLst/>
              </a:rPr>
              <a:t>je určen pro práci na interaktivní tabuli. </a:t>
            </a:r>
            <a:br>
              <a:rPr lang="cs-CZ" sz="1600" dirty="0">
                <a:effectLst/>
              </a:rPr>
            </a:br>
            <a:r>
              <a:rPr lang="cs-CZ" sz="1600" dirty="0" smtClean="0">
                <a:effectLst/>
              </a:rPr>
              <a:t>			Prezentace </a:t>
            </a:r>
            <a:r>
              <a:rPr lang="cs-CZ" sz="1600" dirty="0">
                <a:effectLst/>
              </a:rPr>
              <a:t>žáky seznamuje s nejznámějšími egyptskými </a:t>
            </a:r>
            <a:r>
              <a:rPr lang="cs-CZ" sz="1600" dirty="0" smtClean="0">
                <a:effectLst/>
              </a:rPr>
              <a:t>				pyramidami</a:t>
            </a:r>
            <a:r>
              <a:rPr lang="cs-CZ" sz="1600" dirty="0">
                <a:effectLst/>
              </a:rPr>
              <a:t>, přibližuje funkci egyptského </a:t>
            </a:r>
            <a:r>
              <a:rPr lang="cs-CZ" sz="1600" dirty="0" smtClean="0">
                <a:effectLst/>
              </a:rPr>
              <a:t>náboženství </a:t>
            </a:r>
            <a:r>
              <a:rPr lang="cs-CZ" sz="1600" dirty="0">
                <a:effectLst/>
              </a:rPr>
              <a:t>a jeho </a:t>
            </a:r>
            <a:r>
              <a:rPr lang="cs-CZ" sz="1600" dirty="0" smtClean="0">
                <a:effectLst/>
              </a:rPr>
              <a:t>				spojitost </a:t>
            </a:r>
            <a:r>
              <a:rPr lang="cs-CZ" sz="1600" dirty="0">
                <a:effectLst/>
              </a:rPr>
              <a:t>s mumifikací, obsahuje stručný přehled </a:t>
            </a:r>
            <a:r>
              <a:rPr lang="cs-CZ" sz="1600" dirty="0" smtClean="0">
                <a:effectLst/>
              </a:rPr>
              <a:t>					neslavnějších </a:t>
            </a:r>
            <a:r>
              <a:rPr lang="cs-CZ" sz="1600" dirty="0">
                <a:effectLst/>
              </a:rPr>
              <a:t>egyptských faraonů.  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1026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2656"/>
            <a:ext cx="5534025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772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4071942"/>
            <a:ext cx="8458200" cy="1571636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+mn-lt"/>
              </a:rPr>
              <a:t>STAROVĚKÝ EGYPT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8458200" cy="9144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(starověk)</a:t>
            </a:r>
            <a:endParaRPr lang="cs-CZ" sz="32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>
                <a:latin typeface="Calibri" pitchFamily="34" charset="0"/>
              </a:rPr>
              <a:t>obrovská stavba ve tvaru jehlanu (stupňovitá x hladká)</a:t>
            </a:r>
          </a:p>
          <a:p>
            <a:r>
              <a:rPr lang="cs-CZ" sz="2600" dirty="0" smtClean="0">
                <a:latin typeface="Calibri" pitchFamily="34" charset="0"/>
              </a:rPr>
              <a:t>kamenné kvádry</a:t>
            </a:r>
          </a:p>
          <a:p>
            <a:r>
              <a:rPr lang="cs-CZ" sz="2600" dirty="0" smtClean="0">
                <a:latin typeface="Calibri" pitchFamily="34" charset="0"/>
              </a:rPr>
              <a:t>1 ze 7 divů světa</a:t>
            </a:r>
          </a:p>
          <a:p>
            <a:pPr>
              <a:buNone/>
            </a:pPr>
            <a:endParaRPr lang="cs-CZ" sz="2600" dirty="0" smtClean="0">
              <a:latin typeface="Calibri" pitchFamily="34" charset="0"/>
            </a:endParaRPr>
          </a:p>
          <a:p>
            <a:pPr>
              <a:buFont typeface="Arial Black" pitchFamily="34" charset="0"/>
              <a:buChar char="?"/>
            </a:pPr>
            <a:r>
              <a:rPr lang="cs-CZ" sz="2600" dirty="0" smtClean="0">
                <a:latin typeface="Calibri" pitchFamily="34" charset="0"/>
              </a:rPr>
              <a:t>K čemu pyramidy sloužily?</a:t>
            </a:r>
          </a:p>
          <a:p>
            <a:pPr>
              <a:buNone/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i="1" dirty="0" smtClean="0">
                <a:solidFill>
                  <a:srgbClr val="C00000"/>
                </a:solidFill>
                <a:latin typeface="Calibri" pitchFamily="34" charset="0"/>
              </a:rPr>
              <a:t>- hrobky faraonů</a:t>
            </a:r>
          </a:p>
          <a:p>
            <a:pPr>
              <a:buNone/>
            </a:pPr>
            <a:endParaRPr lang="cs-CZ" sz="2600" dirty="0" smtClean="0">
              <a:solidFill>
                <a:srgbClr val="C00000"/>
              </a:solidFill>
              <a:latin typeface="Calibri" pitchFamily="34" charset="0"/>
            </a:endParaRPr>
          </a:p>
          <a:p>
            <a:pPr>
              <a:buFont typeface="Arial Black" pitchFamily="34" charset="0"/>
              <a:buChar char="?"/>
            </a:pPr>
            <a:r>
              <a:rPr lang="cs-CZ" sz="2600" dirty="0" smtClean="0">
                <a:latin typeface="Calibri" pitchFamily="34" charset="0"/>
              </a:rPr>
              <a:t>Kým byly pyramidy stavěny?</a:t>
            </a:r>
          </a:p>
          <a:p>
            <a:pPr>
              <a:buNone/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i="1" dirty="0" smtClean="0">
                <a:solidFill>
                  <a:srgbClr val="C00000"/>
                </a:solidFill>
                <a:latin typeface="Calibri" pitchFamily="34" charset="0"/>
              </a:rPr>
              <a:t>- otroky</a:t>
            </a:r>
          </a:p>
          <a:p>
            <a:pPr>
              <a:buNone/>
            </a:pPr>
            <a:endParaRPr lang="cs-CZ" sz="2600" dirty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3124192" cy="838200"/>
          </a:xfrm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Pyramidy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564904"/>
            <a:ext cx="3528392" cy="2862322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 descr="Dahshur_-_Red_Pyramid_-_Tourist_policemen_on_cam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2852936"/>
            <a:ext cx="2939819" cy="22048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1428736"/>
            <a:ext cx="2571768" cy="4832092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Džoserova</a:t>
            </a:r>
            <a:endParaRPr lang="cs-CZ" sz="1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 nejstarší</a:t>
            </a:r>
          </a:p>
          <a:p>
            <a:pPr algn="ctr">
              <a:buFont typeface="Arial" pitchFamily="34" charset="0"/>
              <a:buChar char="•"/>
            </a:pPr>
            <a:endParaRPr lang="cs-CZ" sz="24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hrobka </a:t>
            </a: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faraona </a:t>
            </a:r>
            <a:r>
              <a:rPr lang="cs-CZ" sz="2400" b="1" dirty="0" err="1" smtClean="0">
                <a:solidFill>
                  <a:schemeClr val="tx2"/>
                </a:solidFill>
                <a:latin typeface="Calibri" pitchFamily="34" charset="0"/>
              </a:rPr>
              <a:t>Džosera</a:t>
            </a: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 </a:t>
            </a:r>
          </a:p>
          <a:p>
            <a:pPr algn="ctr">
              <a:buFont typeface="Arial" pitchFamily="34" charset="0"/>
              <a:buChar char="•"/>
            </a:pPr>
            <a:endParaRPr lang="cs-CZ" sz="24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 stupňovitá (zikkurat)</a:t>
            </a:r>
          </a:p>
          <a:p>
            <a:pPr algn="ctr">
              <a:buFont typeface="Arial" pitchFamily="34" charset="0"/>
              <a:buChar char="•"/>
            </a:pPr>
            <a:endParaRPr lang="cs-CZ" sz="24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600" b="1" dirty="0" smtClean="0">
                <a:solidFill>
                  <a:schemeClr val="tx2"/>
                </a:solidFill>
                <a:latin typeface="Calibri" pitchFamily="34" charset="0"/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sušené nepálené cihly</a:t>
            </a:r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857224" y="2143116"/>
            <a:ext cx="1928826" cy="1588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347864" y="1916832"/>
            <a:ext cx="5256584" cy="4104456"/>
          </a:xfrm>
          <a:ln w="25400">
            <a:solidFill>
              <a:schemeClr val="accent1"/>
            </a:solidFill>
          </a:ln>
        </p:spPr>
        <p:txBody>
          <a:bodyPr/>
          <a:lstStyle/>
          <a:p>
            <a:pPr>
              <a:buNone/>
            </a:pPr>
            <a:endParaRPr lang="cs-CZ" sz="2000" dirty="0" smtClean="0">
              <a:hlinkClick r:id="rId2"/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8" name="Obrázek 7" descr="Egypt_Dashur_RedPyramid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2132856"/>
            <a:ext cx="4876800" cy="36499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1736" y="357166"/>
            <a:ext cx="4124324" cy="838200"/>
          </a:xfrm>
          <a:noFill/>
          <a:ln w="254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Pyramidy v gize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1285860"/>
            <a:ext cx="2571768" cy="5262979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Cheopsova</a:t>
            </a:r>
            <a:endParaRPr lang="cs-CZ" sz="1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 největší </a:t>
            </a:r>
          </a:p>
          <a:p>
            <a:pPr algn="ctr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 div světa</a:t>
            </a:r>
          </a:p>
          <a:p>
            <a:pPr algn="ctr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 hrobka faraona </a:t>
            </a:r>
            <a:r>
              <a:rPr lang="cs-CZ" sz="2400" b="1" dirty="0" err="1" smtClean="0">
                <a:solidFill>
                  <a:schemeClr val="tx2"/>
                </a:solidFill>
                <a:latin typeface="Calibri" pitchFamily="34" charset="0"/>
              </a:rPr>
              <a:t>Chufua</a:t>
            </a: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 </a:t>
            </a:r>
          </a:p>
          <a:p>
            <a:pPr algn="ctr">
              <a:buFont typeface="Arial" pitchFamily="34" charset="0"/>
              <a:buChar char="•"/>
            </a:pPr>
            <a:endParaRPr lang="cs-CZ" sz="24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endParaRPr lang="cs-CZ" sz="24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endParaRPr lang="cs-CZ" sz="24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857224" y="2000240"/>
            <a:ext cx="1928826" cy="1588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286116" y="1285860"/>
            <a:ext cx="2571768" cy="5262979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Rachefova</a:t>
            </a:r>
            <a:endParaRPr lang="cs-CZ" sz="1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  <a:p>
            <a:pPr algn="ctr"/>
            <a:endParaRPr lang="cs-CZ" sz="28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 </a:t>
            </a:r>
            <a:r>
              <a:rPr lang="cs-CZ" sz="2400" b="1" spc="-20" dirty="0" smtClean="0">
                <a:solidFill>
                  <a:schemeClr val="tx2"/>
                </a:solidFill>
                <a:latin typeface="Calibri" pitchFamily="34" charset="0"/>
              </a:rPr>
              <a:t>hrobka </a:t>
            </a:r>
            <a:r>
              <a:rPr lang="cs-CZ" sz="2400" b="1" spc="-20" dirty="0" smtClean="0">
                <a:solidFill>
                  <a:schemeClr val="tx2"/>
                </a:solidFill>
                <a:latin typeface="Calibri" pitchFamily="34" charset="0"/>
              </a:rPr>
              <a:t>faraona </a:t>
            </a:r>
            <a:r>
              <a:rPr lang="cs-CZ" sz="2400" b="1" spc="-20" dirty="0" err="1" smtClean="0">
                <a:solidFill>
                  <a:schemeClr val="tx2"/>
                </a:solidFill>
                <a:latin typeface="Calibri" pitchFamily="34" charset="0"/>
              </a:rPr>
              <a:t>Rachefa</a:t>
            </a:r>
            <a:endParaRPr lang="cs-CZ" sz="2400" b="1" spc="-20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b="1" spc="-20" dirty="0" smtClean="0">
                <a:solidFill>
                  <a:schemeClr val="tx2"/>
                </a:solidFill>
                <a:latin typeface="Calibri" pitchFamily="34" charset="0"/>
              </a:rPr>
              <a:t> dnes bez vrcholku</a:t>
            </a:r>
          </a:p>
          <a:p>
            <a:pPr algn="ctr">
              <a:buFont typeface="Arial" pitchFamily="34" charset="0"/>
              <a:buChar char="•"/>
            </a:pPr>
            <a:endParaRPr lang="cs-CZ" sz="2400" b="1" spc="-20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endParaRPr lang="cs-CZ" sz="2400" b="1" spc="-20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endParaRPr lang="cs-CZ" sz="2400" b="1" spc="-20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endParaRPr lang="cs-CZ" sz="2400" b="1" spc="-20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/>
            <a:endParaRPr lang="cs-CZ" sz="1400" b="1" spc="-20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/>
            <a:endParaRPr lang="cs-CZ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72198" y="1285860"/>
            <a:ext cx="2571768" cy="5232202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Menkaureova</a:t>
            </a:r>
            <a:endParaRPr lang="cs-CZ" sz="1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0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 nejmenší </a:t>
            </a:r>
          </a:p>
          <a:p>
            <a:pPr algn="ctr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 hrobka faraona </a:t>
            </a:r>
            <a:r>
              <a:rPr lang="cs-CZ" sz="2400" b="1" dirty="0" err="1" smtClean="0">
                <a:solidFill>
                  <a:schemeClr val="tx2"/>
                </a:solidFill>
                <a:latin typeface="Calibri" pitchFamily="34" charset="0"/>
              </a:rPr>
              <a:t>Menkaura</a:t>
            </a:r>
            <a:endParaRPr lang="cs-CZ" sz="24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/>
            <a:endParaRPr lang="cs-CZ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/>
            <a:endParaRPr lang="cs-CZ" sz="800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endParaRPr lang="cs-CZ" sz="24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endParaRPr lang="cs-CZ" sz="24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endParaRPr lang="cs-CZ" sz="14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/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 </a:t>
            </a:r>
            <a:endParaRPr lang="cs-CZ" sz="48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/>
            <a:endParaRPr lang="cs-CZ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6286512" y="2000240"/>
            <a:ext cx="2214578" cy="1588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571868" y="2000240"/>
            <a:ext cx="2000264" cy="1588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Obrázek 12" descr="Gizeh_Cheops_BW_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3861048"/>
            <a:ext cx="2202912" cy="2268507"/>
          </a:xfrm>
          <a:prstGeom prst="rect">
            <a:avLst/>
          </a:prstGeom>
        </p:spPr>
      </p:pic>
      <p:pic>
        <p:nvPicPr>
          <p:cNvPr id="14" name="Obrázek 13" descr="Egypt_Giza_Sphinx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3861048"/>
            <a:ext cx="2232247" cy="2260848"/>
          </a:xfrm>
          <a:prstGeom prst="rect">
            <a:avLst/>
          </a:prstGeom>
        </p:spPr>
      </p:pic>
      <p:pic>
        <p:nvPicPr>
          <p:cNvPr id="15" name="Obrázek 14" descr="Menkaure's_Pyrami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28184" y="3861048"/>
            <a:ext cx="2232248" cy="2304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5256584" cy="436563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600" dirty="0" smtClean="0">
                <a:latin typeface="Calibri" pitchFamily="34" charset="0"/>
              </a:rPr>
              <a:t>Jak sfinga vypadá?</a:t>
            </a:r>
            <a:endParaRPr lang="cs-CZ" sz="2200" dirty="0" smtClean="0">
              <a:latin typeface="Calibri" pitchFamily="34" charset="0"/>
            </a:endParaRPr>
          </a:p>
          <a:p>
            <a:pPr>
              <a:spcBef>
                <a:spcPts val="0"/>
              </a:spcBef>
              <a:buNone/>
            </a:pPr>
            <a:r>
              <a:rPr lang="cs-CZ" sz="2200" dirty="0" smtClean="0">
                <a:latin typeface="Calibri" pitchFamily="34" charset="0"/>
              </a:rPr>
              <a:t>	</a:t>
            </a:r>
            <a:r>
              <a:rPr lang="cs-CZ" sz="2400" i="1" dirty="0" smtClean="0">
                <a:solidFill>
                  <a:srgbClr val="C00000"/>
                </a:solidFill>
                <a:latin typeface="Calibri" pitchFamily="34" charset="0"/>
              </a:rPr>
              <a:t>- socha s lidskou hlavou a lvím tělem</a:t>
            </a:r>
          </a:p>
          <a:p>
            <a:pPr>
              <a:spcBef>
                <a:spcPts val="0"/>
              </a:spcBef>
              <a:buNone/>
            </a:pPr>
            <a:endParaRPr lang="cs-CZ" sz="3600" i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400" dirty="0" smtClean="0">
                <a:latin typeface="Calibri" pitchFamily="34" charset="0"/>
              </a:rPr>
              <a:t>Koho sfingy zpodobňovaly?</a:t>
            </a:r>
          </a:p>
          <a:p>
            <a:pPr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Calibri" pitchFamily="34" charset="0"/>
              </a:rPr>
              <a:t>	- faraona</a:t>
            </a:r>
          </a:p>
          <a:p>
            <a:pPr>
              <a:spcBef>
                <a:spcPts val="0"/>
              </a:spcBef>
              <a:buNone/>
            </a:pPr>
            <a:endParaRPr lang="cs-CZ" sz="3600" i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400" dirty="0" smtClean="0">
                <a:latin typeface="Calibri" pitchFamily="34" charset="0"/>
              </a:rPr>
              <a:t>K čemu sfingy sloužily?</a:t>
            </a:r>
          </a:p>
          <a:p>
            <a:pPr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Calibri" pitchFamily="34" charset="0"/>
              </a:rPr>
              <a:t>	- k oslavě faraonovy moci a velikosti</a:t>
            </a:r>
          </a:p>
          <a:p>
            <a:pPr>
              <a:buNone/>
            </a:pPr>
            <a:endParaRPr lang="cs-CZ" sz="2400" i="1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2838440" cy="838200"/>
          </a:xfrm>
          <a:noFill/>
          <a:ln w="254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sfingy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1268760"/>
            <a:ext cx="3672408" cy="5355312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5" name="Obrázek 4" descr="Great_Sphinx_of_Giza_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4077072"/>
            <a:ext cx="3435672" cy="2461444"/>
          </a:xfrm>
          <a:prstGeom prst="rect">
            <a:avLst/>
          </a:prstGeom>
        </p:spPr>
      </p:pic>
      <p:pic>
        <p:nvPicPr>
          <p:cNvPr id="6" name="Obrázek 5" descr="Tobu_World_Square_Egyptian_Pyramid_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1412776"/>
            <a:ext cx="3443875" cy="25829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71670" y="500042"/>
            <a:ext cx="5053018" cy="838200"/>
          </a:xfrm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Egyptské náboženství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>
                <a:latin typeface="Calibri" pitchFamily="34" charset="0"/>
              </a:rPr>
              <a:t>velké množství bohů </a:t>
            </a:r>
            <a:r>
              <a:rPr lang="cs-CZ" sz="2600" i="1" dirty="0" smtClean="0">
                <a:latin typeface="Calibri" pitchFamily="34" charset="0"/>
              </a:rPr>
              <a:t>(Hór= sokol = faraon)</a:t>
            </a:r>
          </a:p>
          <a:p>
            <a:r>
              <a:rPr lang="cs-CZ" sz="2600" dirty="0" smtClean="0">
                <a:latin typeface="Calibri" pitchFamily="34" charset="0"/>
              </a:rPr>
              <a:t>bůh = člověk + zvíře</a:t>
            </a:r>
          </a:p>
          <a:p>
            <a:r>
              <a:rPr lang="cs-CZ" sz="2600" dirty="0" smtClean="0">
                <a:latin typeface="Calibri" pitchFamily="34" charset="0"/>
              </a:rPr>
              <a:t>posvátná zvířata </a:t>
            </a:r>
            <a:r>
              <a:rPr lang="cs-CZ" sz="2600" i="1" dirty="0" smtClean="0">
                <a:latin typeface="Calibri" pitchFamily="34" charset="0"/>
              </a:rPr>
              <a:t>(ibis, krokodýl, sokol, kočka)</a:t>
            </a:r>
          </a:p>
          <a:p>
            <a:pPr>
              <a:buNone/>
            </a:pPr>
            <a:endParaRPr lang="cs-CZ" sz="2600" i="1" dirty="0" smtClean="0">
              <a:latin typeface="Calibri" pitchFamily="34" charset="0"/>
            </a:endParaRPr>
          </a:p>
          <a:p>
            <a:endParaRPr lang="cs-CZ" sz="2600" dirty="0" smtClean="0">
              <a:latin typeface="Calibri" pitchFamily="34" charset="0"/>
            </a:endParaRPr>
          </a:p>
          <a:p>
            <a:endParaRPr lang="cs-CZ" sz="2600" dirty="0"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4071942"/>
            <a:ext cx="1785950" cy="1200329"/>
          </a:xfrm>
          <a:prstGeom prst="rect">
            <a:avLst/>
          </a:prstGeom>
          <a:solidFill>
            <a:schemeClr val="accent1"/>
          </a:solidFill>
          <a:ln w="158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400" b="1" dirty="0" smtClean="0">
              <a:latin typeface="Calibri" pitchFamily="34" charset="0"/>
            </a:endParaRPr>
          </a:p>
          <a:p>
            <a:pPr algn="ctr"/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svět lidí</a:t>
            </a:r>
          </a:p>
          <a:p>
            <a:pPr algn="ctr"/>
            <a:endParaRPr lang="cs-CZ" sz="2400" b="1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86578" y="4071942"/>
            <a:ext cx="1785950" cy="1200329"/>
          </a:xfrm>
          <a:prstGeom prst="rect">
            <a:avLst/>
          </a:prstGeom>
          <a:solidFill>
            <a:schemeClr val="accent1"/>
          </a:solidFill>
          <a:ln w="190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400" b="1" dirty="0" smtClean="0">
              <a:latin typeface="Calibri" pitchFamily="34" charset="0"/>
            </a:endParaRPr>
          </a:p>
          <a:p>
            <a:pPr algn="ctr"/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svět bohů</a:t>
            </a:r>
          </a:p>
          <a:p>
            <a:pPr algn="ctr"/>
            <a:endParaRPr lang="cs-CZ" sz="2400" b="1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0430" y="3714752"/>
            <a:ext cx="2286016" cy="1938992"/>
          </a:xfrm>
          <a:prstGeom prst="rect">
            <a:avLst/>
          </a:prstGeom>
          <a:solidFill>
            <a:schemeClr val="accent1"/>
          </a:solidFill>
          <a:ln w="190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400" b="1" dirty="0" smtClean="0">
              <a:latin typeface="Calibri" pitchFamily="34" charset="0"/>
            </a:endParaRPr>
          </a:p>
          <a:p>
            <a:pPr algn="ctr"/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faraon</a:t>
            </a:r>
          </a:p>
          <a:p>
            <a:pPr algn="ctr"/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= </a:t>
            </a:r>
          </a:p>
          <a:p>
            <a:pPr algn="ctr"/>
            <a:r>
              <a:rPr lang="cs-CZ" sz="2400" b="1" dirty="0" smtClean="0">
                <a:solidFill>
                  <a:schemeClr val="tx2"/>
                </a:solidFill>
                <a:latin typeface="Calibri" pitchFamily="34" charset="0"/>
              </a:rPr>
              <a:t>jediný žijící bůh</a:t>
            </a:r>
          </a:p>
          <a:p>
            <a:pPr algn="ctr"/>
            <a:endParaRPr lang="cs-CZ" sz="2400" b="1" dirty="0">
              <a:latin typeface="Calibri" pitchFamily="34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2357422" y="4357694"/>
            <a:ext cx="1143008" cy="500066"/>
          </a:xfrm>
          <a:prstGeom prst="rightArrow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5786446" y="4357694"/>
            <a:ext cx="1000132" cy="500066"/>
          </a:xfrm>
          <a:prstGeom prst="leftArrow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3052754" cy="838200"/>
          </a:xfrm>
          <a:noFill/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mumifikace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686800" cy="4525963"/>
          </a:xfrm>
        </p:spPr>
        <p:txBody>
          <a:bodyPr>
            <a:normAutofit/>
          </a:bodyPr>
          <a:lstStyle/>
          <a:p>
            <a:r>
              <a:rPr lang="cs-CZ" sz="2600" dirty="0" smtClean="0">
                <a:latin typeface="Calibri" pitchFamily="34" charset="0"/>
              </a:rPr>
              <a:t>uchování těla = věčnost duše</a:t>
            </a:r>
          </a:p>
          <a:p>
            <a:r>
              <a:rPr lang="cs-CZ" sz="2600" dirty="0" smtClean="0">
                <a:latin typeface="Calibri" pitchFamily="34" charset="0"/>
              </a:rPr>
              <a:t>vkládání předmětů do hrobů</a:t>
            </a:r>
          </a:p>
          <a:p>
            <a:r>
              <a:rPr lang="cs-CZ" sz="2600" dirty="0" smtClean="0">
                <a:latin typeface="Calibri" pitchFamily="34" charset="0"/>
              </a:rPr>
              <a:t>vykradači hrobek, otvírači lebek</a:t>
            </a:r>
          </a:p>
          <a:p>
            <a:r>
              <a:rPr lang="cs-CZ" sz="2600" dirty="0" smtClean="0">
                <a:latin typeface="Calibri" pitchFamily="34" charset="0"/>
              </a:rPr>
              <a:t>lékařské znalosti</a:t>
            </a:r>
            <a:endParaRPr lang="cs-CZ" sz="2600" dirty="0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3861048"/>
            <a:ext cx="8064896" cy="2523768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 descr="800px-Egypte_louvre_324_sarcopha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5" y="3933056"/>
            <a:ext cx="4252821" cy="2376264"/>
          </a:xfrm>
          <a:prstGeom prst="rect">
            <a:avLst/>
          </a:prstGeom>
        </p:spPr>
      </p:pic>
      <p:pic>
        <p:nvPicPr>
          <p:cNvPr id="6" name="Obrázek 5" descr="Mummy_Louvr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3933056"/>
            <a:ext cx="3168352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554162"/>
            <a:ext cx="8277252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královna </a:t>
            </a:r>
            <a:r>
              <a:rPr lang="cs-CZ" sz="2400" b="1" dirty="0" err="1" smtClean="0">
                <a:solidFill>
                  <a:srgbClr val="C00000"/>
                </a:solidFill>
              </a:rPr>
              <a:t>Hatšepsut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i="1" dirty="0" smtClean="0">
                <a:solidFill>
                  <a:srgbClr val="C00000"/>
                </a:solidFill>
              </a:rPr>
              <a:t>(</a:t>
            </a:r>
            <a:r>
              <a:rPr lang="cs-CZ" sz="2400" i="1" dirty="0" err="1" smtClean="0">
                <a:solidFill>
                  <a:srgbClr val="C00000"/>
                </a:solidFill>
              </a:rPr>
              <a:t>Hatšepsovet</a:t>
            </a:r>
            <a:r>
              <a:rPr lang="cs-CZ" sz="2400" i="1" dirty="0" smtClean="0">
                <a:solidFill>
                  <a:srgbClr val="C00000"/>
                </a:solidFill>
              </a:rPr>
              <a:t>):</a:t>
            </a:r>
          </a:p>
          <a:p>
            <a:pPr>
              <a:buNone/>
            </a:pPr>
            <a:endParaRPr lang="cs-CZ" sz="2400" i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2400" i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2400" i="1" dirty="0" smtClean="0">
              <a:solidFill>
                <a:srgbClr val="C00000"/>
              </a:solidFill>
            </a:endParaRPr>
          </a:p>
          <a:p>
            <a:r>
              <a:rPr lang="cs-CZ" sz="2400" dirty="0" smtClean="0"/>
              <a:t>1479-1458 </a:t>
            </a:r>
            <a:r>
              <a:rPr lang="cs-CZ" sz="2400" dirty="0" err="1" smtClean="0"/>
              <a:t>přnl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výprava do </a:t>
            </a:r>
            <a:r>
              <a:rPr lang="cs-CZ" sz="2400" dirty="0" err="1" smtClean="0"/>
              <a:t>dneš</a:t>
            </a:r>
            <a:r>
              <a:rPr lang="cs-CZ" sz="2400" dirty="0" smtClean="0"/>
              <a:t>. Somálska</a:t>
            </a:r>
          </a:p>
          <a:p>
            <a:r>
              <a:rPr lang="cs-CZ" sz="2400" dirty="0" smtClean="0"/>
              <a:t>zpodobňována jako muž</a:t>
            </a: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785786" y="500042"/>
            <a:ext cx="4338638" cy="838200"/>
          </a:xfrm>
          <a:noFill/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Významní  vládci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2492896"/>
            <a:ext cx="3024336" cy="3970318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5" name="Obrázek 4" descr="Hatshepsut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2708920"/>
            <a:ext cx="2715090" cy="36201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571480"/>
            <a:ext cx="3642198" cy="55086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faraon </a:t>
            </a:r>
            <a:r>
              <a:rPr lang="cs-CZ" sz="2400" b="1" dirty="0" err="1" smtClean="0">
                <a:solidFill>
                  <a:srgbClr val="C00000"/>
                </a:solidFill>
              </a:rPr>
              <a:t>Thutmóse</a:t>
            </a:r>
            <a:r>
              <a:rPr lang="cs-CZ" sz="2400" b="1" dirty="0" smtClean="0">
                <a:solidFill>
                  <a:srgbClr val="C00000"/>
                </a:solidFill>
              </a:rPr>
              <a:t> III.:</a:t>
            </a:r>
          </a:p>
          <a:p>
            <a:pPr>
              <a:buNone/>
            </a:pPr>
            <a:endParaRPr lang="cs-CZ" sz="9600" dirty="0" smtClean="0">
              <a:solidFill>
                <a:srgbClr val="C00000"/>
              </a:solidFill>
            </a:endParaRPr>
          </a:p>
          <a:p>
            <a:pPr>
              <a:spcBef>
                <a:spcPts val="1800"/>
              </a:spcBef>
            </a:pPr>
            <a:r>
              <a:rPr lang="cs-CZ" sz="2400" dirty="0" smtClean="0"/>
              <a:t>1479-1425 </a:t>
            </a:r>
            <a:r>
              <a:rPr lang="cs-CZ" sz="2400" dirty="0" err="1" smtClean="0"/>
              <a:t>přnl</a:t>
            </a:r>
            <a:r>
              <a:rPr lang="cs-CZ" sz="2400" dirty="0" smtClean="0"/>
              <a:t>.</a:t>
            </a:r>
          </a:p>
          <a:p>
            <a:pPr>
              <a:spcBef>
                <a:spcPts val="1800"/>
              </a:spcBef>
            </a:pPr>
            <a:r>
              <a:rPr lang="cs-CZ" sz="2400" dirty="0" smtClean="0"/>
              <a:t>válečník a dobyvatel</a:t>
            </a:r>
          </a:p>
          <a:p>
            <a:pPr>
              <a:spcBef>
                <a:spcPts val="1800"/>
              </a:spcBef>
            </a:pPr>
            <a:r>
              <a:rPr lang="cs-CZ" sz="2400" dirty="0" smtClean="0"/>
              <a:t>největší území Egypta</a:t>
            </a:r>
          </a:p>
          <a:p>
            <a:pPr>
              <a:spcBef>
                <a:spcPts val="1800"/>
              </a:spcBef>
              <a:buNone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1556792"/>
            <a:ext cx="3096344" cy="4524315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TuthmosisIII-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1700808"/>
            <a:ext cx="2815334" cy="42210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571480"/>
            <a:ext cx="8205814" cy="55086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faraon </a:t>
            </a:r>
            <a:r>
              <a:rPr lang="cs-CZ" sz="2400" b="1" dirty="0" err="1" smtClean="0">
                <a:solidFill>
                  <a:srgbClr val="C00000"/>
                </a:solidFill>
              </a:rPr>
              <a:t>Achnaton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i="1" dirty="0" smtClean="0">
                <a:solidFill>
                  <a:srgbClr val="C00000"/>
                </a:solidFill>
              </a:rPr>
              <a:t>(</a:t>
            </a:r>
            <a:r>
              <a:rPr lang="cs-CZ" sz="2400" i="1" dirty="0" err="1" smtClean="0">
                <a:solidFill>
                  <a:srgbClr val="C00000"/>
                </a:solidFill>
              </a:rPr>
              <a:t>Amenhotep</a:t>
            </a:r>
            <a:r>
              <a:rPr lang="cs-CZ" sz="2400" i="1" dirty="0" smtClean="0">
                <a:solidFill>
                  <a:srgbClr val="C00000"/>
                </a:solidFill>
              </a:rPr>
              <a:t> IV.):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5400" dirty="0" smtClean="0">
              <a:solidFill>
                <a:srgbClr val="C00000"/>
              </a:solidFill>
            </a:endParaRPr>
          </a:p>
          <a:p>
            <a:pPr>
              <a:spcBef>
                <a:spcPts val="1800"/>
              </a:spcBef>
            </a:pPr>
            <a:r>
              <a:rPr lang="cs-CZ" sz="2400" dirty="0" smtClean="0"/>
              <a:t>1359-1342 </a:t>
            </a:r>
            <a:r>
              <a:rPr lang="cs-CZ" sz="2400" dirty="0" err="1" smtClean="0"/>
              <a:t>přnl</a:t>
            </a:r>
            <a:r>
              <a:rPr lang="cs-CZ" sz="2400" dirty="0" smtClean="0"/>
              <a:t>.</a:t>
            </a:r>
          </a:p>
          <a:p>
            <a:pPr>
              <a:spcBef>
                <a:spcPts val="1800"/>
              </a:spcBef>
            </a:pPr>
            <a:r>
              <a:rPr lang="cs-CZ" sz="2400" dirty="0" smtClean="0"/>
              <a:t>náboženská reforma</a:t>
            </a:r>
          </a:p>
          <a:p>
            <a:pPr>
              <a:spcBef>
                <a:spcPts val="1800"/>
              </a:spcBef>
            </a:pPr>
            <a:r>
              <a:rPr lang="cs-CZ" sz="2400" dirty="0" smtClean="0"/>
              <a:t>rozvoj umění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1556792"/>
            <a:ext cx="3024336" cy="4801314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Obrázek 3" descr="Pharaoh_Akhenat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1700808"/>
            <a:ext cx="2773680" cy="45380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571480"/>
            <a:ext cx="4504014" cy="55086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faraon Tutanchamon: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1200" dirty="0" smtClean="0">
              <a:solidFill>
                <a:srgbClr val="C00000"/>
              </a:solidFill>
            </a:endParaRPr>
          </a:p>
          <a:p>
            <a:pPr>
              <a:spcBef>
                <a:spcPts val="1800"/>
              </a:spcBef>
            </a:pPr>
            <a:r>
              <a:rPr lang="cs-CZ" sz="2400" dirty="0" smtClean="0"/>
              <a:t>1333-1323 </a:t>
            </a:r>
            <a:r>
              <a:rPr lang="cs-CZ" sz="2400" dirty="0" err="1" smtClean="0"/>
              <a:t>přnl</a:t>
            </a:r>
            <a:r>
              <a:rPr lang="cs-CZ" sz="2400" dirty="0" smtClean="0"/>
              <a:t>.</a:t>
            </a:r>
          </a:p>
          <a:p>
            <a:pPr>
              <a:spcBef>
                <a:spcPts val="1800"/>
              </a:spcBef>
            </a:pPr>
            <a:r>
              <a:rPr lang="cs-CZ" sz="2400" dirty="0" smtClean="0"/>
              <a:t>1922 H. </a:t>
            </a:r>
            <a:r>
              <a:rPr lang="cs-CZ" sz="2400" dirty="0" err="1" smtClean="0"/>
              <a:t>Carter</a:t>
            </a:r>
            <a:r>
              <a:rPr lang="cs-CZ" sz="2400" dirty="0" smtClean="0"/>
              <a:t> objevil hrobku</a:t>
            </a:r>
          </a:p>
          <a:p>
            <a:pPr>
              <a:spcBef>
                <a:spcPts val="1800"/>
              </a:spcBef>
            </a:pPr>
            <a:r>
              <a:rPr lang="cs-CZ" sz="2400" dirty="0" smtClean="0"/>
              <a:t>posmrtná maska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1412776"/>
            <a:ext cx="3672408" cy="5078313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4" name="Obrázek 3" descr="Tutmas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1484784"/>
            <a:ext cx="1800200" cy="2401466"/>
          </a:xfrm>
          <a:prstGeom prst="rect">
            <a:avLst/>
          </a:prstGeom>
        </p:spPr>
      </p:pic>
      <p:pic>
        <p:nvPicPr>
          <p:cNvPr id="5" name="Obrázek 4" descr="Tuts_Tomb_Opene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3933056"/>
            <a:ext cx="3314946" cy="24685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571480"/>
            <a:ext cx="3528392" cy="55086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faraon </a:t>
            </a:r>
            <a:r>
              <a:rPr lang="cs-CZ" sz="2400" b="1" dirty="0" err="1" smtClean="0">
                <a:solidFill>
                  <a:srgbClr val="C00000"/>
                </a:solidFill>
              </a:rPr>
              <a:t>Ramesse</a:t>
            </a:r>
            <a:r>
              <a:rPr lang="cs-CZ" sz="2400" b="1" dirty="0" smtClean="0">
                <a:solidFill>
                  <a:srgbClr val="C00000"/>
                </a:solidFill>
              </a:rPr>
              <a:t> III.:</a:t>
            </a:r>
          </a:p>
          <a:p>
            <a:pPr>
              <a:buNone/>
            </a:pPr>
            <a:endParaRPr lang="cs-CZ" sz="36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36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1200" dirty="0" smtClean="0">
              <a:solidFill>
                <a:srgbClr val="C00000"/>
              </a:solidFill>
            </a:endParaRPr>
          </a:p>
          <a:p>
            <a:pPr>
              <a:spcBef>
                <a:spcPts val="1800"/>
              </a:spcBef>
            </a:pPr>
            <a:r>
              <a:rPr lang="cs-CZ" sz="2400" dirty="0" smtClean="0"/>
              <a:t>1183-1152 </a:t>
            </a:r>
            <a:r>
              <a:rPr lang="cs-CZ" sz="2400" dirty="0" err="1" smtClean="0"/>
              <a:t>přnl</a:t>
            </a:r>
            <a:r>
              <a:rPr lang="cs-CZ" sz="2400" dirty="0" smtClean="0"/>
              <a:t>.</a:t>
            </a:r>
          </a:p>
          <a:p>
            <a:pPr>
              <a:spcBef>
                <a:spcPts val="1800"/>
              </a:spcBef>
            </a:pPr>
            <a:r>
              <a:rPr lang="cs-CZ" sz="2400" dirty="0" smtClean="0"/>
              <a:t>válečník</a:t>
            </a:r>
          </a:p>
          <a:p>
            <a:pPr>
              <a:spcBef>
                <a:spcPts val="1800"/>
              </a:spcBef>
            </a:pPr>
            <a:r>
              <a:rPr lang="cs-CZ" sz="2400" dirty="0" smtClean="0"/>
              <a:t>poslední velký král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844824"/>
            <a:ext cx="2952328" cy="3693319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Ramses_II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1988840"/>
            <a:ext cx="2544644" cy="33843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20688"/>
            <a:ext cx="4824536" cy="55086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královna Kleopatra:</a:t>
            </a:r>
          </a:p>
          <a:p>
            <a:pPr>
              <a:spcBef>
                <a:spcPts val="1800"/>
              </a:spcBef>
            </a:pPr>
            <a:endParaRPr lang="cs-CZ" sz="2800" dirty="0" smtClean="0"/>
          </a:p>
          <a:p>
            <a:pPr>
              <a:spcBef>
                <a:spcPts val="1800"/>
              </a:spcBef>
            </a:pPr>
            <a:endParaRPr lang="cs-CZ" sz="4800" dirty="0" smtClean="0"/>
          </a:p>
          <a:p>
            <a:pPr>
              <a:spcBef>
                <a:spcPts val="1800"/>
              </a:spcBef>
            </a:pPr>
            <a:r>
              <a:rPr lang="cs-CZ" sz="2800" dirty="0" smtClean="0"/>
              <a:t>69-30 </a:t>
            </a:r>
            <a:r>
              <a:rPr lang="cs-CZ" sz="2800" dirty="0" err="1" smtClean="0"/>
              <a:t>přnl</a:t>
            </a:r>
            <a:r>
              <a:rPr lang="cs-CZ" sz="2800" dirty="0" smtClean="0"/>
              <a:t>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poslední panovnice Egypta</a:t>
            </a:r>
          </a:p>
          <a:p>
            <a:pPr>
              <a:spcBef>
                <a:spcPts val="1800"/>
              </a:spcBef>
            </a:pPr>
            <a:r>
              <a:rPr lang="cs-CZ" sz="2800" dirty="0" err="1" smtClean="0"/>
              <a:t>Caesar</a:t>
            </a:r>
            <a:r>
              <a:rPr lang="cs-CZ" sz="2800" dirty="0" smtClean="0"/>
              <a:t>, </a:t>
            </a:r>
            <a:r>
              <a:rPr lang="cs-CZ" sz="2800" dirty="0" err="1" smtClean="0"/>
              <a:t>Marcus</a:t>
            </a:r>
            <a:r>
              <a:rPr lang="cs-CZ" sz="2800" dirty="0" smtClean="0"/>
              <a:t> </a:t>
            </a:r>
            <a:r>
              <a:rPr lang="cs-CZ" sz="2800" dirty="0" err="1" smtClean="0"/>
              <a:t>Antonius</a:t>
            </a:r>
            <a:endParaRPr lang="cs-CZ" sz="2800" dirty="0" smtClean="0"/>
          </a:p>
          <a:p>
            <a:pPr>
              <a:buNone/>
            </a:pPr>
            <a:endParaRPr lang="cs-CZ" sz="2800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1772816"/>
            <a:ext cx="2376264" cy="3970318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4" name="Obrázek 3" descr="CleopatraVII7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1844824"/>
            <a:ext cx="2232248" cy="37640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812088" cy="5544616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http://upload.wikimedia.org/wikipedia/commons/2/21/Dahshur_-_Red_Pyramid_-_Tourist_policemen_on_camel.JPG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http://upload.wikimedia.org/wikipedia/commons/4/4c/Egypt.Dashur.RedPyramid.01.jpg?uselang=cs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http://upload.wikimedia.org/wikipedia/commons/e/e7/Gizeh_Cheops_BW_2.jpg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http://upload.wikimedia.org/wikipedia/commons/c/c5/Egypt.Giza.Sphinx.01.jpg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http://upload.wikimedia.org/wikipedia/commons/b/bf/Menkaure%27s_Pyramid.jpg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http://upload.wikimedia.org/wikipedia/commons/9/99/Great_Sphinx_of_Giza_2.jpg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http://upload.wikimedia.org/wikipedia/commons/a/a7/Tobu_World_Square_Egyptian_Pyramid_2.jpg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http://upload.wikimedia.org/wikipedia/commons/d/d6/Mummy_Louvre.jpg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http://commons.wikimedia.org/wiki/File:Egypte_louvre_324_sarcophage.jpg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http://upload.wikimedia.org/wikipedia/commons/d/d6/Hatshepsut_1.jpg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http://upload.wikimedia.org/wikipedia/commons/b/bc/TuthmosisIII-2.JPG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http://upload.wikimedia.org/wikipedia/commons/f/f7/Pharaoh_Akhenaten.jpg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http://upload.wikimedia.org/wikipedia/commons/2/2d/Tutmask.jpg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http://upload.wikimedia.org/wikipedia/commons/c/c9/Tuts_Tomb_Opened.JPG</a:t>
            </a:r>
            <a:endParaRPr lang="cs-CZ" sz="1600" dirty="0" smtClean="0"/>
          </a:p>
          <a:p>
            <a:r>
              <a:rPr lang="cs-CZ" sz="1600" dirty="0" smtClean="0">
                <a:hlinkClick r:id="rId16"/>
              </a:rPr>
              <a:t>http://upload.wikimedia.org/wikipedia/commons/6/69/Ramses_III.jpg</a:t>
            </a:r>
            <a:endParaRPr lang="cs-CZ" sz="1600" dirty="0" smtClean="0"/>
          </a:p>
          <a:p>
            <a:r>
              <a:rPr lang="cs-CZ" sz="1600" dirty="0" smtClean="0">
                <a:hlinkClick r:id="rId17"/>
              </a:rPr>
              <a:t>http://upload.wikimedia.org/wikipedia/commons/3/3e/CleopatraVII7a.jpg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736</TotalTime>
  <Words>270</Words>
  <Application>Microsoft Office PowerPoint</Application>
  <PresentationFormat>Předvádění na obrazovce (4:3)</PresentationFormat>
  <Paragraphs>266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NÁZEV:   VY_32_INOVACE_05 ČÍSLO PROJEKTU:  CZ.1.07/1.4.00/21.1700  NÁZEV PROJEKTU:  Moderní škola 2011 ŠKOLA:   Základní škola a Mateřská škola Nemilany VYUČUJÍCÍ:   Mgr. Iveta Šlahařová  TÉMATICKÁ OBLAST:  Starověk         PŘEDMĚT:     D  ROČNÍK: 6.      NÁZEV MATERIÁLU:  Starověký Egypt- pyramidy, náboženství, vládci    ANOTACE:   Materiál je určen pro práci na interaktivní tabuli.     Prezentace žáky seznamuje s nejznámějšími egyptskými     pyramidami, přibližuje funkci egyptského náboženství a jeho     spojitost s mumifikací, obsahuje stručný přehled      neslavnějších egyptských faraonů.   </vt:lpstr>
      <vt:lpstr>STAROVĚKÝ EGYPT</vt:lpstr>
      <vt:lpstr>Pyramidy</vt:lpstr>
      <vt:lpstr>Prezentace aplikace PowerPoint</vt:lpstr>
      <vt:lpstr>Pyramidy v gize</vt:lpstr>
      <vt:lpstr>sfingy</vt:lpstr>
      <vt:lpstr>Egyptské náboženství</vt:lpstr>
      <vt:lpstr>mumifikace</vt:lpstr>
      <vt:lpstr>Významní  vládci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  EGYPT</dc:title>
  <dc:creator>0JY9</dc:creator>
  <cp:lastModifiedBy>6KWG</cp:lastModifiedBy>
  <cp:revision>92</cp:revision>
  <dcterms:modified xsi:type="dcterms:W3CDTF">2012-04-23T19:56:12Z</dcterms:modified>
</cp:coreProperties>
</file>