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75" r:id="rId2"/>
    <p:sldId id="276" r:id="rId3"/>
    <p:sldId id="258" r:id="rId4"/>
    <p:sldId id="259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5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VY_32_INOVACE_Př_13_Mírn</a:t>
          </a:r>
          <a:r>
            <a:rPr lang="cs-CZ" sz="2000" smtClean="0"/>
            <a:t>ý </a:t>
          </a:r>
          <a:r>
            <a:rPr lang="cs-CZ" sz="2000" dirty="0" smtClean="0"/>
            <a:t>pás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Mírný pás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B39736-FDBD-4722-908D-8632D5FDA08E}" type="presOf" srcId="{4C35D32F-0EAB-4CD7-82EE-45574DC2A586}" destId="{890E4F0B-2866-4A3F-A3C7-2A14B1797930}" srcOrd="1" destOrd="0" presId="urn:microsoft.com/office/officeart/2005/8/layout/target3"/>
    <dgm:cxn modelId="{F5E0BFCD-034F-4BD3-B5AA-5103D8E24352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576EBB-B450-4629-9D0B-3D867E41E0D5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59CE78B-A11A-4593-AF6D-42500BA8CA56}" type="presOf" srcId="{B651F6E3-6281-48DB-9319-2AEAFDAE7572}" destId="{619D679B-A015-4ECF-8348-D1034C574F40}" srcOrd="0" destOrd="0" presId="urn:microsoft.com/office/officeart/2005/8/layout/target3"/>
    <dgm:cxn modelId="{A38AD275-6160-4EA7-A2F1-77A559847AE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4BFC8C-A166-455F-9C4F-29F516C7FBA8}" type="presOf" srcId="{D1D4F407-5343-4D3F-B5B9-D407B03CAEB4}" destId="{D005CE8C-CC26-4C3E-AC11-E15060ECD759}" srcOrd="0" destOrd="0" presId="urn:microsoft.com/office/officeart/2005/8/layout/target3"/>
    <dgm:cxn modelId="{E3B3B7D0-5905-4903-8C21-ACD8FCF4183B}" type="presOf" srcId="{D8197B8C-B260-4A16-BDF4-0947B075E274}" destId="{5A5FFA88-C948-4069-8E93-59FA12366E83}" srcOrd="1" destOrd="0" presId="urn:microsoft.com/office/officeart/2005/8/layout/target3"/>
    <dgm:cxn modelId="{74D2CA34-675F-40D4-A12D-A8A14B54F544}" type="presOf" srcId="{B651F6E3-6281-48DB-9319-2AEAFDAE7572}" destId="{6BB5E863-4638-4E1D-BFDE-399D028AC4ED}" srcOrd="1" destOrd="0" presId="urn:microsoft.com/office/officeart/2005/8/layout/target3"/>
    <dgm:cxn modelId="{41C2E6C2-BC49-4178-B254-B946D8523512}" type="presOf" srcId="{D1B46980-6531-4606-95E6-44980827E919}" destId="{6140AFEC-043D-4C43-A2F9-D0F5331DF3A3}" srcOrd="0" destOrd="0" presId="urn:microsoft.com/office/officeart/2005/8/layout/target3"/>
    <dgm:cxn modelId="{ED49825B-303E-4DDE-A713-00BFAC1D741E}" type="presOf" srcId="{4C35D32F-0EAB-4CD7-82EE-45574DC2A586}" destId="{8BEBB6EC-1DAA-4CAC-8A25-BC0FCBD5DBD5}" srcOrd="0" destOrd="0" presId="urn:microsoft.com/office/officeart/2005/8/layout/target3"/>
    <dgm:cxn modelId="{832F28C8-EF92-4214-BC25-311DF1E41E7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10E42F4-2315-46B5-827E-18AA47FA0B4C}" type="presParOf" srcId="{333A1088-737F-45CB-B68E-254E46348037}" destId="{F5ABB229-8D3B-4694-996A-96F23CF14429}" srcOrd="0" destOrd="0" presId="urn:microsoft.com/office/officeart/2005/8/layout/target3"/>
    <dgm:cxn modelId="{E6A640A8-53B8-4386-9D3B-0972A6C2317E}" type="presParOf" srcId="{333A1088-737F-45CB-B68E-254E46348037}" destId="{F41139FD-01EE-4571-8B17-4FB00FC51163}" srcOrd="1" destOrd="0" presId="urn:microsoft.com/office/officeart/2005/8/layout/target3"/>
    <dgm:cxn modelId="{3B405A03-A2D1-4518-816B-66DD189326BB}" type="presParOf" srcId="{333A1088-737F-45CB-B68E-254E46348037}" destId="{D005CE8C-CC26-4C3E-AC11-E15060ECD759}" srcOrd="2" destOrd="0" presId="urn:microsoft.com/office/officeart/2005/8/layout/target3"/>
    <dgm:cxn modelId="{74C9C93E-0778-4AF4-B507-2394370865E9}" type="presParOf" srcId="{333A1088-737F-45CB-B68E-254E46348037}" destId="{2C702D82-9B77-49B7-9568-BB8EB47C3372}" srcOrd="3" destOrd="0" presId="urn:microsoft.com/office/officeart/2005/8/layout/target3"/>
    <dgm:cxn modelId="{B9D564F3-027B-4DA5-A318-BFCDC9FC2B88}" type="presParOf" srcId="{333A1088-737F-45CB-B68E-254E46348037}" destId="{A52A0455-90FF-4808-ABD0-F02540D31D5A}" srcOrd="4" destOrd="0" presId="urn:microsoft.com/office/officeart/2005/8/layout/target3"/>
    <dgm:cxn modelId="{B9B32CFF-A71F-43DC-9B1E-003C24C1E690}" type="presParOf" srcId="{333A1088-737F-45CB-B68E-254E46348037}" destId="{6140AFEC-043D-4C43-A2F9-D0F5331DF3A3}" srcOrd="5" destOrd="0" presId="urn:microsoft.com/office/officeart/2005/8/layout/target3"/>
    <dgm:cxn modelId="{58E089B3-D836-434D-A882-DE29C3127FA6}" type="presParOf" srcId="{333A1088-737F-45CB-B68E-254E46348037}" destId="{9358AC05-5D7D-4327-9F80-1AD486AEA664}" srcOrd="6" destOrd="0" presId="urn:microsoft.com/office/officeart/2005/8/layout/target3"/>
    <dgm:cxn modelId="{55DBBD7A-5B8A-4761-8BD7-92FC4B9DCE2A}" type="presParOf" srcId="{333A1088-737F-45CB-B68E-254E46348037}" destId="{313FC574-E1CD-4FB4-B054-0B805CE0447D}" srcOrd="7" destOrd="0" presId="urn:microsoft.com/office/officeart/2005/8/layout/target3"/>
    <dgm:cxn modelId="{222A8335-2C15-40AF-A5C9-64FC5CDF1F6B}" type="presParOf" srcId="{333A1088-737F-45CB-B68E-254E46348037}" destId="{619D679B-A015-4ECF-8348-D1034C574F40}" srcOrd="8" destOrd="0" presId="urn:microsoft.com/office/officeart/2005/8/layout/target3"/>
    <dgm:cxn modelId="{2159CC8F-DD6C-48FF-B3B3-BD7E0A6A6305}" type="presParOf" srcId="{333A1088-737F-45CB-B68E-254E46348037}" destId="{322283A8-4A27-4CDA-BAE3-F381106A9174}" srcOrd="9" destOrd="0" presId="urn:microsoft.com/office/officeart/2005/8/layout/target3"/>
    <dgm:cxn modelId="{2DE03C08-0F43-4F7E-AD0C-5896F2C375F7}" type="presParOf" srcId="{333A1088-737F-45CB-B68E-254E46348037}" destId="{FFC9F71D-1B4F-4AD9-A4A6-86ADEFC8AF5C}" srcOrd="10" destOrd="0" presId="urn:microsoft.com/office/officeart/2005/8/layout/target3"/>
    <dgm:cxn modelId="{90A947C0-A850-4B69-B2F6-7ED733D9C48A}" type="presParOf" srcId="{333A1088-737F-45CB-B68E-254E46348037}" destId="{25B08C86-7E15-44DC-BE7F-FFB55DD49D12}" srcOrd="11" destOrd="0" presId="urn:microsoft.com/office/officeart/2005/8/layout/target3"/>
    <dgm:cxn modelId="{1B2B791F-6726-4A31-AB0D-9B8691E9F2EA}" type="presParOf" srcId="{333A1088-737F-45CB-B68E-254E46348037}" destId="{76644BE8-9D7C-4C09-B250-3D10AF48CBB7}" srcOrd="12" destOrd="0" presId="urn:microsoft.com/office/officeart/2005/8/layout/target3"/>
    <dgm:cxn modelId="{D030249B-45DC-4C02-9728-52A12E4B074C}" type="presParOf" srcId="{333A1088-737F-45CB-B68E-254E46348037}" destId="{EE85B701-7295-41C0-BA7A-34D3756A2AE6}" srcOrd="13" destOrd="0" presId="urn:microsoft.com/office/officeart/2005/8/layout/target3"/>
    <dgm:cxn modelId="{C4B7E881-82F9-4802-9DA5-B22F9D4EC7A4}" type="presParOf" srcId="{333A1088-737F-45CB-B68E-254E46348037}" destId="{8BEBB6EC-1DAA-4CAC-8A25-BC0FCBD5DBD5}" srcOrd="14" destOrd="0" presId="urn:microsoft.com/office/officeart/2005/8/layout/target3"/>
    <dgm:cxn modelId="{5A64D9B6-9812-4F08-BE33-907C5889285F}" type="presParOf" srcId="{333A1088-737F-45CB-B68E-254E46348037}" destId="{AED2198E-93D5-4001-81B4-73124B309672}" srcOrd="15" destOrd="0" presId="urn:microsoft.com/office/officeart/2005/8/layout/target3"/>
    <dgm:cxn modelId="{E98B435B-9D4F-4340-A7C5-A3220C1C5A47}" type="presParOf" srcId="{333A1088-737F-45CB-B68E-254E46348037}" destId="{2BE915AB-18AA-4053-B92C-3BFC9ED204BB}" srcOrd="16" destOrd="0" presId="urn:microsoft.com/office/officeart/2005/8/layout/target3"/>
    <dgm:cxn modelId="{3197CF22-FC95-468F-B3B3-BBF0FC592280}" type="presParOf" srcId="{333A1088-737F-45CB-B68E-254E46348037}" destId="{6BB5E863-4638-4E1D-BFDE-399D028AC4ED}" srcOrd="17" destOrd="0" presId="urn:microsoft.com/office/officeart/2005/8/layout/target3"/>
    <dgm:cxn modelId="{E9E97AC3-F812-437D-BD62-02AB373B0FB6}" type="presParOf" srcId="{333A1088-737F-45CB-B68E-254E46348037}" destId="{5A5FFA88-C948-4069-8E93-59FA12366E83}" srcOrd="18" destOrd="0" presId="urn:microsoft.com/office/officeart/2005/8/layout/target3"/>
    <dgm:cxn modelId="{5BF1C99B-67C7-4C30-A8E5-2C4873A58B6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VY_32_INOVACE_Př_13_Mírn</a:t>
          </a:r>
          <a:r>
            <a:rPr lang="cs-CZ" sz="2000" kern="1200" smtClean="0"/>
            <a:t>ý </a:t>
          </a:r>
          <a:r>
            <a:rPr lang="cs-CZ" sz="2000" kern="1200" dirty="0" smtClean="0"/>
            <a:t>pás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Mírný pás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ACE7B-3FA0-456F-B775-759A8C6D41F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3DBFE4-5058-455C-A2A5-C5338B65D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890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16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996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4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43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943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42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6876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34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98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34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76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188C24-24D7-4D3A-9E32-FA75128458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1138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9485949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48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57130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mírný pás.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jsou názorně seznámeni s oblastí mírného pásu a charakteristikou</a:t>
            </a:r>
          </a:p>
          <a:p>
            <a:r>
              <a:rPr lang="cs-CZ" dirty="0">
                <a:solidFill>
                  <a:prstClr val="black"/>
                </a:solidFill>
              </a:rPr>
              <a:t>j</a:t>
            </a:r>
            <a:r>
              <a:rPr lang="cs-CZ" dirty="0" smtClean="0">
                <a:solidFill>
                  <a:prstClr val="black"/>
                </a:solidFill>
              </a:rPr>
              <a:t>ednotlivých typů krajiny.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Prezentace je doplněna zajímavostmi ze života živočichů daného pásma.	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5. ročník ZŠ, je vhodný pro výklad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atlasy zvířat a rostlin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26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Mírný pás</a:t>
            </a:r>
            <a:endParaRPr lang="cs-CZ" b="1" dirty="0"/>
          </a:p>
        </p:txBody>
      </p:sp>
      <p:pic>
        <p:nvPicPr>
          <p:cNvPr id="1026" name="Picture 2" descr="C:\Users\zak\AppData\Local\Microsoft\Windows\Temporary Internet Files\Content.IE5\DA2MW66B\MP90043336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499" y="1600200"/>
            <a:ext cx="681500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47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Charakteristika oblasti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latin typeface="+mj-lt"/>
              </a:rPr>
              <a:t>rozkládá se směrem na sever na severní  polokouli a směrem na jih na jižní </a:t>
            </a:r>
            <a:r>
              <a:rPr lang="cs-CZ" dirty="0" smtClean="0">
                <a:latin typeface="+mj-lt"/>
              </a:rPr>
              <a:t>polokouli</a:t>
            </a:r>
            <a:endParaRPr lang="cs-CZ" dirty="0">
              <a:latin typeface="+mj-lt"/>
            </a:endParaRP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+mj-lt"/>
              </a:rPr>
              <a:t>pouze v mírném pásu se střídají čtyři roční období    ( jaro, léto, podzim, zima </a:t>
            </a:r>
            <a:r>
              <a:rPr lang="cs-CZ" dirty="0" smtClean="0">
                <a:latin typeface="+mj-lt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Podnebí se mění se vzdáleností od moře:</a:t>
            </a: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	- vnitrozemské – velké rozdíly mezi létem a zimou (léto 	teplé 	a suché, zima velmi chladná)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přímořské – mírnější a vlhčí, teplotní rozdíly nejsou 	tak velké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	</a:t>
            </a:r>
            <a:r>
              <a:rPr lang="cs-CZ" dirty="0" smtClean="0">
                <a:latin typeface="+mj-lt"/>
              </a:rPr>
              <a:t>- proměnlivé – počasí se střídá po několika dnech ( 	patří sem ČR)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tři hlavní rostlinná společenstva: jehličnaté lesy, smíšené a listnaté lesy, stepi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96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Vlivem podnebí </a:t>
            </a:r>
            <a:r>
              <a:rPr lang="cs-CZ" sz="2800" b="1" dirty="0" smtClean="0">
                <a:solidFill>
                  <a:schemeClr val="tx1"/>
                </a:solidFill>
              </a:rPr>
              <a:t>(zejména </a:t>
            </a:r>
            <a:r>
              <a:rPr lang="cs-CZ" sz="2800" b="1" dirty="0" smtClean="0">
                <a:solidFill>
                  <a:schemeClr val="tx1"/>
                </a:solidFill>
              </a:rPr>
              <a:t>na severní </a:t>
            </a:r>
            <a:r>
              <a:rPr lang="cs-CZ" sz="2800" b="1" dirty="0" smtClean="0">
                <a:solidFill>
                  <a:schemeClr val="tx1"/>
                </a:solidFill>
              </a:rPr>
              <a:t>polokouli) </a:t>
            </a:r>
            <a:r>
              <a:rPr lang="cs-CZ" sz="2800" b="1" dirty="0" smtClean="0">
                <a:solidFill>
                  <a:schemeClr val="tx1"/>
                </a:solidFill>
              </a:rPr>
              <a:t>se vytvořily 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22288" y="1628800"/>
            <a:ext cx="8820150" cy="2592388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8000"/>
                </a:solidFill>
              </a:rPr>
              <a:t>stepi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8000"/>
                </a:solidFill>
              </a:rPr>
              <a:t> listnaté a smíšené lesy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8000"/>
                </a:solidFill>
              </a:rPr>
              <a:t> jehličnaté lesy ( tajga )</a:t>
            </a:r>
          </a:p>
        </p:txBody>
      </p:sp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062" y="1844824"/>
            <a:ext cx="3245775" cy="215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05613"/>
            <a:ext cx="3245776" cy="227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VrtelkovaH\AppData\Local\Microsoft\Windows\Temporary Internet Files\Content.IE5\S7687CZ2\MP9004067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31972"/>
            <a:ext cx="367240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356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0850" y="332656"/>
            <a:ext cx="8229600" cy="10081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b="1" dirty="0" smtClean="0"/>
              <a:t>Stepi</a:t>
            </a:r>
          </a:p>
        </p:txBody>
      </p:sp>
      <p:sp>
        <p:nvSpPr>
          <p:cNvPr id="8207" name="Rectangle 15"/>
          <p:cNvSpPr>
            <a:spLocks noGrp="1" noChangeArrowheads="1"/>
          </p:cNvSpPr>
          <p:nvPr>
            <p:ph type="body" idx="1"/>
          </p:nvPr>
        </p:nvSpPr>
        <p:spPr>
          <a:xfrm>
            <a:off x="450850" y="1710888"/>
            <a:ext cx="8229600" cy="17272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</a:t>
            </a:r>
            <a:r>
              <a:rPr lang="cs-CZ" sz="2800" b="1" dirty="0"/>
              <a:t>pláně porostlé </a:t>
            </a:r>
            <a:r>
              <a:rPr lang="cs-CZ" sz="2800" b="1" dirty="0" smtClean="0"/>
              <a:t>trávou 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v </a:t>
            </a:r>
            <a:r>
              <a:rPr lang="cs-CZ" sz="2800" b="1" dirty="0"/>
              <a:t>Severní Americe se stepi nazývají </a:t>
            </a:r>
            <a:r>
              <a:rPr lang="cs-CZ" sz="2800" b="1" u="sng" dirty="0" smtClean="0"/>
              <a:t>prérie</a:t>
            </a:r>
            <a:endParaRPr lang="cs-CZ" sz="2800" b="1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/>
              <a:t> v Jižní Americe se stepi nazývají </a:t>
            </a:r>
            <a:r>
              <a:rPr lang="cs-CZ" sz="2800" b="1" u="sng" dirty="0" smtClean="0"/>
              <a:t>pampy</a:t>
            </a:r>
          </a:p>
        </p:txBody>
      </p:sp>
      <p:pic>
        <p:nvPicPr>
          <p:cNvPr id="2050" name="Picture 2" descr="C:\Users\VrtelkovaH\AppData\Local\Microsoft\Windows\Temporary Internet Files\Content.IE5\DE4CGPLA\MP9001443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32468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6</a:t>
            </a:fld>
            <a:endParaRPr lang="cs-CZ" dirty="0"/>
          </a:p>
        </p:txBody>
      </p:sp>
      <p:pic>
        <p:nvPicPr>
          <p:cNvPr id="8" name="Picture 7" descr="C:\Users\zak\AppData\Local\Microsoft\Windows\Temporary Internet Files\Content.IE5\S8YXYT5N\MP9003138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32468"/>
            <a:ext cx="3672408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98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04664"/>
            <a:ext cx="8353425" cy="86409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z="4000" b="1" dirty="0" smtClean="0">
                <a:solidFill>
                  <a:schemeClr val="tx1"/>
                </a:solidFill>
              </a:rPr>
              <a:t>Živočichové stepí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1403350" y="3213100"/>
            <a:ext cx="23764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>
                <a:solidFill>
                  <a:srgbClr val="008000"/>
                </a:solidFill>
              </a:rPr>
              <a:t>bizon</a:t>
            </a:r>
          </a:p>
        </p:txBody>
      </p:sp>
      <p:pic>
        <p:nvPicPr>
          <p:cNvPr id="9235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40" y="4019963"/>
            <a:ext cx="2778708" cy="2430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C:\Users\VrtelkovaH\AppData\Local\Microsoft\Windows\Temporary Internet Files\Content.IE5\K0O7W0UI\MP9004068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40" y="1597194"/>
            <a:ext cx="328326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rtelkovaH\AppData\Local\Microsoft\Windows\Temporary Internet Files\Content.IE5\DE4CGPLA\MP9001786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472" y="1631069"/>
            <a:ext cx="2912921" cy="194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rtelkovaH\AppData\Local\Microsoft\Windows\Temporary Internet Files\Content.IE5\AM1I8PN9\MP9003138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358" y="4180006"/>
            <a:ext cx="1604685" cy="242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915816" y="306896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BIZON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788024" y="3472656"/>
            <a:ext cx="2088232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DIVOKÝ KŮŇ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15816" y="5810943"/>
            <a:ext cx="1656184" cy="51911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OSEL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10999" y="4712671"/>
            <a:ext cx="2117359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ANTILOPA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5481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z="4000" b="1" dirty="0" smtClean="0"/>
              <a:t>LISTNATÉ A SMÍŠENÉ LESY</a:t>
            </a:r>
          </a:p>
        </p:txBody>
      </p:sp>
      <p:sp>
        <p:nvSpPr>
          <p:cNvPr id="11283" name="Rectangle 19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196975"/>
            <a:ext cx="8229600" cy="1727200"/>
          </a:xfrm>
          <a:noFill/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/>
              <a:t> mírné, vlhké podnebí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/>
              <a:t> opadavé stromy </a:t>
            </a:r>
            <a:r>
              <a:rPr lang="cs-CZ" sz="2800" b="1" dirty="0" smtClean="0"/>
              <a:t>(dub</a:t>
            </a:r>
            <a:r>
              <a:rPr lang="cs-CZ" sz="2800" b="1" dirty="0" smtClean="0"/>
              <a:t>, buk, bříza, javor</a:t>
            </a:r>
            <a:r>
              <a:rPr lang="cs-CZ" sz="2800" b="1" dirty="0" smtClean="0"/>
              <a:t>…)</a:t>
            </a:r>
            <a:endParaRPr lang="cs-CZ" sz="2800" b="1" dirty="0" smtClean="0"/>
          </a:p>
        </p:txBody>
      </p:sp>
      <p:pic>
        <p:nvPicPr>
          <p:cNvPr id="11284" name="Picture 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2376115" cy="1815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C:\Users\VrtelkovaH\AppData\Local\Microsoft\Windows\Temporary Internet Files\Content.IE5\DE4CGPLA\MP9004069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3078088" cy="2462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rtelkovaH\AppData\Local\Microsoft\Windows\Temporary Internet Files\Content.IE5\S7687CZ2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973" y="4241184"/>
            <a:ext cx="2965356" cy="2372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VrtelkovaH\AppData\Local\Microsoft\Windows\Temporary Internet Files\Content.IE5\AM1I8PN9\MP9004386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38767"/>
            <a:ext cx="1992632" cy="298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032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258888" y="3500438"/>
            <a:ext cx="23764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u="sng">
                <a:solidFill>
                  <a:srgbClr val="008000"/>
                </a:solidFill>
              </a:rPr>
              <a:t>jelen lesní</a:t>
            </a: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5724525" y="3429000"/>
            <a:ext cx="23764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u="sng">
                <a:solidFill>
                  <a:srgbClr val="008000"/>
                </a:solidFill>
              </a:rPr>
              <a:t>srnec obecný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200" b="1" dirty="0" smtClean="0">
                <a:solidFill>
                  <a:schemeClr val="tx1"/>
                </a:solidFill>
              </a:rPr>
              <a:t>ŽIVOČICHOVÉ LISTNATÝCH A SMÍŠENÝCH LESŮ</a:t>
            </a:r>
          </a:p>
        </p:txBody>
      </p:sp>
      <p:pic>
        <p:nvPicPr>
          <p:cNvPr id="12309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46" y="4454195"/>
            <a:ext cx="3240360" cy="199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1" name="Picture 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26" y="4406416"/>
            <a:ext cx="3656981" cy="2222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12" name="Picture 2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46" y="1669896"/>
            <a:ext cx="3227809" cy="2421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C:\Users\VrtelkovaH\AppData\Local\Microsoft\Windows\Temporary Internet Files\Content.IE5\K0O7W0UI\MP9004068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81783"/>
            <a:ext cx="3763963" cy="250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188303" y="1767594"/>
            <a:ext cx="1512168" cy="72008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JELEN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700471" y="3063738"/>
            <a:ext cx="1512168" cy="67265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SRNEC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48343" y="4232949"/>
            <a:ext cx="1728192" cy="70299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PRASE DIVOKÉ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84447" y="5944058"/>
            <a:ext cx="1728192" cy="464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LIŠKA</a:t>
            </a: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50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cs-CZ" sz="3600" b="1" dirty="0" smtClean="0"/>
              <a:t>JEHLIČNATÉ LESY</a:t>
            </a:r>
          </a:p>
        </p:txBody>
      </p:sp>
      <p:sp>
        <p:nvSpPr>
          <p:cNvPr id="28685" name="Rectangle 1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373067"/>
            <a:ext cx="8229600" cy="1727200"/>
          </a:xfrm>
          <a:noFill/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8000"/>
                </a:solidFill>
              </a:rPr>
              <a:t> chladnější oblasti mírného pásu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8000"/>
                </a:solidFill>
              </a:rPr>
              <a:t> jehličnaté stromy  </a:t>
            </a:r>
            <a:r>
              <a:rPr lang="cs-CZ" sz="2800" b="1" dirty="0" smtClean="0">
                <a:solidFill>
                  <a:srgbClr val="008000"/>
                </a:solidFill>
              </a:rPr>
              <a:t>(smrk</a:t>
            </a:r>
            <a:r>
              <a:rPr lang="cs-CZ" sz="2800" b="1" dirty="0" smtClean="0">
                <a:solidFill>
                  <a:srgbClr val="008000"/>
                </a:solidFill>
              </a:rPr>
              <a:t>, jedle, borovice, </a:t>
            </a:r>
            <a:r>
              <a:rPr lang="cs-CZ" sz="2800" b="1" dirty="0" smtClean="0">
                <a:solidFill>
                  <a:srgbClr val="008000"/>
                </a:solidFill>
              </a:rPr>
              <a:t>modřín)</a:t>
            </a:r>
            <a:endParaRPr lang="cs-CZ" sz="2800" b="1" dirty="0" smtClean="0">
              <a:solidFill>
                <a:srgbClr val="008000"/>
              </a:solidFill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800" b="1" dirty="0">
                <a:solidFill>
                  <a:srgbClr val="008000"/>
                </a:solidFill>
              </a:rPr>
              <a:t>n</a:t>
            </a:r>
            <a:r>
              <a:rPr lang="cs-CZ" sz="2800" b="1" dirty="0" smtClean="0">
                <a:solidFill>
                  <a:srgbClr val="008000"/>
                </a:solidFill>
              </a:rPr>
              <a:t>ejsevernější část se nazývá tajga</a:t>
            </a:r>
          </a:p>
        </p:txBody>
      </p:sp>
      <p:pic>
        <p:nvPicPr>
          <p:cNvPr id="28687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79415" y="4280983"/>
            <a:ext cx="210502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88" name="Picture 1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9" t="8541" r="6859" b="5319"/>
          <a:stretch/>
        </p:blipFill>
        <p:spPr bwMode="auto">
          <a:xfrm>
            <a:off x="6106329" y="4424516"/>
            <a:ext cx="2550974" cy="199103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89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84984"/>
            <a:ext cx="2808436" cy="1884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90" name="Picture 1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23895"/>
            <a:ext cx="2492594" cy="1643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1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sz="3600" b="1" dirty="0" smtClean="0"/>
              <a:t>ŽIVOČICHOVÉ JEHLIČNATÝCH LESŮ</a:t>
            </a:r>
          </a:p>
        </p:txBody>
      </p:sp>
      <p:pic>
        <p:nvPicPr>
          <p:cNvPr id="13324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12687"/>
            <a:ext cx="3312616" cy="2233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VrtelkovaH\AppData\Local\Microsoft\Windows\Temporary Internet Files\Content.IE5\S7687CZ2\MP9002628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2073656" cy="3133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303463" y="1772816"/>
            <a:ext cx="2196529" cy="86409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MEDVĚD HNĚDÝ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Users\VrtelkovaH\AppData\Local\Microsoft\Windows\Temporary Internet Files\Content.IE5\AM1I8PN9\MP9003995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503" y="1594844"/>
            <a:ext cx="2573262" cy="171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4787057" y="2452263"/>
            <a:ext cx="1657151" cy="59951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VLK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148" name="Picture 4" descr="C:\Users\VrtelkovaH\AppData\Local\Microsoft\Windows\Temporary Internet Files\Content.IE5\K0O7W0UI\MP9004252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308" y="3367629"/>
            <a:ext cx="2172390" cy="3261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768306" y="4005064"/>
            <a:ext cx="1836142" cy="1052073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RYS OSTROVID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2841" y="4268332"/>
            <a:ext cx="1944216" cy="70088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JEZEVEC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94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VÍTE, ŽE…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everky si staví dva typy obydlí: jednoduché k odpočinku a složitější k výchově mláďat?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ajíc mívá 9-10 mláďat?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oloušek je mládě jelena a laně?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v</a:t>
            </a:r>
            <a:r>
              <a:rPr lang="cs-CZ" dirty="0" smtClean="0"/>
              <a:t>lk může najednou sníst i 10kg masa?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8C24-24D7-4D3A-9E32-FA75128458C2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621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87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350</Words>
  <Application>Microsoft Office PowerPoint</Application>
  <PresentationFormat>Předvádění na obrazovce (4:3)</PresentationFormat>
  <Paragraphs>110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Mírný pás</vt:lpstr>
      <vt:lpstr>Charakteristika oblasti</vt:lpstr>
      <vt:lpstr>Vlivem podnebí (zejména na severní polokouli) se vytvořily :</vt:lpstr>
      <vt:lpstr>Stepi</vt:lpstr>
      <vt:lpstr>Živočichové stepí</vt:lpstr>
      <vt:lpstr>LISTNATÉ A SMÍŠENÉ LESY</vt:lpstr>
      <vt:lpstr>ŽIVOČICHOVÉ LISTNATÝCH A SMÍŠENÝCH LESŮ</vt:lpstr>
      <vt:lpstr>JEHLIČNATÉ LESY</vt:lpstr>
      <vt:lpstr>ŽIVOČICHOVÉ JEHLIČNATÝCH LESŮ</vt:lpstr>
      <vt:lpstr>VÍTE, ŽE…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Mírný pás</dc:title>
  <dc:creator>Žák Žák</dc:creator>
  <cp:lastModifiedBy>Učitel</cp:lastModifiedBy>
  <cp:revision>28</cp:revision>
  <dcterms:created xsi:type="dcterms:W3CDTF">2012-01-05T11:33:04Z</dcterms:created>
  <dcterms:modified xsi:type="dcterms:W3CDTF">2012-05-08T17:07:18Z</dcterms:modified>
</cp:coreProperties>
</file>