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62" r:id="rId2"/>
    <p:sldId id="263" r:id="rId3"/>
    <p:sldId id="256" r:id="rId4"/>
    <p:sldId id="257" r:id="rId5"/>
    <p:sldId id="265" r:id="rId6"/>
    <p:sldId id="258" r:id="rId7"/>
    <p:sldId id="259" r:id="rId8"/>
    <p:sldId id="260" r:id="rId9"/>
    <p:sldId id="261" r:id="rId10"/>
    <p:sldId id="266" r:id="rId11"/>
    <p:sldId id="267" r:id="rId12"/>
    <p:sldId id="268" r:id="rId13"/>
    <p:sldId id="269" r:id="rId14"/>
    <p:sldId id="270" r:id="rId15"/>
    <p:sldId id="274" r:id="rId16"/>
    <p:sldId id="273" r:id="rId17"/>
    <p:sldId id="271" r:id="rId18"/>
    <p:sldId id="272" r:id="rId19"/>
    <p:sldId id="26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2C9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VY_32_INOVACE_Př_14_Polární pás, oceány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Polární pás, oceány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F50F19-BB80-4A7F-97CC-A0881E16FBCA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B9EBCAB-4F43-43BC-9158-DEF338C4BEB7}" type="presOf" srcId="{757F3AB3-0718-4624-B441-E567A8F0AB56}" destId="{333A1088-737F-45CB-B68E-254E46348037}" srcOrd="0" destOrd="0" presId="urn:microsoft.com/office/officeart/2005/8/layout/target3"/>
    <dgm:cxn modelId="{A52F45A3-1E30-43DD-B3FF-55155816E255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758F7CE-92F6-4C58-A4CD-6C191AE7970C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7047E08-F5B0-4EC5-8BB2-B486A9F6C2B2}" type="presOf" srcId="{D8197B8C-B260-4A16-BDF4-0947B075E274}" destId="{5A5FFA88-C948-4069-8E93-59FA12366E83}" srcOrd="1" destOrd="0" presId="urn:microsoft.com/office/officeart/2005/8/layout/target3"/>
    <dgm:cxn modelId="{0A2BF575-C2C9-4AC5-9BB4-55BB62E6B1FF}" type="presOf" srcId="{D1B46980-6531-4606-95E6-44980827E919}" destId="{6140AFEC-043D-4C43-A2F9-D0F5331DF3A3}" srcOrd="0" destOrd="0" presId="urn:microsoft.com/office/officeart/2005/8/layout/target3"/>
    <dgm:cxn modelId="{6EC7B2A0-987D-4DD3-AD63-E2BFB548FB8A}" type="presOf" srcId="{D1D4F407-5343-4D3F-B5B9-D407B03CAEB4}" destId="{AED2198E-93D5-4001-81B4-73124B309672}" srcOrd="1" destOrd="0" presId="urn:microsoft.com/office/officeart/2005/8/layout/target3"/>
    <dgm:cxn modelId="{F96109BA-5347-4CAA-9A2A-3CAB551207AC}" type="presOf" srcId="{4C35D32F-0EAB-4CD7-82EE-45574DC2A586}" destId="{8BEBB6EC-1DAA-4CAC-8A25-BC0FCBD5DBD5}" srcOrd="0" destOrd="0" presId="urn:microsoft.com/office/officeart/2005/8/layout/target3"/>
    <dgm:cxn modelId="{8958CDF3-4143-4A30-9A2E-136FA10EDAFF}" type="presOf" srcId="{D8197B8C-B260-4A16-BDF4-0947B075E274}" destId="{25B08C86-7E15-44DC-BE7F-FFB55DD49D12}" srcOrd="0" destOrd="0" presId="urn:microsoft.com/office/officeart/2005/8/layout/target3"/>
    <dgm:cxn modelId="{912F5514-120E-4FB4-B1B5-E68FEEBF4FEC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D2C20C8-994B-4BF2-B864-F95307CC998A}" type="presOf" srcId="{D1D4F407-5343-4D3F-B5B9-D407B03CAEB4}" destId="{D005CE8C-CC26-4C3E-AC11-E15060ECD759}" srcOrd="0" destOrd="0" presId="urn:microsoft.com/office/officeart/2005/8/layout/target3"/>
    <dgm:cxn modelId="{F29618DD-2A38-4D9B-B358-A304766C6F75}" type="presParOf" srcId="{333A1088-737F-45CB-B68E-254E46348037}" destId="{F5ABB229-8D3B-4694-996A-96F23CF14429}" srcOrd="0" destOrd="0" presId="urn:microsoft.com/office/officeart/2005/8/layout/target3"/>
    <dgm:cxn modelId="{9ACE3761-CE1A-4EFF-B0AA-25DD1F867437}" type="presParOf" srcId="{333A1088-737F-45CB-B68E-254E46348037}" destId="{F41139FD-01EE-4571-8B17-4FB00FC51163}" srcOrd="1" destOrd="0" presId="urn:microsoft.com/office/officeart/2005/8/layout/target3"/>
    <dgm:cxn modelId="{FA5E05D4-A6A0-4B2C-BD04-3F269420F80C}" type="presParOf" srcId="{333A1088-737F-45CB-B68E-254E46348037}" destId="{D005CE8C-CC26-4C3E-AC11-E15060ECD759}" srcOrd="2" destOrd="0" presId="urn:microsoft.com/office/officeart/2005/8/layout/target3"/>
    <dgm:cxn modelId="{DEB61991-BB4A-4C5A-AA86-5072A0300DE0}" type="presParOf" srcId="{333A1088-737F-45CB-B68E-254E46348037}" destId="{2C702D82-9B77-49B7-9568-BB8EB47C3372}" srcOrd="3" destOrd="0" presId="urn:microsoft.com/office/officeart/2005/8/layout/target3"/>
    <dgm:cxn modelId="{659CAF11-B859-4826-9346-A8324AFC9F19}" type="presParOf" srcId="{333A1088-737F-45CB-B68E-254E46348037}" destId="{A52A0455-90FF-4808-ABD0-F02540D31D5A}" srcOrd="4" destOrd="0" presId="urn:microsoft.com/office/officeart/2005/8/layout/target3"/>
    <dgm:cxn modelId="{185DD6F5-5784-46D1-B82E-79ACD223E4E7}" type="presParOf" srcId="{333A1088-737F-45CB-B68E-254E46348037}" destId="{6140AFEC-043D-4C43-A2F9-D0F5331DF3A3}" srcOrd="5" destOrd="0" presId="urn:microsoft.com/office/officeart/2005/8/layout/target3"/>
    <dgm:cxn modelId="{23F8BD3F-3752-4757-98F6-EE0A8FE58EF5}" type="presParOf" srcId="{333A1088-737F-45CB-B68E-254E46348037}" destId="{9358AC05-5D7D-4327-9F80-1AD486AEA664}" srcOrd="6" destOrd="0" presId="urn:microsoft.com/office/officeart/2005/8/layout/target3"/>
    <dgm:cxn modelId="{E7EAD36D-58F6-4DB7-9AD1-57F37FFB5E93}" type="presParOf" srcId="{333A1088-737F-45CB-B68E-254E46348037}" destId="{313FC574-E1CD-4FB4-B054-0B805CE0447D}" srcOrd="7" destOrd="0" presId="urn:microsoft.com/office/officeart/2005/8/layout/target3"/>
    <dgm:cxn modelId="{66B06EA2-A2FF-4198-ADB3-4B530D07FC71}" type="presParOf" srcId="{333A1088-737F-45CB-B68E-254E46348037}" destId="{619D679B-A015-4ECF-8348-D1034C574F40}" srcOrd="8" destOrd="0" presId="urn:microsoft.com/office/officeart/2005/8/layout/target3"/>
    <dgm:cxn modelId="{33E95B71-1983-4A8A-A745-75C4C63B18F0}" type="presParOf" srcId="{333A1088-737F-45CB-B68E-254E46348037}" destId="{322283A8-4A27-4CDA-BAE3-F381106A9174}" srcOrd="9" destOrd="0" presId="urn:microsoft.com/office/officeart/2005/8/layout/target3"/>
    <dgm:cxn modelId="{9BD1D1CF-CCBF-4DCB-A841-1A8B8FC9A261}" type="presParOf" srcId="{333A1088-737F-45CB-B68E-254E46348037}" destId="{FFC9F71D-1B4F-4AD9-A4A6-86ADEFC8AF5C}" srcOrd="10" destOrd="0" presId="urn:microsoft.com/office/officeart/2005/8/layout/target3"/>
    <dgm:cxn modelId="{FD113F81-951D-4895-8A6C-6907B1DA8480}" type="presParOf" srcId="{333A1088-737F-45CB-B68E-254E46348037}" destId="{25B08C86-7E15-44DC-BE7F-FFB55DD49D12}" srcOrd="11" destOrd="0" presId="urn:microsoft.com/office/officeart/2005/8/layout/target3"/>
    <dgm:cxn modelId="{D6970852-790D-4CB0-8764-F02751A75D84}" type="presParOf" srcId="{333A1088-737F-45CB-B68E-254E46348037}" destId="{76644BE8-9D7C-4C09-B250-3D10AF48CBB7}" srcOrd="12" destOrd="0" presId="urn:microsoft.com/office/officeart/2005/8/layout/target3"/>
    <dgm:cxn modelId="{BB3506F2-8C54-4638-A9DF-0276D440FADA}" type="presParOf" srcId="{333A1088-737F-45CB-B68E-254E46348037}" destId="{EE85B701-7295-41C0-BA7A-34D3756A2AE6}" srcOrd="13" destOrd="0" presId="urn:microsoft.com/office/officeart/2005/8/layout/target3"/>
    <dgm:cxn modelId="{714222A3-B31A-4C12-BD73-FE1B2E19C45D}" type="presParOf" srcId="{333A1088-737F-45CB-B68E-254E46348037}" destId="{8BEBB6EC-1DAA-4CAC-8A25-BC0FCBD5DBD5}" srcOrd="14" destOrd="0" presId="urn:microsoft.com/office/officeart/2005/8/layout/target3"/>
    <dgm:cxn modelId="{80E3B4BB-6C0D-4C43-92F7-2444551FEAC4}" type="presParOf" srcId="{333A1088-737F-45CB-B68E-254E46348037}" destId="{AED2198E-93D5-4001-81B4-73124B309672}" srcOrd="15" destOrd="0" presId="urn:microsoft.com/office/officeart/2005/8/layout/target3"/>
    <dgm:cxn modelId="{EE294796-F43B-4683-BE22-628C19A99AC3}" type="presParOf" srcId="{333A1088-737F-45CB-B68E-254E46348037}" destId="{2BE915AB-18AA-4053-B92C-3BFC9ED204BB}" srcOrd="16" destOrd="0" presId="urn:microsoft.com/office/officeart/2005/8/layout/target3"/>
    <dgm:cxn modelId="{562FEB34-8C89-423E-B973-D7306FB7EB8D}" type="presParOf" srcId="{333A1088-737F-45CB-B68E-254E46348037}" destId="{6BB5E863-4638-4E1D-BFDE-399D028AC4ED}" srcOrd="17" destOrd="0" presId="urn:microsoft.com/office/officeart/2005/8/layout/target3"/>
    <dgm:cxn modelId="{79C68992-9E2E-4401-9056-A4FDE676A99F}" type="presParOf" srcId="{333A1088-737F-45CB-B68E-254E46348037}" destId="{5A5FFA88-C948-4069-8E93-59FA12366E83}" srcOrd="18" destOrd="0" presId="urn:microsoft.com/office/officeart/2005/8/layout/target3"/>
    <dgm:cxn modelId="{E1674574-CE17-4D9A-B587-A9577D42A1A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VY_32_INOVACE_Př_14_Polární pás, oceány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Polární pás, oceány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CZ.1.07/1.4.00/21.2004 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75B31-0772-45FD-B258-13BD65A002AD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CC62C6-BDC2-43BD-994D-13A6B852D2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297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05BC-69A2-494E-A062-A74FF194751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B8355-1955-406A-AC91-E1820564B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045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05BC-69A2-494E-A062-A74FF194751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B8355-1955-406A-AC91-E1820564B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5569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05BC-69A2-494E-A062-A74FF194751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B8355-1955-406A-AC91-E1820564B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634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05BC-69A2-494E-A062-A74FF194751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B8355-1955-406A-AC91-E1820564B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75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05BC-69A2-494E-A062-A74FF194751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B8355-1955-406A-AC91-E1820564B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923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05BC-69A2-494E-A062-A74FF194751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B8355-1955-406A-AC91-E1820564B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655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05BC-69A2-494E-A062-A74FF194751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B8355-1955-406A-AC91-E1820564B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6488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05BC-69A2-494E-A062-A74FF194751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B8355-1955-406A-AC91-E1820564B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569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05BC-69A2-494E-A062-A74FF194751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B8355-1955-406A-AC91-E1820564B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529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05BC-69A2-494E-A062-A74FF194751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B8355-1955-406A-AC91-E1820564B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622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05BC-69A2-494E-A062-A74FF194751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B8355-1955-406A-AC91-E1820564B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322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9705BC-69A2-494E-A062-A74FF194751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9B8355-1955-406A-AC91-E1820564B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3720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evern&#237;_p&#243;l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Ji&#382;n&#237;_p&#243;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68406517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073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2711" y="620688"/>
            <a:ext cx="763284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Anotace</a:t>
            </a:r>
            <a:r>
              <a:rPr lang="cs-CZ" sz="2400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sz="2400" dirty="0">
                <a:solidFill>
                  <a:prstClr val="black"/>
                </a:solidFill>
              </a:rPr>
              <a:t>	</a:t>
            </a:r>
            <a:r>
              <a:rPr lang="cs-CZ" sz="2400" dirty="0" smtClean="0">
                <a:solidFill>
                  <a:prstClr val="black"/>
                </a:solidFill>
              </a:rPr>
              <a:t>Prezentace </a:t>
            </a:r>
            <a:r>
              <a:rPr lang="cs-CZ" sz="2400" dirty="0">
                <a:solidFill>
                  <a:prstClr val="black"/>
                </a:solidFill>
              </a:rPr>
              <a:t>učiva: </a:t>
            </a:r>
            <a:r>
              <a:rPr lang="cs-CZ" sz="2400" dirty="0" smtClean="0">
                <a:solidFill>
                  <a:prstClr val="black"/>
                </a:solidFill>
              </a:rPr>
              <a:t>polární pás, oceány.</a:t>
            </a:r>
          </a:p>
          <a:p>
            <a:r>
              <a:rPr lang="cs-CZ" sz="2400" dirty="0">
                <a:solidFill>
                  <a:prstClr val="black"/>
                </a:solidFill>
              </a:rPr>
              <a:t>Žáci jsou názorně seznámeni s oblastí </a:t>
            </a:r>
            <a:r>
              <a:rPr lang="cs-CZ" sz="2400" dirty="0" smtClean="0">
                <a:solidFill>
                  <a:prstClr val="black"/>
                </a:solidFill>
              </a:rPr>
              <a:t>polárního </a:t>
            </a:r>
            <a:r>
              <a:rPr lang="cs-CZ" sz="2400" dirty="0">
                <a:solidFill>
                  <a:prstClr val="black"/>
                </a:solidFill>
              </a:rPr>
              <a:t>pásu a </a:t>
            </a:r>
            <a:r>
              <a:rPr lang="cs-CZ" sz="2400" dirty="0" smtClean="0">
                <a:solidFill>
                  <a:prstClr val="black"/>
                </a:solidFill>
              </a:rPr>
              <a:t>charakteristikou jednotlivých </a:t>
            </a:r>
            <a:r>
              <a:rPr lang="cs-CZ" sz="2400" dirty="0">
                <a:solidFill>
                  <a:prstClr val="black"/>
                </a:solidFill>
              </a:rPr>
              <a:t>typů </a:t>
            </a:r>
            <a:r>
              <a:rPr lang="cs-CZ" sz="2400" dirty="0" smtClean="0">
                <a:solidFill>
                  <a:prstClr val="black"/>
                </a:solidFill>
              </a:rPr>
              <a:t>krajiny, významem oceánů. </a:t>
            </a:r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Prezentace je doplněna zajímavostmi ze života živočichů daného pásma. </a:t>
            </a:r>
            <a:r>
              <a:rPr lang="cs-CZ" sz="2400" dirty="0" smtClean="0">
                <a:solidFill>
                  <a:prstClr val="black"/>
                </a:solidFill>
              </a:rPr>
              <a:t>	</a:t>
            </a: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DUM je určen pro 5. ročník ZŠ, je vhodný pro procvičování učiva.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Pomůcky: atlasy zvířat a rostlin, glóbus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sz="2400" dirty="0" err="1" smtClean="0">
                <a:solidFill>
                  <a:prstClr val="black"/>
                </a:solidFill>
              </a:rPr>
              <a:t>Vrtělková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201/2012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2155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POLÁRNÍ PÁS</a:t>
            </a:r>
            <a:endParaRPr lang="cs-CZ" b="1" dirty="0"/>
          </a:p>
        </p:txBody>
      </p:sp>
      <p:pic>
        <p:nvPicPr>
          <p:cNvPr id="2051" name="Picture 3" descr="C:\Users\zak\AppData\Local\Microsoft\Windows\Temporary Internet Files\Content.IE5\TOF9C68S\MP9004372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56695"/>
            <a:ext cx="3113249" cy="466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ak\AppData\Local\Microsoft\Windows\Temporary Internet Files\Content.IE5\O4OJ6IAX\MP9004004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645" y="2996952"/>
            <a:ext cx="4500795" cy="31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2942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CHARKTERISTIKA OBLASTI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556792"/>
            <a:ext cx="8229600" cy="530120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elmi krátké léto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d</a:t>
            </a:r>
            <a:r>
              <a:rPr lang="cs-CZ" sz="2800" dirty="0" smtClean="0"/>
              <a:t>louhá polární noc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p</a:t>
            </a:r>
            <a:r>
              <a:rPr lang="cs-CZ" sz="2800" dirty="0" smtClean="0"/>
              <a:t>o většinu roku zaledněné, sníh taje jen za krátkého polárního léta kdy slunce svítí celých 24h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p</a:t>
            </a:r>
            <a:r>
              <a:rPr lang="cs-CZ" sz="2800" dirty="0" smtClean="0"/>
              <a:t>olární noc trvá půl roku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s</a:t>
            </a:r>
            <a:r>
              <a:rPr lang="cs-CZ" sz="2800" dirty="0" smtClean="0"/>
              <a:t>everní polární pás = Arktida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j</a:t>
            </a:r>
            <a:r>
              <a:rPr lang="cs-CZ" sz="2800" dirty="0" smtClean="0"/>
              <a:t>ižní polární pás = Antarktida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r</a:t>
            </a:r>
            <a:r>
              <a:rPr lang="cs-CZ" sz="2800" dirty="0" smtClean="0"/>
              <a:t>ostlinné společenstvo Arktidy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se nazývá tundra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557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PŘIŘAĎ SPRÁVNĚ POJMY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6375" y="3655396"/>
            <a:ext cx="3061103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SEVERNÍ POLÁRNÍ PÁS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6375" y="2815951"/>
            <a:ext cx="2557047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JIŽNÍ POLÁRNÍ PÁS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1982521"/>
            <a:ext cx="1192699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ROVNÍK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494311"/>
            <a:ext cx="1318759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ARKTIDA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5301208"/>
            <a:ext cx="183479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ANTARKTIDA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84645">
            <a:off x="4700800" y="2119341"/>
            <a:ext cx="4238625" cy="353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1" name="Pravoúhlá spojnice 10"/>
          <p:cNvCxnSpPr/>
          <p:nvPr/>
        </p:nvCxnSpPr>
        <p:spPr>
          <a:xfrm>
            <a:off x="8244408" y="2213353"/>
            <a:ext cx="914400" cy="914400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5292080" y="1982521"/>
            <a:ext cx="1528032" cy="6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5292080" y="5301208"/>
            <a:ext cx="1080120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4860032" y="4117061"/>
            <a:ext cx="97210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3706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ŽIVOČICHOVÉ ARKTIDY</a:t>
            </a:r>
            <a:endParaRPr lang="cs-CZ" b="1" dirty="0"/>
          </a:p>
        </p:txBody>
      </p:sp>
      <p:pic>
        <p:nvPicPr>
          <p:cNvPr id="2055" name="Picture 7" descr="C:\Users\zak\AppData\Local\Microsoft\Windows\Temporary Internet Files\Content.IE5\S8YXYT5N\MP900403314[1]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7688" y="1679088"/>
            <a:ext cx="3113087" cy="2074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zak\AppData\Local\Microsoft\Windows\Temporary Internet Files\Content.IE5\DA2MW66B\MP9004033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49694"/>
            <a:ext cx="3457735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zak\AppData\Local\Microsoft\Windows\Temporary Internet Files\Content.IE5\TOF9C68S\MP9004278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427" y="3840436"/>
            <a:ext cx="4283968" cy="2848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zak\AppData\Local\Microsoft\Windows\Temporary Internet Files\Content.IE5\TOF9C68S\MP90040339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64549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3971142" y="2714881"/>
            <a:ext cx="2496450" cy="62470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MEDVĚD LEDNÍ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698772" y="1700808"/>
            <a:ext cx="2544740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LIŠKA POLÁRNÍ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3368229" y="3964549"/>
            <a:ext cx="1211107" cy="64807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SOB</a:t>
            </a:r>
            <a:endParaRPr lang="cs-CZ" sz="24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5004048" y="4187465"/>
            <a:ext cx="1632744" cy="46805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VLK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74555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zak\AppData\Local\Microsoft\Windows\Temporary Internet Files\Content.IE5\TOF9C68S\MP9003996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296" y="1643726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ak\AppData\Local\Microsoft\Windows\Temporary Internet Files\Content.IE5\TOF9C68S\MP90026283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444754"/>
            <a:ext cx="2093291" cy="3155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zak\AppData\Local\Microsoft\Windows\Temporary Internet Files\Content.IE5\S8YXYT5N\MP90026282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7775" y="4334810"/>
            <a:ext cx="3325394" cy="2239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ak\AppData\Local\Microsoft\Windows\Temporary Internet Files\Content.IE5\DA2MW66B\MP9004033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172" y="4441053"/>
            <a:ext cx="3200534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ŽIVOČICHOVÉ ANTARKTIDY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2366562" y="1637165"/>
            <a:ext cx="2262844" cy="106369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TUČŇÁK PATAGONSKÝ</a:t>
            </a:r>
            <a:endParaRPr lang="cs-CZ" sz="24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4211960" y="5733256"/>
            <a:ext cx="1944216" cy="840653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KOSATKA DRAVÁ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366563" y="4077072"/>
            <a:ext cx="2262844" cy="998503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RYBÁK DLOUHOOCASÝ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4629407" y="3065500"/>
            <a:ext cx="1728192" cy="58644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TULEŇ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21811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ROSTLINSTVO</a:t>
            </a:r>
            <a:endParaRPr lang="cs-CZ" b="1" dirty="0"/>
          </a:p>
        </p:txBody>
      </p:sp>
      <p:pic>
        <p:nvPicPr>
          <p:cNvPr id="3081" name="Picture 9" descr="C:\Users\zak\AppData\Local\Microsoft\Windows\Temporary Internet Files\Content.IE5\S8YXYT5N\MP900401361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76872"/>
            <a:ext cx="3271370" cy="2617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556792"/>
            <a:ext cx="3671888" cy="2439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4151543"/>
            <a:ext cx="3745110" cy="24418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1043608" y="5372479"/>
            <a:ext cx="3384376" cy="936841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MECHY A LIŠEJNÍKY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463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Víte, že….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kosatky dravé jsou nejdravější kytovci?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k</a:t>
            </a:r>
            <a:r>
              <a:rPr lang="cs-CZ" sz="2400" dirty="0" smtClean="0"/>
              <a:t>aždé jaro se do Arktidy stěhují tisíce ptáků, aby zde během léta vychovali mladé?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a</a:t>
            </a:r>
            <a:r>
              <a:rPr lang="cs-CZ" sz="2400" dirty="0" smtClean="0"/>
              <a:t>lbatrosi jsou největšími mořskými ptáky na světě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l</a:t>
            </a:r>
            <a:r>
              <a:rPr lang="cs-CZ" sz="2400" dirty="0" smtClean="0"/>
              <a:t>idé žijící v polárních oblastech jsou </a:t>
            </a:r>
            <a:r>
              <a:rPr lang="cs-CZ" sz="2400" dirty="0" err="1" smtClean="0"/>
              <a:t>Inuité</a:t>
            </a:r>
            <a:r>
              <a:rPr lang="cs-CZ" sz="2400" dirty="0" smtClean="0"/>
              <a:t> (Eskymáci) a </a:t>
            </a:r>
            <a:r>
              <a:rPr lang="cs-CZ" sz="2400" dirty="0" err="1" smtClean="0"/>
              <a:t>Samiové</a:t>
            </a:r>
            <a:r>
              <a:rPr lang="cs-CZ" sz="24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tučňáci jsou tukem tak dobře izolováni, že se často pohybem </a:t>
            </a:r>
            <a:r>
              <a:rPr lang="cs-CZ" sz="2400" dirty="0" smtClean="0"/>
              <a:t>přehřejí, proto stojí </a:t>
            </a:r>
            <a:r>
              <a:rPr lang="cs-CZ" sz="2400" dirty="0"/>
              <a:t>s otevřenými zobáky, aby se zchladili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tučňák </a:t>
            </a:r>
            <a:r>
              <a:rPr lang="cs-CZ" sz="2400" dirty="0"/>
              <a:t>kroužkový překoná </a:t>
            </a:r>
            <a:r>
              <a:rPr lang="cs-CZ" sz="2400" dirty="0" smtClean="0"/>
              <a:t>při </a:t>
            </a:r>
            <a:r>
              <a:rPr lang="cs-CZ" sz="2400" dirty="0"/>
              <a:t>skoku z moře na pobřeží</a:t>
            </a:r>
          </a:p>
          <a:p>
            <a:pPr marL="0" indent="0">
              <a:buNone/>
            </a:pPr>
            <a:r>
              <a:rPr lang="cs-CZ" sz="2400" dirty="0" smtClean="0"/>
              <a:t>      až </a:t>
            </a:r>
            <a:r>
              <a:rPr lang="cs-CZ" sz="2400" dirty="0"/>
              <a:t>čtyřnásobek </a:t>
            </a:r>
            <a:r>
              <a:rPr lang="cs-CZ" sz="2400" dirty="0" smtClean="0"/>
              <a:t>své výšky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největší </a:t>
            </a:r>
            <a:r>
              <a:rPr lang="cs-CZ" sz="2400" dirty="0"/>
              <a:t>plovoucí ledovce na světě mají rozměry až 100 km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absolutně </a:t>
            </a:r>
            <a:r>
              <a:rPr lang="cs-CZ" sz="2400" dirty="0"/>
              <a:t>nejnižší teplota na Zemi – 89,2 </a:t>
            </a:r>
            <a:r>
              <a:rPr lang="en-US" sz="2400" dirty="0">
                <a:cs typeface="Arial" charset="0"/>
              </a:rPr>
              <a:t>º</a:t>
            </a:r>
            <a:r>
              <a:rPr lang="cs-CZ" sz="2400" dirty="0">
                <a:cs typeface="Arial" charset="0"/>
              </a:rPr>
              <a:t>C ( 1983 – Vostok – ruská výzkumná stanice východní Antarktidy )</a:t>
            </a:r>
            <a:endParaRPr lang="en-US" sz="2400" dirty="0"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Courier New" pitchFamily="49" charset="0"/>
              <a:buChar char="o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9691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60968" y="620688"/>
            <a:ext cx="813690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400" b="1" dirty="0"/>
              <a:t>DOSAŽENÍ SEVERNÍHO PÓLU</a:t>
            </a:r>
          </a:p>
          <a:p>
            <a:pPr marL="800100" lvl="1" indent="-342900">
              <a:spcBef>
                <a:spcPct val="50000"/>
              </a:spcBef>
              <a:buFont typeface="Arial" pitchFamily="34" charset="0"/>
              <a:buChar char="•"/>
            </a:pPr>
            <a:r>
              <a:rPr lang="cs-CZ" sz="2400" dirty="0" smtClean="0"/>
              <a:t>prokazatelné </a:t>
            </a:r>
            <a:r>
              <a:rPr lang="cs-CZ" sz="2400" dirty="0"/>
              <a:t>dosažení – </a:t>
            </a:r>
            <a:r>
              <a:rPr lang="cs-CZ" sz="2400" dirty="0" smtClean="0"/>
              <a:t>12. 5. 1926 </a:t>
            </a:r>
            <a:r>
              <a:rPr lang="cs-CZ" sz="2400" dirty="0"/>
              <a:t>– </a:t>
            </a:r>
            <a:r>
              <a:rPr lang="cs-CZ" sz="2400" dirty="0" smtClean="0"/>
              <a:t>posádka vzducholodi </a:t>
            </a:r>
            <a:r>
              <a:rPr lang="cs-CZ" sz="2400" dirty="0" err="1" smtClean="0"/>
              <a:t>Norge</a:t>
            </a:r>
            <a:endParaRPr lang="cs-CZ" sz="2400" dirty="0" smtClean="0"/>
          </a:p>
          <a:p>
            <a:pPr marL="800100" lvl="1" indent="-342900">
              <a:spcBef>
                <a:spcPct val="50000"/>
              </a:spcBef>
              <a:buFont typeface="Arial" pitchFamily="34" charset="0"/>
              <a:buChar char="•"/>
            </a:pPr>
            <a:r>
              <a:rPr lang="cs-CZ" sz="2400" dirty="0" smtClean="0"/>
              <a:t>první </a:t>
            </a:r>
            <a:r>
              <a:rPr lang="cs-CZ" sz="2400" dirty="0"/>
              <a:t>Čech na severním pólu – 1928 – František Běhounek </a:t>
            </a:r>
          </a:p>
          <a:p>
            <a:pPr lvl="1">
              <a:spcBef>
                <a:spcPct val="50000"/>
              </a:spcBef>
            </a:pPr>
            <a:endParaRPr lang="cs-CZ" sz="24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/>
              <a:t>  DOSAŽENÍ JIŽNÍHO PÓLU</a:t>
            </a:r>
          </a:p>
          <a:p>
            <a:pPr marL="800100" lvl="1" indent="-342900">
              <a:spcBef>
                <a:spcPct val="50000"/>
              </a:spcBef>
              <a:buFont typeface="Arial" pitchFamily="34" charset="0"/>
              <a:buChar char="•"/>
            </a:pPr>
            <a:r>
              <a:rPr lang="cs-CZ" sz="2400" dirty="0" smtClean="0"/>
              <a:t>první </a:t>
            </a:r>
            <a:r>
              <a:rPr lang="cs-CZ" sz="2400" dirty="0"/>
              <a:t>člověk, který stanul na jižním pólu byl norský polárník </a:t>
            </a:r>
            <a:r>
              <a:rPr lang="cs-CZ" sz="2400" dirty="0" err="1"/>
              <a:t>Roald</a:t>
            </a:r>
            <a:r>
              <a:rPr lang="cs-CZ" sz="2400" dirty="0"/>
              <a:t> Amundsen, 14.12.1911</a:t>
            </a:r>
          </a:p>
          <a:p>
            <a:pPr marL="800100" lvl="1" indent="-342900">
              <a:spcBef>
                <a:spcPct val="50000"/>
              </a:spcBef>
              <a:buFont typeface="Arial" pitchFamily="34" charset="0"/>
              <a:buChar char="•"/>
            </a:pPr>
            <a:r>
              <a:rPr lang="cs-CZ" sz="2400" dirty="0" smtClean="0"/>
              <a:t>v této době se </a:t>
            </a:r>
            <a:r>
              <a:rPr lang="cs-CZ" sz="2400" dirty="0"/>
              <a:t>pokoušel dobýt jižní pól </a:t>
            </a:r>
            <a:r>
              <a:rPr lang="cs-CZ" sz="2400" dirty="0" smtClean="0"/>
              <a:t>i Robert </a:t>
            </a:r>
            <a:r>
              <a:rPr lang="cs-CZ" sz="2400" dirty="0" err="1"/>
              <a:t>Falcon</a:t>
            </a:r>
            <a:r>
              <a:rPr lang="cs-CZ" sz="2400" dirty="0"/>
              <a:t> </a:t>
            </a:r>
            <a:r>
              <a:rPr lang="cs-CZ" sz="2400" dirty="0" err="1"/>
              <a:t>Scott</a:t>
            </a:r>
            <a:r>
              <a:rPr lang="cs-CZ" sz="2400" dirty="0"/>
              <a:t> </a:t>
            </a:r>
            <a:r>
              <a:rPr lang="cs-CZ" sz="2400" dirty="0" smtClean="0"/>
              <a:t>(dorazil </a:t>
            </a:r>
            <a:r>
              <a:rPr lang="cs-CZ" sz="2400" dirty="0"/>
              <a:t>o měsíc později, při zpáteční cestě </a:t>
            </a:r>
            <a:r>
              <a:rPr lang="cs-CZ" sz="2400" dirty="0" smtClean="0"/>
              <a:t>zahynul)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99355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OCEÁNY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72816"/>
            <a:ext cx="8471102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/>
              <a:t>v</a:t>
            </a:r>
            <a:r>
              <a:rPr lang="cs-CZ" sz="2400" dirty="0" smtClean="0"/>
              <a:t>ětšina povrchu Země je pokryta vodou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/>
              <a:t>n</a:t>
            </a:r>
            <a:r>
              <a:rPr lang="cs-CZ" sz="2400" dirty="0" smtClean="0"/>
              <a:t>a život v oceánech mají vliv podnebné pásy, slanost vody</a:t>
            </a:r>
          </a:p>
          <a:p>
            <a:r>
              <a:rPr lang="cs-CZ" sz="2400" dirty="0" smtClean="0"/>
              <a:t>    a hloubka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/>
              <a:t>n</a:t>
            </a:r>
            <a:r>
              <a:rPr lang="cs-CZ" sz="2400" dirty="0" smtClean="0"/>
              <a:t>a dně oceánů je chladno a tma, žijí zde jen živočichové,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kteří se životu ve tmě, chladu a s malým množstvím potravy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přizpůsobili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většinu </a:t>
            </a:r>
            <a:r>
              <a:rPr lang="cs-CZ" sz="2400" dirty="0"/>
              <a:t>mořských živočichů a rostlin můžeme pozorovat těsně 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pod </a:t>
            </a:r>
            <a:r>
              <a:rPr lang="cs-CZ" sz="2400" dirty="0"/>
              <a:t>hladinou nebo při pobřeží, kde je dostatek tepla a </a:t>
            </a:r>
            <a:r>
              <a:rPr lang="cs-CZ" sz="2400" dirty="0" smtClean="0"/>
              <a:t>světla</a:t>
            </a:r>
            <a:endParaRPr lang="cs-CZ" sz="24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v blízkosti </a:t>
            </a:r>
            <a:r>
              <a:rPr lang="cs-CZ" sz="2400" dirty="0"/>
              <a:t>břehu rostou mořské řasy, které </a:t>
            </a:r>
            <a:r>
              <a:rPr lang="cs-CZ" sz="2400" dirty="0" smtClean="0"/>
              <a:t>jsou nejvydatnějším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zdrojem kyslíku na Zemi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/>
              <a:t>p</a:t>
            </a:r>
            <a:r>
              <a:rPr lang="cs-CZ" sz="2400" dirty="0" smtClean="0"/>
              <a:t>ři tvorbě uhličitanu vápenatého </a:t>
            </a:r>
            <a:r>
              <a:rPr lang="cs-CZ" sz="2400" dirty="0" smtClean="0"/>
              <a:t>(vytváří </a:t>
            </a:r>
            <a:r>
              <a:rPr lang="cs-CZ" sz="2400" dirty="0" smtClean="0"/>
              <a:t>korálové útesy) koráli </a:t>
            </a:r>
          </a:p>
          <a:p>
            <a:r>
              <a:rPr lang="cs-CZ" sz="2400" dirty="0" smtClean="0"/>
              <a:t>     spotřebovávají oxid uhličitý z ovzduší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1513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VrtelkovaH\AppData\Local\Microsoft\Windows\Temporary Internet Files\Content.IE5\K0O7W0UI\MP9004140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06" y="265347"/>
            <a:ext cx="4355892" cy="2902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VrtelkovaH\AppData\Local\Microsoft\Windows\Temporary Internet Files\Content.IE5\S7687CZ2\MP90018251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8656" y="1268760"/>
            <a:ext cx="244449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VrtelkovaH\AppData\Local\Microsoft\Windows\Temporary Internet Files\Content.IE5\R72C0G05\MP9004003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65245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VrtelkovaH\AppData\Local\Microsoft\Windows\Temporary Internet Files\Content.IE5\MJQ986DQ\MP90020169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81270"/>
            <a:ext cx="3657600" cy="240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VrtelkovaH\AppData\Local\Microsoft\Windows\Temporary Internet Files\Content.IE5\MJQ986DQ\MP9004027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422" y="3586397"/>
            <a:ext cx="4355891" cy="2902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3882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VrtelkovaH\AppData\Local\Microsoft\Windows\Temporary Internet Files\Content.IE5\S7687CZ2\MP90043313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6400800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95736" y="6073061"/>
            <a:ext cx="5544616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PROČ SE ZEMI ŘÍKÁ MODRÁ PLANETA?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21871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VrtelkovaH\AppData\Local\Microsoft\Windows\Temporary Internet Files\Content.IE5\S7687CZ2\MP9004069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495" y="602782"/>
            <a:ext cx="3901440" cy="3042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VrtelkovaH\AppData\Local\Microsoft\Windows\Temporary Internet Files\Content.IE5\K0O7W0UI\MP90026282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3933056"/>
            <a:ext cx="3657600" cy="2462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2729" y="4306163"/>
            <a:ext cx="4572000" cy="193899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/>
              <a:t>Kosatka patří mezi nejrychleji plovoucí mořské savce. Mají černé tělo, bílé břicho a bradu. </a:t>
            </a:r>
            <a:r>
              <a:rPr lang="cs-CZ" sz="2400" dirty="0" smtClean="0"/>
              <a:t>Jejich </a:t>
            </a:r>
            <a:r>
              <a:rPr lang="cs-CZ" sz="2400" dirty="0"/>
              <a:t>potravu tvoří losos, treska, sleď, mořské </a:t>
            </a:r>
            <a:r>
              <a:rPr lang="cs-CZ" sz="2400" dirty="0" smtClean="0"/>
              <a:t>vydry…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4457350" y="785075"/>
            <a:ext cx="4374232" cy="26776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>
                <a:solidFill>
                  <a:schemeClr val="tx1"/>
                </a:solidFill>
              </a:rPr>
              <a:t>Delfíni jsou savci. Jsou velice inteligentní, rychlí a mrštní. V</a:t>
            </a:r>
            <a:r>
              <a:rPr lang="cs-CZ" sz="2400" dirty="0" smtClean="0">
                <a:solidFill>
                  <a:schemeClr val="tx1"/>
                </a:solidFill>
              </a:rPr>
              <a:t>ynořují se nad hladinu, </a:t>
            </a:r>
            <a:r>
              <a:rPr lang="cs-CZ" sz="2400" dirty="0">
                <a:solidFill>
                  <a:schemeClr val="tx1"/>
                </a:solidFill>
              </a:rPr>
              <a:t>aby se nadechli. M</a:t>
            </a:r>
            <a:r>
              <a:rPr lang="cs-CZ" sz="2400" dirty="0" smtClean="0">
                <a:solidFill>
                  <a:schemeClr val="tx1"/>
                </a:solidFill>
              </a:rPr>
              <a:t>láďata </a:t>
            </a:r>
            <a:r>
              <a:rPr lang="cs-CZ" sz="2400" dirty="0">
                <a:solidFill>
                  <a:schemeClr val="tx1"/>
                </a:solidFill>
              </a:rPr>
              <a:t>kojí dokud jim nenarostou zuby. Delfíni špatně vidí – k orientaci používají ultrazvukový signál.</a:t>
            </a:r>
          </a:p>
        </p:txBody>
      </p:sp>
    </p:spTree>
    <p:extLst>
      <p:ext uri="{BB962C8B-B14F-4D97-AF65-F5344CB8AC3E}">
        <p14:creationId xmlns:p14="http://schemas.microsoft.com/office/powerpoint/2010/main" val="3988980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VrtelkovaH\AppData\Local\Microsoft\Windows\Temporary Internet Files\Content.IE5\AM1I8PN9\MP9004317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656" y="333620"/>
            <a:ext cx="4032448" cy="3455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VrtelkovaH\AppData\Local\Microsoft\Windows\Temporary Internet Files\Content.IE5\S7687CZ2\MP90025552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89039"/>
            <a:ext cx="3332210" cy="2665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291340" y="537836"/>
            <a:ext cx="4572000" cy="30469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2400" dirty="0"/>
              <a:t>Žralok bílý se vyskytuje v pobřežních vodách. Je pro člověka nejnebezpečnější. </a:t>
            </a:r>
            <a:r>
              <a:rPr lang="cs-CZ" sz="2400" dirty="0" smtClean="0"/>
              <a:t>Dýchá </a:t>
            </a:r>
            <a:r>
              <a:rPr lang="cs-CZ" sz="2400" dirty="0"/>
              <a:t>pomocí žaber, které se při přijímání vody neotevírají a nepulzují jako u jiných </a:t>
            </a:r>
            <a:r>
              <a:rPr lang="cs-CZ" sz="2400" dirty="0" smtClean="0"/>
              <a:t>ryb, proto </a:t>
            </a:r>
            <a:r>
              <a:rPr lang="cs-CZ" sz="2400" dirty="0"/>
              <a:t>se musí pořád pohybovat, aby do žaber přicházela čerstvá voda a on </a:t>
            </a:r>
            <a:r>
              <a:rPr lang="cs-CZ" sz="2400" dirty="0" smtClean="0"/>
              <a:t>se nezadusil.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04056" y="4293096"/>
            <a:ext cx="4572000" cy="193899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Koníček mořský je ryba velice zvláštního tvaru. Je jedinou </a:t>
            </a:r>
            <a:r>
              <a:rPr lang="cs-CZ" sz="2400" dirty="0" smtClean="0">
                <a:solidFill>
                  <a:schemeClr val="tx1"/>
                </a:solidFill>
              </a:rPr>
              <a:t>rybou, </a:t>
            </a:r>
            <a:r>
              <a:rPr lang="cs-CZ" sz="2400" dirty="0">
                <a:solidFill>
                  <a:schemeClr val="tx1"/>
                </a:solidFill>
              </a:rPr>
              <a:t>která plave ve svislé poloze. Výhradní potravou jsou nejmenší rybky a drobní korýši. </a:t>
            </a:r>
          </a:p>
        </p:txBody>
      </p:sp>
    </p:spTree>
    <p:extLst>
      <p:ext uri="{BB962C8B-B14F-4D97-AF65-F5344CB8AC3E}">
        <p14:creationId xmlns:p14="http://schemas.microsoft.com/office/powerpoint/2010/main" val="3689588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VrtelkovaH\AppData\Local\Microsoft\Windows\Temporary Internet Files\Content.IE5\DE4CGPLA\MP9004231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7469"/>
            <a:ext cx="4571999" cy="3046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C:\Users\VrtelkovaH\AppData\Local\Microsoft\Windows\Temporary Internet Files\Content.IE5\MJQ986DQ\MP9003998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933" y="3936204"/>
            <a:ext cx="3914488" cy="2608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788024" y="652045"/>
            <a:ext cx="3960440" cy="26776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>
                <a:solidFill>
                  <a:schemeClr val="tx1"/>
                </a:solidFill>
              </a:rPr>
              <a:t>Chobotnice má osm </a:t>
            </a:r>
            <a:r>
              <a:rPr lang="cs-CZ" sz="2400" dirty="0" smtClean="0">
                <a:solidFill>
                  <a:schemeClr val="tx1"/>
                </a:solidFill>
              </a:rPr>
              <a:t>chapadel s přísavkami. </a:t>
            </a:r>
            <a:r>
              <a:rPr lang="cs-CZ" sz="2400" dirty="0">
                <a:solidFill>
                  <a:schemeClr val="tx1"/>
                </a:solidFill>
              </a:rPr>
              <a:t>Žije v moři a je výborný </a:t>
            </a:r>
            <a:r>
              <a:rPr lang="cs-CZ" sz="2400" dirty="0" smtClean="0">
                <a:solidFill>
                  <a:schemeClr val="tx1"/>
                </a:solidFill>
              </a:rPr>
              <a:t>plavec. Při napadení </a:t>
            </a:r>
            <a:r>
              <a:rPr lang="cs-CZ" sz="2400" dirty="0">
                <a:solidFill>
                  <a:schemeClr val="tx1"/>
                </a:solidFill>
              </a:rPr>
              <a:t>vypustí inkoustově zbarvenou tekutinu, která znemožní útočníkovi, aby ji našel – útočník ztrácí čich.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16024" y="3717032"/>
            <a:ext cx="4572000" cy="30469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Medúzy jsou </a:t>
            </a:r>
            <a:r>
              <a:rPr lang="cs-CZ" sz="2400" dirty="0" smtClean="0">
                <a:solidFill>
                  <a:schemeClr val="tx1"/>
                </a:solidFill>
              </a:rPr>
              <a:t>vodní </a:t>
            </a:r>
            <a:r>
              <a:rPr lang="cs-CZ" sz="2400" dirty="0">
                <a:solidFill>
                  <a:schemeClr val="tx1"/>
                </a:solidFill>
              </a:rPr>
              <a:t>bezobratlí. Tělo může dosahovat velikostí od několika milimetrů až po 2 m. Jejich tělo tvoří rosolovitá hmota. Jedním z významných společných znaků jsou žahavé buňky, kterými mohou citelně poranit, případně usmrtit i </a:t>
            </a:r>
            <a:r>
              <a:rPr lang="cs-CZ" sz="2400" dirty="0" smtClean="0">
                <a:solidFill>
                  <a:schemeClr val="tx1"/>
                </a:solidFill>
              </a:rPr>
              <a:t>člověka.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6494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1" descr="C:\Users\VrtelkovaH\AppData\Local\Microsoft\Windows\Temporary Internet Files\Content.IE5\MJQ986DQ\MP9004140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73117"/>
            <a:ext cx="4896162" cy="3262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211960" y="476672"/>
            <a:ext cx="4572000" cy="193899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/>
              <a:t>Rejnoci jsou dobří </a:t>
            </a:r>
            <a:r>
              <a:rPr lang="cs-CZ" sz="2400" dirty="0" smtClean="0"/>
              <a:t>plavci, většinou jsou ale přizpůsobeni </a:t>
            </a:r>
            <a:r>
              <a:rPr lang="cs-CZ" sz="2400" dirty="0"/>
              <a:t>životu na dně. Jsou to noční živočichové, den tráví </a:t>
            </a:r>
            <a:r>
              <a:rPr lang="cs-CZ" sz="2400" dirty="0" smtClean="0"/>
              <a:t>zahrabáni </a:t>
            </a:r>
            <a:r>
              <a:rPr lang="cs-CZ" sz="2400" dirty="0"/>
              <a:t>v </a:t>
            </a:r>
            <a:r>
              <a:rPr lang="cs-CZ" sz="2400" dirty="0" smtClean="0"/>
              <a:t>písku, potravu </a:t>
            </a:r>
            <a:r>
              <a:rPr lang="cs-CZ" sz="2400" dirty="0"/>
              <a:t>si hledají u dna.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331124" y="4336061"/>
            <a:ext cx="4572000" cy="230832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/>
              <a:t>Mořská </a:t>
            </a:r>
            <a:r>
              <a:rPr lang="cs-CZ" sz="2400" dirty="0" smtClean="0"/>
              <a:t>hvězdice </a:t>
            </a:r>
            <a:r>
              <a:rPr lang="cs-CZ" sz="2400" dirty="0"/>
              <a:t>má pět ramen a ohebné tělo s přísavkami. Jestliže ztratí jedno z ramen, naroste jí nové. Nemá zuby, přilepí se na </a:t>
            </a:r>
            <a:r>
              <a:rPr lang="cs-CZ" sz="2400" dirty="0" smtClean="0"/>
              <a:t>oběť, silou </a:t>
            </a:r>
            <a:r>
              <a:rPr lang="cs-CZ" sz="2400" dirty="0"/>
              <a:t>ramene otevře její lasturu.</a:t>
            </a:r>
          </a:p>
        </p:txBody>
      </p:sp>
      <p:pic>
        <p:nvPicPr>
          <p:cNvPr id="2" name="Picture 12" descr="C:\Users\VrtelkovaH\AppData\Local\Microsoft\Windows\Temporary Internet Files\Content.IE5\MJQ986DQ\MP90018252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5" y="2676956"/>
            <a:ext cx="2915816" cy="3834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208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C:\Users\VrtelkovaH\AppData\Local\Microsoft\Windows\Temporary Internet Files\Content.IE5\AM1I8PN9\MP9002554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867245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9" descr="C:\Users\VrtelkovaH\AppData\Local\Microsoft\Windows\Temporary Internet Files\Content.IE5\K0O7W0UI\MP90025548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3708" y="2060848"/>
            <a:ext cx="3657600" cy="2371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:\Users\VrtelkovaH\AppData\Local\Microsoft\Windows\Temporary Internet Files\Content.IE5\DE4CGPLA\MP90026253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304" y="2204864"/>
            <a:ext cx="244449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300884" y="404664"/>
            <a:ext cx="4572000" cy="230832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>
                <a:solidFill>
                  <a:schemeClr val="tx1"/>
                </a:solidFill>
              </a:rPr>
              <a:t>Korál je označení pro některé mořské žahavce. </a:t>
            </a:r>
            <a:r>
              <a:rPr lang="cs-CZ" sz="2400" dirty="0" smtClean="0">
                <a:solidFill>
                  <a:schemeClr val="tx1"/>
                </a:solidFill>
              </a:rPr>
              <a:t>Žijí přisedlí </a:t>
            </a:r>
            <a:r>
              <a:rPr lang="cs-CZ" sz="2400" dirty="0">
                <a:solidFill>
                  <a:schemeClr val="tx1"/>
                </a:solidFill>
              </a:rPr>
              <a:t>v mořích, obvykle v koloniích. Korály vylučují uhličitan vápenatý a tím vytvářejí korálové </a:t>
            </a:r>
            <a:r>
              <a:rPr lang="cs-CZ" sz="2400" dirty="0" smtClean="0">
                <a:solidFill>
                  <a:schemeClr val="tx1"/>
                </a:solidFill>
              </a:rPr>
              <a:t>útesy, z ovzduší spotřebovávají oxid uhličitý. 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649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5585247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2400" dirty="0" smtClean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2400" dirty="0" smtClean="0">
                <a:solidFill>
                  <a:prstClr val="black"/>
                </a:solidFill>
                <a:hlinkClick r:id="rId3"/>
              </a:rPr>
              <a:t>cs.wikipedia.org/wiki/</a:t>
            </a:r>
            <a:r>
              <a:rPr lang="cs-CZ" sz="2400" dirty="0" err="1" smtClean="0">
                <a:solidFill>
                  <a:prstClr val="black"/>
                </a:solidFill>
                <a:hlinkClick r:id="rId3"/>
              </a:rPr>
              <a:t>Severní_pól</a:t>
            </a:r>
            <a:endParaRPr lang="cs-CZ" sz="2400" dirty="0" smtClean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prstClr val="black"/>
                </a:solidFill>
                <a:hlinkClick r:id="rId4"/>
              </a:rPr>
              <a:t>http://cs.wikipedia.org/wiki/</a:t>
            </a:r>
            <a:r>
              <a:rPr lang="cs-CZ" sz="2400" dirty="0" err="1" smtClean="0">
                <a:solidFill>
                  <a:prstClr val="black"/>
                </a:solidFill>
                <a:hlinkClick r:id="rId4"/>
              </a:rPr>
              <a:t>Jižní_pól</a:t>
            </a:r>
            <a:endParaRPr lang="cs-CZ" sz="2400" dirty="0" smtClean="0">
              <a:solidFill>
                <a:prstClr val="black"/>
              </a:solidFill>
            </a:endParaRP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4762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750</Words>
  <Application>Microsoft Office PowerPoint</Application>
  <PresentationFormat>Předvádění na obrazovce (4:3)</PresentationFormat>
  <Paragraphs>95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POLÁRNÍ PÁS</vt:lpstr>
      <vt:lpstr>CHARKTERISTIKA OBLASTI</vt:lpstr>
      <vt:lpstr>PŘIŘAĎ SPRÁVNĚ POJMY</vt:lpstr>
      <vt:lpstr>ŽIVOČICHOVÉ ARKTIDY</vt:lpstr>
      <vt:lpstr>ŽIVOČICHOVÉ ANTARKTIDY</vt:lpstr>
      <vt:lpstr>ROSTLINSTVO</vt:lpstr>
      <vt:lpstr>Víte, že….</vt:lpstr>
      <vt:lpstr>Prezentace aplikace PowerPoint</vt:lpstr>
      <vt:lpstr>OCEÁNY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POLÁRNÍ PÁS</dc:title>
  <dc:creator>Žák Žák</dc:creator>
  <cp:lastModifiedBy>Martin Králík</cp:lastModifiedBy>
  <cp:revision>22</cp:revision>
  <dcterms:created xsi:type="dcterms:W3CDTF">2012-01-16T10:52:15Z</dcterms:created>
  <dcterms:modified xsi:type="dcterms:W3CDTF">2012-05-08T17:11:25Z</dcterms:modified>
</cp:coreProperties>
</file>