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VY_32_INOVACE_Př_15_</a:t>
          </a:r>
          <a:r>
            <a:rPr lang="cs-CZ" sz="2000" smtClean="0"/>
            <a:t>Podnebné </a:t>
          </a:r>
          <a:r>
            <a:rPr lang="cs-CZ" sz="2000" dirty="0" smtClean="0"/>
            <a:t>pásy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Podnebné pásy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58D845-6923-4DA5-8BA8-65141519F36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E160499-48F5-499D-B06A-88D2FDE12828}" type="presOf" srcId="{B651F6E3-6281-48DB-9319-2AEAFDAE7572}" destId="{6BB5E863-4638-4E1D-BFDE-399D028AC4ED}" srcOrd="1" destOrd="0" presId="urn:microsoft.com/office/officeart/2005/8/layout/target3"/>
    <dgm:cxn modelId="{5BA1183A-9810-477E-8DBE-D52CFADF327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F20B5BA-122F-4A49-BE9B-77574FB384DD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4338B7-EF4F-4453-8033-24A19170EF44}" type="presOf" srcId="{D1B46980-6531-4606-95E6-44980827E919}" destId="{6140AFEC-043D-4C43-A2F9-D0F5331DF3A3}" srcOrd="0" destOrd="0" presId="urn:microsoft.com/office/officeart/2005/8/layout/target3"/>
    <dgm:cxn modelId="{64CDD1A3-99DD-4737-8ABA-3EFAB451B136}" type="presOf" srcId="{B651F6E3-6281-48DB-9319-2AEAFDAE7572}" destId="{619D679B-A015-4ECF-8348-D1034C574F40}" srcOrd="0" destOrd="0" presId="urn:microsoft.com/office/officeart/2005/8/layout/target3"/>
    <dgm:cxn modelId="{4CDBC56F-2A19-4998-9211-D590A97C15C5}" type="presOf" srcId="{4C35D32F-0EAB-4CD7-82EE-45574DC2A586}" destId="{8BEBB6EC-1DAA-4CAC-8A25-BC0FCBD5DBD5}" srcOrd="0" destOrd="0" presId="urn:microsoft.com/office/officeart/2005/8/layout/target3"/>
    <dgm:cxn modelId="{F112E162-825F-4EA8-A818-D3A8B61BB6B5}" type="presOf" srcId="{D8197B8C-B260-4A16-BDF4-0947B075E274}" destId="{25B08C86-7E15-44DC-BE7F-FFB55DD49D12}" srcOrd="0" destOrd="0" presId="urn:microsoft.com/office/officeart/2005/8/layout/target3"/>
    <dgm:cxn modelId="{86FEF6E9-A1CF-43EB-8F02-1C10D1CB185E}" type="presOf" srcId="{D1D4F407-5343-4D3F-B5B9-D407B03CAEB4}" destId="{D005CE8C-CC26-4C3E-AC11-E15060ECD759}" srcOrd="0" destOrd="0" presId="urn:microsoft.com/office/officeart/2005/8/layout/target3"/>
    <dgm:cxn modelId="{D8582979-3982-46C6-9A9D-C35000B5D6BD}" type="presOf" srcId="{D1B46980-6531-4606-95E6-44980827E919}" destId="{2BE915AB-18AA-4053-B92C-3BFC9ED204BB}" srcOrd="1" destOrd="0" presId="urn:microsoft.com/office/officeart/2005/8/layout/target3"/>
    <dgm:cxn modelId="{1724E643-8660-4A5B-B156-B7F623420FF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6FFE360-C3D7-447F-A563-D4F3F6E9722B}" type="presParOf" srcId="{333A1088-737F-45CB-B68E-254E46348037}" destId="{F5ABB229-8D3B-4694-996A-96F23CF14429}" srcOrd="0" destOrd="0" presId="urn:microsoft.com/office/officeart/2005/8/layout/target3"/>
    <dgm:cxn modelId="{81887001-A865-4499-A593-AAC9ADF00669}" type="presParOf" srcId="{333A1088-737F-45CB-B68E-254E46348037}" destId="{F41139FD-01EE-4571-8B17-4FB00FC51163}" srcOrd="1" destOrd="0" presId="urn:microsoft.com/office/officeart/2005/8/layout/target3"/>
    <dgm:cxn modelId="{972DBFF9-5649-420F-8283-177170E49D45}" type="presParOf" srcId="{333A1088-737F-45CB-B68E-254E46348037}" destId="{D005CE8C-CC26-4C3E-AC11-E15060ECD759}" srcOrd="2" destOrd="0" presId="urn:microsoft.com/office/officeart/2005/8/layout/target3"/>
    <dgm:cxn modelId="{DEA9941A-24F6-43AB-9F96-D9378504E694}" type="presParOf" srcId="{333A1088-737F-45CB-B68E-254E46348037}" destId="{2C702D82-9B77-49B7-9568-BB8EB47C3372}" srcOrd="3" destOrd="0" presId="urn:microsoft.com/office/officeart/2005/8/layout/target3"/>
    <dgm:cxn modelId="{7A5E0D29-862D-43F9-8F35-8AB679A60CEE}" type="presParOf" srcId="{333A1088-737F-45CB-B68E-254E46348037}" destId="{A52A0455-90FF-4808-ABD0-F02540D31D5A}" srcOrd="4" destOrd="0" presId="urn:microsoft.com/office/officeart/2005/8/layout/target3"/>
    <dgm:cxn modelId="{D615812A-1138-45A2-8C67-950D4625381E}" type="presParOf" srcId="{333A1088-737F-45CB-B68E-254E46348037}" destId="{6140AFEC-043D-4C43-A2F9-D0F5331DF3A3}" srcOrd="5" destOrd="0" presId="urn:microsoft.com/office/officeart/2005/8/layout/target3"/>
    <dgm:cxn modelId="{E0D0954D-471A-4079-A703-771865107B56}" type="presParOf" srcId="{333A1088-737F-45CB-B68E-254E46348037}" destId="{9358AC05-5D7D-4327-9F80-1AD486AEA664}" srcOrd="6" destOrd="0" presId="urn:microsoft.com/office/officeart/2005/8/layout/target3"/>
    <dgm:cxn modelId="{F8FFC293-49F6-4691-A452-231AC803EDEC}" type="presParOf" srcId="{333A1088-737F-45CB-B68E-254E46348037}" destId="{313FC574-E1CD-4FB4-B054-0B805CE0447D}" srcOrd="7" destOrd="0" presId="urn:microsoft.com/office/officeart/2005/8/layout/target3"/>
    <dgm:cxn modelId="{953E910B-9F38-4AF3-9531-5AF60E4A7349}" type="presParOf" srcId="{333A1088-737F-45CB-B68E-254E46348037}" destId="{619D679B-A015-4ECF-8348-D1034C574F40}" srcOrd="8" destOrd="0" presId="urn:microsoft.com/office/officeart/2005/8/layout/target3"/>
    <dgm:cxn modelId="{4939EBFA-D524-48BD-BB4D-B3D49B8B4878}" type="presParOf" srcId="{333A1088-737F-45CB-B68E-254E46348037}" destId="{322283A8-4A27-4CDA-BAE3-F381106A9174}" srcOrd="9" destOrd="0" presId="urn:microsoft.com/office/officeart/2005/8/layout/target3"/>
    <dgm:cxn modelId="{A6002FEA-4803-4C4C-967E-95A8547202AF}" type="presParOf" srcId="{333A1088-737F-45CB-B68E-254E46348037}" destId="{FFC9F71D-1B4F-4AD9-A4A6-86ADEFC8AF5C}" srcOrd="10" destOrd="0" presId="urn:microsoft.com/office/officeart/2005/8/layout/target3"/>
    <dgm:cxn modelId="{507CBAEE-EEE7-4786-8CB8-757B84DB5CF4}" type="presParOf" srcId="{333A1088-737F-45CB-B68E-254E46348037}" destId="{25B08C86-7E15-44DC-BE7F-FFB55DD49D12}" srcOrd="11" destOrd="0" presId="urn:microsoft.com/office/officeart/2005/8/layout/target3"/>
    <dgm:cxn modelId="{C4B14CDE-A47D-4E01-9BA9-9B8D5CE19557}" type="presParOf" srcId="{333A1088-737F-45CB-B68E-254E46348037}" destId="{76644BE8-9D7C-4C09-B250-3D10AF48CBB7}" srcOrd="12" destOrd="0" presId="urn:microsoft.com/office/officeart/2005/8/layout/target3"/>
    <dgm:cxn modelId="{F423CF0F-8899-445B-9AFB-9F45F9267312}" type="presParOf" srcId="{333A1088-737F-45CB-B68E-254E46348037}" destId="{EE85B701-7295-41C0-BA7A-34D3756A2AE6}" srcOrd="13" destOrd="0" presId="urn:microsoft.com/office/officeart/2005/8/layout/target3"/>
    <dgm:cxn modelId="{642736B0-75EE-403A-A313-37F9E4F00CD7}" type="presParOf" srcId="{333A1088-737F-45CB-B68E-254E46348037}" destId="{8BEBB6EC-1DAA-4CAC-8A25-BC0FCBD5DBD5}" srcOrd="14" destOrd="0" presId="urn:microsoft.com/office/officeart/2005/8/layout/target3"/>
    <dgm:cxn modelId="{FBF2C68E-590D-4123-BBB2-ACF72244C7E8}" type="presParOf" srcId="{333A1088-737F-45CB-B68E-254E46348037}" destId="{AED2198E-93D5-4001-81B4-73124B309672}" srcOrd="15" destOrd="0" presId="urn:microsoft.com/office/officeart/2005/8/layout/target3"/>
    <dgm:cxn modelId="{8A9F83E6-4B60-4D96-855B-A253B84B5C6D}" type="presParOf" srcId="{333A1088-737F-45CB-B68E-254E46348037}" destId="{2BE915AB-18AA-4053-B92C-3BFC9ED204BB}" srcOrd="16" destOrd="0" presId="urn:microsoft.com/office/officeart/2005/8/layout/target3"/>
    <dgm:cxn modelId="{6FF63DB3-7F2D-4692-A8C6-5D318357BBE7}" type="presParOf" srcId="{333A1088-737F-45CB-B68E-254E46348037}" destId="{6BB5E863-4638-4E1D-BFDE-399D028AC4ED}" srcOrd="17" destOrd="0" presId="urn:microsoft.com/office/officeart/2005/8/layout/target3"/>
    <dgm:cxn modelId="{100286A4-2364-47E3-BE44-FE0DDBC95ACD}" type="presParOf" srcId="{333A1088-737F-45CB-B68E-254E46348037}" destId="{5A5FFA88-C948-4069-8E93-59FA12366E83}" srcOrd="18" destOrd="0" presId="urn:microsoft.com/office/officeart/2005/8/layout/target3"/>
    <dgm:cxn modelId="{BDE2EB2E-61A9-4901-9308-16942CDF52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5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5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5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5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5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VY_32_INOVACE_Př_15_</a:t>
          </a:r>
          <a:r>
            <a:rPr lang="cs-CZ" sz="2000" kern="1200" smtClean="0"/>
            <a:t>Podnebné </a:t>
          </a:r>
          <a:r>
            <a:rPr lang="cs-CZ" sz="2000" kern="1200" dirty="0" smtClean="0"/>
            <a:t>pásy</a:t>
          </a:r>
          <a:endParaRPr lang="cs-CZ" sz="2000" kern="1200" dirty="0"/>
        </a:p>
      </dsp:txBody>
      <dsp:txXfrm>
        <a:off x="1620180" y="1036915"/>
        <a:ext cx="6444715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5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Podnebné pásy</a:t>
          </a:r>
          <a:endParaRPr lang="cs-CZ" sz="2000" kern="1200" dirty="0"/>
        </a:p>
      </dsp:txBody>
      <dsp:txXfrm>
        <a:off x="1570877" y="1556943"/>
        <a:ext cx="6444715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5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CZ.1.07/1.4.00/21.2004 </a:t>
          </a:r>
          <a:endParaRPr lang="cs-CZ" sz="2000" kern="1200" dirty="0"/>
        </a:p>
      </dsp:txBody>
      <dsp:txXfrm>
        <a:off x="1620180" y="2073830"/>
        <a:ext cx="6444715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88DE11-1577-4EFE-B801-1761F3DB421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FFD14-28FA-4939-88C8-5AEDB42263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037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volná</a:t>
            </a:r>
            <a:r>
              <a:rPr lang="cs-CZ" baseline="0" dirty="0" smtClean="0"/>
              <a:t> místa přesuňte pole s pojmy nebo je možno slova z nabídky dopsat.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FFD14-28FA-4939-88C8-5AEDB422635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88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931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731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17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40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737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999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024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286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380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742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483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27D94-2592-44B5-B668-E07A7DD6C8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90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8.png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429418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96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62798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podnebné pásy.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v prezentaci opakují osvojené učivo, rozmístí názvy podnebných pásů,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Doplní text slovy z nabídky, charakterizují počasí a podnebí pomocí pojmů,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a shrnou základní informace o podnebných pásech.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Prezentace vede žáky k aktivní práci s textem a osvojeným učivem.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5. ročník ZŠ, je vhodný pro procvičování učiva.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V nadpisech jsou umístěny hypertextové odkazy pro kontrolu správnosti řešení.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 návrat zpět slouží opět odkazy umístěné v jednotlivých obrazech.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fixy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69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547664" y="201176"/>
            <a:ext cx="5976664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správně osvojené pojmy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29505" y="2223936"/>
            <a:ext cx="206800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POLÁRNÍ PÁS</a:t>
            </a:r>
            <a:endParaRPr lang="cs-CZ" sz="2400" b="1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2845653" y="1992848"/>
            <a:ext cx="0" cy="291999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80801" y="5453622"/>
            <a:ext cx="0" cy="209442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grpSp>
        <p:nvGrpSpPr>
          <p:cNvPr id="1049" name="Skupina 1048"/>
          <p:cNvGrpSpPr/>
          <p:nvPr/>
        </p:nvGrpSpPr>
        <p:grpSpPr>
          <a:xfrm>
            <a:off x="570254" y="1959479"/>
            <a:ext cx="4482498" cy="3863321"/>
            <a:chOff x="539552" y="1844824"/>
            <a:chExt cx="5256584" cy="4242433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5046" y="2041795"/>
              <a:ext cx="4600575" cy="3619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029" name="Přímá spojnice se šipkou 1028"/>
            <p:cNvCxnSpPr/>
            <p:nvPr/>
          </p:nvCxnSpPr>
          <p:spPr>
            <a:xfrm flipH="1">
              <a:off x="3982149" y="1844824"/>
              <a:ext cx="661859" cy="427803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1" name="Přímá spojnice se šipkou 1030"/>
            <p:cNvCxnSpPr/>
            <p:nvPr/>
          </p:nvCxnSpPr>
          <p:spPr>
            <a:xfrm flipH="1">
              <a:off x="4535996" y="2272627"/>
              <a:ext cx="845573" cy="364285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3" name="Přímá spojnice se šipkou 1032"/>
            <p:cNvCxnSpPr/>
            <p:nvPr/>
          </p:nvCxnSpPr>
          <p:spPr>
            <a:xfrm flipH="1">
              <a:off x="4958782" y="3068960"/>
              <a:ext cx="726839" cy="14401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5" name="Přímá spojnice se šipkou 1034"/>
            <p:cNvCxnSpPr/>
            <p:nvPr/>
          </p:nvCxnSpPr>
          <p:spPr>
            <a:xfrm flipH="1">
              <a:off x="4958782" y="4082377"/>
              <a:ext cx="837354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7" name="Přímá spojnice se šipkou 1036"/>
            <p:cNvCxnSpPr/>
            <p:nvPr/>
          </p:nvCxnSpPr>
          <p:spPr>
            <a:xfrm flipH="1" flipV="1">
              <a:off x="4860032" y="4653136"/>
              <a:ext cx="825589" cy="21602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39" name="Přímá spojnice se šipkou 1038"/>
            <p:cNvCxnSpPr/>
            <p:nvPr/>
          </p:nvCxnSpPr>
          <p:spPr>
            <a:xfrm flipH="1" flipV="1">
              <a:off x="4535997" y="5157193"/>
              <a:ext cx="972107" cy="31354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2" name="Přímá spojnice se šipkou 1041"/>
            <p:cNvCxnSpPr/>
            <p:nvPr/>
          </p:nvCxnSpPr>
          <p:spPr>
            <a:xfrm flipH="1" flipV="1">
              <a:off x="3820234" y="5470737"/>
              <a:ext cx="823774" cy="61652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4" name="Přímá spojnice se šipkou 1043"/>
            <p:cNvCxnSpPr/>
            <p:nvPr/>
          </p:nvCxnSpPr>
          <p:spPr>
            <a:xfrm>
              <a:off x="2555776" y="1844824"/>
              <a:ext cx="648072" cy="30998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6" name="Přímá spojnice se šipkou 1045"/>
            <p:cNvCxnSpPr/>
            <p:nvPr/>
          </p:nvCxnSpPr>
          <p:spPr>
            <a:xfrm flipV="1">
              <a:off x="2346004" y="5661295"/>
              <a:ext cx="785836" cy="271107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48" name="Přímá spojnice se šipkou 1047"/>
            <p:cNvCxnSpPr/>
            <p:nvPr/>
          </p:nvCxnSpPr>
          <p:spPr>
            <a:xfrm>
              <a:off x="539552" y="3356992"/>
              <a:ext cx="772448" cy="494553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7022392" y="1653073"/>
            <a:ext cx="178711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MÍRNÝ PÁS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2392" y="3389880"/>
            <a:ext cx="1755526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MÍRNÝ PÁS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63237" y="4936581"/>
            <a:ext cx="270134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SUBTROPICKÝ PÁS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76347" y="5495104"/>
            <a:ext cx="208823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TROPICKÝ PÁS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6118946"/>
            <a:ext cx="259228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SUBTROPICKÝ PÁS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24266" y="2825691"/>
            <a:ext cx="206800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POLÁRNÍ PÁS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7634" y="1075395"/>
            <a:ext cx="1984640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SEVERNÍ PÓL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4422303"/>
            <a:ext cx="124282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ROVNÍK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81820" y="3891963"/>
            <a:ext cx="141045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JIŽNÍ PÓL</a:t>
            </a:r>
            <a:endParaRPr lang="cs-CZ" sz="2400" b="1" dirty="0"/>
          </a:p>
        </p:txBody>
      </p:sp>
      <p:sp>
        <p:nvSpPr>
          <p:cNvPr id="1050" name="Zástupný symbol pro datum 104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51" name="Zástupný symbol pro zápatí 105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052" name="Zástupný symbol pro číslo snímku 105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70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1463" y="1124744"/>
            <a:ext cx="824700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………..</a:t>
            </a:r>
            <a:r>
              <a:rPr lang="cs-CZ" sz="2000" dirty="0" smtClean="0"/>
              <a:t> Země je nakloněná k rovině, ve které </a:t>
            </a:r>
            <a:r>
              <a:rPr lang="cs-CZ" sz="2000" i="1" dirty="0" smtClean="0"/>
              <a:t>……………</a:t>
            </a:r>
            <a:r>
              <a:rPr lang="cs-CZ" sz="2000" dirty="0" smtClean="0"/>
              <a:t> kolem </a:t>
            </a:r>
            <a:r>
              <a:rPr lang="cs-CZ" sz="2000" i="1" dirty="0" smtClean="0"/>
              <a:t>……………….</a:t>
            </a:r>
            <a:r>
              <a:rPr lang="cs-CZ" sz="2000" dirty="0" smtClean="0"/>
              <a:t> krouží.</a:t>
            </a:r>
          </a:p>
          <a:p>
            <a:r>
              <a:rPr lang="cs-CZ" sz="2000" dirty="0" smtClean="0"/>
              <a:t>Proto je ke Slunci vždy půl roku přikloněna severní nebo jižní </a:t>
            </a:r>
            <a:r>
              <a:rPr lang="cs-CZ" sz="2000" i="1" dirty="0" smtClean="0"/>
              <a:t>………………………..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Sluneční </a:t>
            </a:r>
            <a:r>
              <a:rPr lang="cs-CZ" sz="2000" i="1" dirty="0" smtClean="0"/>
              <a:t>……………………</a:t>
            </a:r>
            <a:r>
              <a:rPr lang="cs-CZ" sz="2000" dirty="0" smtClean="0"/>
              <a:t> dopadají během roku na Zemi pod různým úhlem, </a:t>
            </a:r>
          </a:p>
          <a:p>
            <a:r>
              <a:rPr lang="cs-CZ" sz="2000" dirty="0" smtClean="0"/>
              <a:t>s výjimkou</a:t>
            </a:r>
            <a:r>
              <a:rPr lang="cs-CZ" sz="2000" i="1" dirty="0"/>
              <a:t> </a:t>
            </a:r>
            <a:r>
              <a:rPr lang="cs-CZ" sz="2000" i="1" dirty="0" smtClean="0"/>
              <a:t>…………………..</a:t>
            </a:r>
            <a:r>
              <a:rPr lang="cs-CZ" sz="2000" dirty="0" smtClean="0"/>
              <a:t>, po nestejně dlouhou dobu. Proto na Zemi vznikly </a:t>
            </a:r>
          </a:p>
          <a:p>
            <a:r>
              <a:rPr lang="cs-CZ" sz="2000" dirty="0" smtClean="0"/>
              <a:t>různé </a:t>
            </a:r>
            <a:r>
              <a:rPr lang="cs-CZ" sz="2000" i="1" dirty="0" smtClean="0"/>
              <a:t>………………………………………..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Neteplejším místem zeměkoule je oblast kolem rovníku – </a:t>
            </a:r>
            <a:r>
              <a:rPr lang="cs-CZ" sz="2000" i="1" dirty="0" smtClean="0"/>
              <a:t>………………………….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Na sever a jih od tropického pásu leží </a:t>
            </a:r>
            <a:r>
              <a:rPr lang="cs-CZ" sz="2000" i="1" dirty="0" smtClean="0"/>
              <a:t>……………………………………</a:t>
            </a:r>
            <a:r>
              <a:rPr lang="cs-CZ" sz="2000" dirty="0" smtClean="0"/>
              <a:t>. Jsou zde horká </a:t>
            </a:r>
          </a:p>
          <a:p>
            <a:r>
              <a:rPr lang="cs-CZ" sz="2000" dirty="0" smtClean="0"/>
              <a:t>suchá léta a teplé vlhké zimy.</a:t>
            </a:r>
          </a:p>
          <a:p>
            <a:r>
              <a:rPr lang="cs-CZ" sz="2000" dirty="0" smtClean="0"/>
              <a:t>Čtyři roční období se střídají  v </a:t>
            </a:r>
            <a:r>
              <a:rPr lang="cs-CZ" sz="2000" i="1" dirty="0" smtClean="0"/>
              <a:t>………………………………………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Nejchladnější oblasti se rozkládají kolem severního  a jižního pólu.</a:t>
            </a:r>
          </a:p>
          <a:p>
            <a:r>
              <a:rPr lang="cs-CZ" sz="2000" dirty="0" smtClean="0"/>
              <a:t>Jsou to </a:t>
            </a:r>
            <a:r>
              <a:rPr lang="cs-CZ" sz="2000" i="1" dirty="0" smtClean="0"/>
              <a:t>………………………………………</a:t>
            </a:r>
            <a:endParaRPr lang="cs-CZ" sz="2000" dirty="0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2051720" y="404664"/>
            <a:ext cx="4968552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Doplň text slovy z nabídky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1526" y="5045114"/>
            <a:ext cx="583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Osa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80005" y="5469066"/>
            <a:ext cx="7745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Země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8344" y="5981218"/>
            <a:ext cx="849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Slunce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10451" y="5533316"/>
            <a:ext cx="11905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polokoule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8197" y="5533316"/>
            <a:ext cx="9989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paprsky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10451" y="5989350"/>
            <a:ext cx="950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rovníku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10451" y="5002729"/>
            <a:ext cx="17477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podnebné pásy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63297" y="5469066"/>
            <a:ext cx="14414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tropický pás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1660" y="5989350"/>
            <a:ext cx="19112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pásy subtropické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63297" y="5981218"/>
            <a:ext cx="1797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mírných pásech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63297" y="4917647"/>
            <a:ext cx="14480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polární pásy</a:t>
            </a:r>
            <a:endParaRPr lang="cs-CZ" sz="2000" i="1" dirty="0">
              <a:solidFill>
                <a:srgbClr val="FF0000"/>
              </a:solidFill>
            </a:endParaRPr>
          </a:p>
        </p:txBody>
      </p:sp>
      <p:sp>
        <p:nvSpPr>
          <p:cNvPr id="18" name="Zástupný symbol pro datum 1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20" name="Zástupný symbol pro číslo snímku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80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72" y="1161651"/>
            <a:ext cx="1362054" cy="143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827584" y="301569"/>
            <a:ext cx="7488832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Charakterizuj počasí a podnebí roztříděním charakteristik a pojmů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5024" y="1616761"/>
            <a:ext cx="1292341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POČASÍ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616761"/>
            <a:ext cx="1553630" cy="52322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PODNEBÍ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85691" y="6029334"/>
            <a:ext cx="2998065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okamžitý stav ovzduší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4819" y="5096111"/>
            <a:ext cx="3420488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stále se opakující průběh </a:t>
            </a:r>
          </a:p>
          <a:p>
            <a:pPr algn="ctr"/>
            <a:r>
              <a:rPr lang="cs-CZ" sz="2400" b="1" dirty="0" smtClean="0"/>
              <a:t>počasí v určité oblasti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3018" y="6026383"/>
            <a:ext cx="1106008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teplota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52237" y="5465444"/>
            <a:ext cx="225600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vlhkost vzduchu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5304" y="4378022"/>
            <a:ext cx="230845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směr a síla větru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26794" y="4538566"/>
            <a:ext cx="177702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sluneční svit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43254" y="4927669"/>
            <a:ext cx="394050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vzdálenost krajiny od rovníku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5063" y="6026384"/>
            <a:ext cx="3652154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vzdálenost krajiny od moře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34726" y="5465443"/>
            <a:ext cx="2424253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nadmořská výška</a:t>
            </a:r>
            <a:endParaRPr lang="cs-CZ" sz="2400" b="1" dirty="0"/>
          </a:p>
        </p:txBody>
      </p:sp>
      <p:pic>
        <p:nvPicPr>
          <p:cNvPr id="3076" name="Picture 4" descr="C:\Users\VrtelkovaH\AppData\Local\Microsoft\Windows\Temporary Internet Files\Content.IE5\R72C0G05\MC9003035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147" y="1213982"/>
            <a:ext cx="837759" cy="107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rtelkovaH\AppData\Local\Microsoft\Windows\Temporary Internet Files\Content.IE5\DE4CGPLA\MC9004404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194" y="109365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VrtelkovaH\AppData\Local\Microsoft\Windows\Temporary Internet Files\Content.IE5\Q5H1SYG6\MC9004136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3954" y="1026722"/>
            <a:ext cx="864924" cy="130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7" name="Zástupný symbol pro číslo snímku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0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1765558"/>
            <a:ext cx="20162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 po obou stranách </a:t>
            </a:r>
          </a:p>
          <a:p>
            <a:r>
              <a:rPr lang="cs-CZ" dirty="0" smtClean="0"/>
              <a:t>rovníku</a:t>
            </a:r>
          </a:p>
          <a:p>
            <a:r>
              <a:rPr lang="cs-CZ" dirty="0" smtClean="0"/>
              <a:t>- vysoké teploty</a:t>
            </a:r>
          </a:p>
          <a:p>
            <a:r>
              <a:rPr lang="cs-CZ" dirty="0" smtClean="0"/>
              <a:t>- den a noc stejně </a:t>
            </a:r>
          </a:p>
          <a:p>
            <a:r>
              <a:rPr lang="cs-CZ" dirty="0" smtClean="0"/>
              <a:t>dlouhé celý rok</a:t>
            </a:r>
            <a:endParaRPr lang="cs-CZ" dirty="0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1137350" y="260648"/>
            <a:ext cx="6838456" cy="53541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Dokážeš charakterizovat podnebné pásy?</a:t>
            </a:r>
            <a:endParaRPr lang="cs-CZ" sz="2400" b="1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212590"/>
              </p:ext>
            </p:extLst>
          </p:nvPr>
        </p:nvGraphicFramePr>
        <p:xfrm>
          <a:off x="179513" y="1124744"/>
          <a:ext cx="8712967" cy="55317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728191"/>
                <a:gridCol w="1656185"/>
                <a:gridCol w="1656184"/>
                <a:gridCol w="1872207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NÁZEV</a:t>
                      </a:r>
                    </a:p>
                    <a:p>
                      <a:pPr algn="ctr"/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OBLASTI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81152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CHARAKTE-RISTIKA </a:t>
                      </a:r>
                    </a:p>
                    <a:p>
                      <a:pPr algn="ctr"/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OBLASTI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01038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TYPY</a:t>
                      </a:r>
                    </a:p>
                    <a:p>
                      <a:pPr algn="ctr"/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 KRAJINY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21125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ROSTLINY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44016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ŽIVOČICHOVÉ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1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01" y="426976"/>
            <a:ext cx="412845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708"/>
          <a:stretch/>
        </p:blipFill>
        <p:spPr bwMode="auto">
          <a:xfrm>
            <a:off x="4572000" y="426976"/>
            <a:ext cx="4104456" cy="2841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093" y="3717032"/>
            <a:ext cx="3600400" cy="27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7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26976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Str.3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91093" y="611642"/>
            <a:ext cx="613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Str.4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1093" y="352332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68848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227D94-2592-44B5-B668-E07A7DD6C87A}" type="slidenum">
              <a:rPr lang="cs-CZ" smtClean="0"/>
              <a:t>8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9653" y="359077"/>
            <a:ext cx="831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Tropický </a:t>
            </a:r>
          </a:p>
          <a:p>
            <a:r>
              <a:rPr lang="cs-CZ" sz="1400" dirty="0" smtClean="0"/>
              <a:t>pás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29574" y="297521"/>
            <a:ext cx="12929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Subtropické</a:t>
            </a:r>
          </a:p>
          <a:p>
            <a:r>
              <a:rPr lang="cs-CZ" dirty="0" smtClean="0"/>
              <a:t>pásy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0027" y="310058"/>
            <a:ext cx="7521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Mírné</a:t>
            </a:r>
          </a:p>
          <a:p>
            <a:r>
              <a:rPr lang="cs-CZ" dirty="0" smtClean="0"/>
              <a:t>pásy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69869" y="297522"/>
            <a:ext cx="8467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Polární</a:t>
            </a:r>
          </a:p>
          <a:p>
            <a:r>
              <a:rPr lang="cs-CZ" dirty="0" smtClean="0"/>
              <a:t>pásy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3139" y="956389"/>
            <a:ext cx="202420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-rozkládá se po obou </a:t>
            </a:r>
          </a:p>
          <a:p>
            <a:r>
              <a:rPr lang="cs-CZ" sz="1400" dirty="0" smtClean="0"/>
              <a:t>stranách rovníku</a:t>
            </a:r>
          </a:p>
          <a:p>
            <a:r>
              <a:rPr lang="cs-CZ" sz="1400" dirty="0" smtClean="0"/>
              <a:t>-oblast s vysokými </a:t>
            </a:r>
          </a:p>
          <a:p>
            <a:r>
              <a:rPr lang="cs-CZ" sz="1400" dirty="0" smtClean="0"/>
              <a:t>teplotami</a:t>
            </a:r>
          </a:p>
          <a:p>
            <a:r>
              <a:rPr lang="cs-CZ" sz="1400" dirty="0" smtClean="0"/>
              <a:t>-den a noc stejně dlouhé </a:t>
            </a:r>
          </a:p>
          <a:p>
            <a:r>
              <a:rPr lang="cs-CZ" sz="1400" dirty="0" smtClean="0"/>
              <a:t>celý rok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7888" y="2924944"/>
            <a:ext cx="178382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tropický deštný prales</a:t>
            </a:r>
          </a:p>
          <a:p>
            <a:r>
              <a:rPr lang="cs-CZ" sz="1400" dirty="0" smtClean="0"/>
              <a:t>savana</a:t>
            </a:r>
          </a:p>
          <a:p>
            <a:r>
              <a:rPr lang="cs-CZ" sz="1400" dirty="0" smtClean="0"/>
              <a:t>poušť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6931" y="5157191"/>
            <a:ext cx="1084656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Gorila</a:t>
            </a:r>
          </a:p>
          <a:p>
            <a:r>
              <a:rPr lang="cs-CZ" sz="1400" dirty="0" smtClean="0"/>
              <a:t>Krokodýl</a:t>
            </a:r>
          </a:p>
          <a:p>
            <a:r>
              <a:rPr lang="cs-CZ" sz="1400" dirty="0" smtClean="0"/>
              <a:t>Antilopy</a:t>
            </a:r>
          </a:p>
          <a:p>
            <a:r>
              <a:rPr lang="cs-CZ" sz="1400" dirty="0" smtClean="0"/>
              <a:t>žirafy,</a:t>
            </a:r>
          </a:p>
          <a:p>
            <a:r>
              <a:rPr lang="cs-CZ" sz="1400" dirty="0" smtClean="0"/>
              <a:t>Velbloudi…..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6931" y="3913777"/>
            <a:ext cx="8921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Kaktusy</a:t>
            </a:r>
          </a:p>
          <a:p>
            <a:r>
              <a:rPr lang="cs-CZ" sz="1400" dirty="0" smtClean="0"/>
              <a:t>Palmy</a:t>
            </a:r>
          </a:p>
          <a:p>
            <a:r>
              <a:rPr lang="cs-CZ" sz="1400" dirty="0" smtClean="0"/>
              <a:t>Orchideje</a:t>
            </a:r>
          </a:p>
          <a:p>
            <a:r>
              <a:rPr lang="cs-CZ" sz="1400" dirty="0" smtClean="0"/>
              <a:t>traviny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95295" y="956389"/>
            <a:ext cx="2171172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-přechod mezi tropickým</a:t>
            </a:r>
          </a:p>
          <a:p>
            <a:r>
              <a:rPr lang="cs-CZ" sz="1400" dirty="0" smtClean="0"/>
              <a:t>a mírným pásem</a:t>
            </a:r>
          </a:p>
          <a:p>
            <a:r>
              <a:rPr lang="cs-CZ" sz="1400" dirty="0" smtClean="0"/>
              <a:t>-mezi dnem a nocí jsou jen </a:t>
            </a:r>
          </a:p>
          <a:p>
            <a:r>
              <a:rPr lang="cs-CZ" sz="1400" dirty="0" smtClean="0"/>
              <a:t>mírné rozdíly teplot</a:t>
            </a:r>
          </a:p>
          <a:p>
            <a:r>
              <a:rPr lang="cs-CZ" sz="1400" dirty="0" smtClean="0"/>
              <a:t>-zima je v těchto oblastech </a:t>
            </a:r>
          </a:p>
          <a:p>
            <a:r>
              <a:rPr lang="cs-CZ" sz="1400" dirty="0" smtClean="0"/>
              <a:t>krátká, léta jsou dlouhá </a:t>
            </a:r>
          </a:p>
          <a:p>
            <a:r>
              <a:rPr lang="cs-CZ" sz="1400" dirty="0" smtClean="0"/>
              <a:t>velmi teplá a suchá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443306" y="3889735"/>
            <a:ext cx="9297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Cedry</a:t>
            </a:r>
          </a:p>
          <a:p>
            <a:r>
              <a:rPr lang="cs-CZ" sz="1400" dirty="0" smtClean="0"/>
              <a:t>Cypřiše</a:t>
            </a:r>
          </a:p>
          <a:p>
            <a:r>
              <a:rPr lang="cs-CZ" sz="1400" dirty="0" smtClean="0"/>
              <a:t>Levandule</a:t>
            </a:r>
          </a:p>
          <a:p>
            <a:r>
              <a:rPr lang="cs-CZ" sz="1400" dirty="0" smtClean="0"/>
              <a:t>citrusy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91228" y="5178476"/>
            <a:ext cx="7601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Daňci</a:t>
            </a:r>
          </a:p>
          <a:p>
            <a:r>
              <a:rPr lang="cs-CZ" sz="1400" dirty="0" smtClean="0"/>
              <a:t>Mufloni</a:t>
            </a:r>
          </a:p>
          <a:p>
            <a:r>
              <a:rPr lang="cs-CZ" sz="1400" dirty="0" smtClean="0"/>
              <a:t>Kozy</a:t>
            </a:r>
          </a:p>
          <a:p>
            <a:r>
              <a:rPr lang="cs-CZ" sz="1400" dirty="0" smtClean="0"/>
              <a:t>šakali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6467" y="913731"/>
            <a:ext cx="204171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-pouze </a:t>
            </a:r>
            <a:r>
              <a:rPr lang="cs-CZ" sz="1400" dirty="0"/>
              <a:t>v mírném pásu se </a:t>
            </a:r>
            <a:endParaRPr lang="cs-CZ" sz="1400" dirty="0" smtClean="0"/>
          </a:p>
          <a:p>
            <a:r>
              <a:rPr lang="cs-CZ" sz="1400" dirty="0" smtClean="0"/>
              <a:t>střídají </a:t>
            </a:r>
            <a:r>
              <a:rPr lang="cs-CZ" sz="1400" dirty="0"/>
              <a:t>čtyři roční </a:t>
            </a:r>
            <a:r>
              <a:rPr lang="cs-CZ" sz="1400" dirty="0" smtClean="0"/>
              <a:t>období</a:t>
            </a:r>
          </a:p>
          <a:p>
            <a:r>
              <a:rPr lang="cs-CZ" sz="1400" dirty="0" smtClean="0"/>
              <a:t>-podnebí </a:t>
            </a:r>
            <a:r>
              <a:rPr lang="cs-CZ" sz="1400" dirty="0"/>
              <a:t>se mění se </a:t>
            </a:r>
            <a:endParaRPr lang="cs-CZ" sz="1400" dirty="0" smtClean="0"/>
          </a:p>
          <a:p>
            <a:r>
              <a:rPr lang="cs-CZ" sz="1400" dirty="0" smtClean="0"/>
              <a:t>vzdáleností </a:t>
            </a:r>
            <a:r>
              <a:rPr lang="cs-CZ" sz="1400" dirty="0"/>
              <a:t>od moře:</a:t>
            </a:r>
          </a:p>
          <a:p>
            <a:r>
              <a:rPr lang="cs-CZ" sz="1400" dirty="0"/>
              <a:t>   </a:t>
            </a:r>
            <a:r>
              <a:rPr lang="cs-CZ" sz="1400" dirty="0" smtClean="0"/>
              <a:t>- </a:t>
            </a:r>
            <a:r>
              <a:rPr lang="cs-CZ" sz="1400" dirty="0"/>
              <a:t>vnitrozemské </a:t>
            </a:r>
          </a:p>
          <a:p>
            <a:r>
              <a:rPr lang="cs-CZ" sz="1400" dirty="0" smtClean="0"/>
              <a:t>- </a:t>
            </a:r>
            <a:r>
              <a:rPr lang="cs-CZ" sz="1400" dirty="0"/>
              <a:t>přímořské </a:t>
            </a:r>
          </a:p>
          <a:p>
            <a:r>
              <a:rPr lang="cs-CZ" sz="1400" dirty="0" smtClean="0"/>
              <a:t>- </a:t>
            </a:r>
            <a:r>
              <a:rPr lang="cs-CZ" sz="1400" dirty="0"/>
              <a:t>proměnlivé </a:t>
            </a:r>
          </a:p>
          <a:p>
            <a:r>
              <a:rPr lang="cs-CZ" sz="1400" dirty="0" smtClean="0"/>
              <a:t>-tři </a:t>
            </a:r>
            <a:r>
              <a:rPr lang="cs-CZ" sz="1400" dirty="0"/>
              <a:t>hlavní rostlinná </a:t>
            </a:r>
            <a:endParaRPr lang="cs-CZ" sz="1400" dirty="0" smtClean="0"/>
          </a:p>
          <a:p>
            <a:r>
              <a:rPr lang="cs-CZ" sz="1400" dirty="0" smtClean="0"/>
              <a:t>společenstva</a:t>
            </a:r>
            <a:r>
              <a:rPr lang="cs-CZ" sz="1400" dirty="0"/>
              <a:t>: </a:t>
            </a:r>
            <a:endParaRPr lang="cs-CZ" sz="1400" dirty="0" smtClean="0"/>
          </a:p>
          <a:p>
            <a:r>
              <a:rPr lang="cs-CZ" sz="1400" dirty="0" smtClean="0"/>
              <a:t>-jehličnaté lesy</a:t>
            </a:r>
          </a:p>
          <a:p>
            <a:r>
              <a:rPr lang="cs-CZ" sz="1400" dirty="0" smtClean="0"/>
              <a:t>-smíšené  a listnaté lesy</a:t>
            </a:r>
          </a:p>
          <a:p>
            <a:r>
              <a:rPr lang="cs-CZ" sz="1400" dirty="0" smtClean="0"/>
              <a:t>-stepy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36589" y="3790664"/>
            <a:ext cx="81900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Smrky</a:t>
            </a:r>
          </a:p>
          <a:p>
            <a:r>
              <a:rPr lang="cs-CZ" sz="1400" dirty="0" smtClean="0"/>
              <a:t>Borovice</a:t>
            </a:r>
          </a:p>
          <a:p>
            <a:r>
              <a:rPr lang="cs-CZ" sz="1400" dirty="0" smtClean="0"/>
              <a:t>Duby</a:t>
            </a:r>
          </a:p>
          <a:p>
            <a:r>
              <a:rPr lang="cs-CZ" sz="1400" dirty="0" smtClean="0"/>
              <a:t>Buky…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48066" y="4941747"/>
            <a:ext cx="79605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Srnec</a:t>
            </a:r>
          </a:p>
          <a:p>
            <a:r>
              <a:rPr lang="cs-CZ" sz="1400" dirty="0" smtClean="0"/>
              <a:t>Jelen</a:t>
            </a:r>
          </a:p>
          <a:p>
            <a:r>
              <a:rPr lang="cs-CZ" sz="1400" dirty="0" smtClean="0"/>
              <a:t>Vlk</a:t>
            </a:r>
          </a:p>
          <a:p>
            <a:r>
              <a:rPr lang="cs-CZ" sz="1400" dirty="0" smtClean="0"/>
              <a:t>Rys</a:t>
            </a:r>
          </a:p>
          <a:p>
            <a:r>
              <a:rPr lang="cs-CZ" sz="1400" dirty="0" smtClean="0"/>
              <a:t>Antilopy</a:t>
            </a:r>
          </a:p>
          <a:p>
            <a:r>
              <a:rPr lang="cs-CZ" sz="1400" dirty="0" smtClean="0"/>
              <a:t>bizoni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08180" y="956389"/>
            <a:ext cx="231832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-velmi krátké léto</a:t>
            </a:r>
          </a:p>
          <a:p>
            <a:r>
              <a:rPr lang="cs-CZ" sz="1400" dirty="0" smtClean="0"/>
              <a:t>-dlouhá polární noc</a:t>
            </a:r>
          </a:p>
          <a:p>
            <a:r>
              <a:rPr lang="cs-CZ" sz="1400" dirty="0" smtClean="0"/>
              <a:t>-po většinu roku</a:t>
            </a:r>
          </a:p>
          <a:p>
            <a:r>
              <a:rPr lang="cs-CZ" sz="1400" dirty="0" smtClean="0"/>
              <a:t> zaledněné, sníh taje</a:t>
            </a:r>
          </a:p>
          <a:p>
            <a:r>
              <a:rPr lang="cs-CZ" sz="1400" dirty="0" smtClean="0"/>
              <a:t> jen za krátkého </a:t>
            </a:r>
          </a:p>
          <a:p>
            <a:r>
              <a:rPr lang="cs-CZ" sz="1400" dirty="0" smtClean="0"/>
              <a:t>polárního léta,</a:t>
            </a:r>
          </a:p>
          <a:p>
            <a:r>
              <a:rPr lang="cs-CZ" sz="1400" dirty="0" smtClean="0"/>
              <a:t> kdy slunce svítí celých 24h</a:t>
            </a:r>
          </a:p>
          <a:p>
            <a:r>
              <a:rPr lang="cs-CZ" sz="1400" dirty="0" smtClean="0"/>
              <a:t>-polární noc trvá půl roku</a:t>
            </a:r>
          </a:p>
          <a:p>
            <a:r>
              <a:rPr lang="cs-CZ" sz="1400" dirty="0" smtClean="0"/>
              <a:t>-severní polární pás = Arktida</a:t>
            </a:r>
          </a:p>
          <a:p>
            <a:r>
              <a:rPr lang="cs-CZ" sz="1400" dirty="0" smtClean="0"/>
              <a:t>-jižní polární pás = Antarktida</a:t>
            </a:r>
          </a:p>
          <a:p>
            <a:r>
              <a:rPr lang="cs-CZ" sz="1400" dirty="0" smtClean="0"/>
              <a:t>-rostlinné společenstvo </a:t>
            </a:r>
          </a:p>
          <a:p>
            <a:r>
              <a:rPr lang="cs-CZ" sz="1400" dirty="0" smtClean="0"/>
              <a:t>Arktidy se nazývá tundra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4005064"/>
            <a:ext cx="15849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Mechy</a:t>
            </a:r>
          </a:p>
          <a:p>
            <a:r>
              <a:rPr lang="cs-CZ" dirty="0" smtClean="0"/>
              <a:t>Lišejníky</a:t>
            </a:r>
          </a:p>
          <a:p>
            <a:r>
              <a:rPr lang="cs-CZ" dirty="0" smtClean="0"/>
              <a:t>Zakrslé dřeviny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5126412"/>
            <a:ext cx="12537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Sobi</a:t>
            </a:r>
          </a:p>
          <a:p>
            <a:r>
              <a:rPr lang="cs-CZ" sz="1400" dirty="0" smtClean="0"/>
              <a:t>Lední medvědi</a:t>
            </a:r>
          </a:p>
          <a:p>
            <a:r>
              <a:rPr lang="cs-CZ" sz="1400" dirty="0" smtClean="0"/>
              <a:t>Tučňáci</a:t>
            </a:r>
          </a:p>
          <a:p>
            <a:r>
              <a:rPr lang="cs-CZ" sz="1400" dirty="0" smtClean="0"/>
              <a:t>rypouši</a:t>
            </a:r>
            <a:endParaRPr lang="cs-CZ" sz="1400" dirty="0"/>
          </a:p>
        </p:txBody>
      </p:sp>
      <p:sp>
        <p:nvSpPr>
          <p:cNvPr id="22" name="Zaoblený obdélník 21">
            <a:hlinkClick r:id="rId2" action="ppaction://hlinksldjump"/>
          </p:cNvPr>
          <p:cNvSpPr/>
          <p:nvPr/>
        </p:nvSpPr>
        <p:spPr>
          <a:xfrm>
            <a:off x="3923928" y="5178476"/>
            <a:ext cx="864096" cy="69879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95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91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545</Words>
  <Application>Microsoft Office PowerPoint</Application>
  <PresentationFormat>Předvádění na obrazovce (4:3)</PresentationFormat>
  <Paragraphs>201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15</cp:revision>
  <dcterms:created xsi:type="dcterms:W3CDTF">2012-02-23T19:51:24Z</dcterms:created>
  <dcterms:modified xsi:type="dcterms:W3CDTF">2012-05-08T11:05:17Z</dcterms:modified>
</cp:coreProperties>
</file>