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8"/>
  </p:notesMasterIdLst>
  <p:sldIdLst>
    <p:sldId id="268" r:id="rId2"/>
    <p:sldId id="269" r:id="rId3"/>
    <p:sldId id="274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1" r:id="rId14"/>
    <p:sldId id="272" r:id="rId15"/>
    <p:sldId id="273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VY_32_INOVACE_Př_16_Člověk a příroda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</a:t>
          </a:r>
          <a:r>
            <a:rPr lang="cs-CZ" sz="2000" dirty="0" err="1" smtClean="0"/>
            <a:t>Vrtělková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Člověk a příroda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AECF9BC-4F0F-40A8-825E-D2553325F019}" type="presOf" srcId="{D8197B8C-B260-4A16-BDF4-0947B075E274}" destId="{25B08C86-7E15-44DC-BE7F-FFB55DD49D12}" srcOrd="0" destOrd="0" presId="urn:microsoft.com/office/officeart/2005/8/layout/target3"/>
    <dgm:cxn modelId="{EA84FCAF-5733-406C-994A-053BF5AC4F8A}" type="presOf" srcId="{D1D4F407-5343-4D3F-B5B9-D407B03CAEB4}" destId="{D005CE8C-CC26-4C3E-AC11-E15060ECD759}" srcOrd="0" destOrd="0" presId="urn:microsoft.com/office/officeart/2005/8/layout/target3"/>
    <dgm:cxn modelId="{917DC59D-18DE-4407-A253-9447B1C11B6F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B99B2E1-24F0-4E2D-A7ED-DC2A517D3668}" type="presOf" srcId="{D1B46980-6531-4606-95E6-44980827E919}" destId="{6140AFEC-043D-4C43-A2F9-D0F5331DF3A3}" srcOrd="0" destOrd="0" presId="urn:microsoft.com/office/officeart/2005/8/layout/target3"/>
    <dgm:cxn modelId="{B5B275F8-8D46-4D4F-80E8-048AEF2C3850}" type="presOf" srcId="{D1B46980-6531-4606-95E6-44980827E919}" destId="{2BE915AB-18AA-4053-B92C-3BFC9ED204BB}" srcOrd="1" destOrd="0" presId="urn:microsoft.com/office/officeart/2005/8/layout/target3"/>
    <dgm:cxn modelId="{2862C8A7-8D94-4E58-93D8-9A213ECED7F2}" type="presOf" srcId="{B651F6E3-6281-48DB-9319-2AEAFDAE7572}" destId="{6BB5E863-4638-4E1D-BFDE-399D028AC4ED}" srcOrd="1" destOrd="0" presId="urn:microsoft.com/office/officeart/2005/8/layout/target3"/>
    <dgm:cxn modelId="{AAFA8829-9369-4935-A967-B06730F1A170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524A1E6-79E6-4324-AED1-490FC9298D4B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7933D78-2B8E-45E7-95B8-282E3FD3E10C}" type="presOf" srcId="{D8197B8C-B260-4A16-BDF4-0947B075E274}" destId="{5A5FFA88-C948-4069-8E93-59FA12366E83}" srcOrd="1" destOrd="0" presId="urn:microsoft.com/office/officeart/2005/8/layout/target3"/>
    <dgm:cxn modelId="{77498610-336D-4FD0-86CC-EF580EA7E0B1}" type="presOf" srcId="{4C35D32F-0EAB-4CD7-82EE-45574DC2A586}" destId="{8BEBB6EC-1DAA-4CAC-8A25-BC0FCBD5DBD5}" srcOrd="0" destOrd="0" presId="urn:microsoft.com/office/officeart/2005/8/layout/target3"/>
    <dgm:cxn modelId="{EC4FEAE4-2A6C-43DF-A22E-DC0AD5CFD3EB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EE03191-E2DE-44AB-BA7B-BBCB3EE8FCA4}" type="presParOf" srcId="{333A1088-737F-45CB-B68E-254E46348037}" destId="{F5ABB229-8D3B-4694-996A-96F23CF14429}" srcOrd="0" destOrd="0" presId="urn:microsoft.com/office/officeart/2005/8/layout/target3"/>
    <dgm:cxn modelId="{E0260917-741C-4753-BD81-618DD7AC17B0}" type="presParOf" srcId="{333A1088-737F-45CB-B68E-254E46348037}" destId="{F41139FD-01EE-4571-8B17-4FB00FC51163}" srcOrd="1" destOrd="0" presId="urn:microsoft.com/office/officeart/2005/8/layout/target3"/>
    <dgm:cxn modelId="{BD8D902D-504D-4A23-B06C-6A4AA0883B9A}" type="presParOf" srcId="{333A1088-737F-45CB-B68E-254E46348037}" destId="{D005CE8C-CC26-4C3E-AC11-E15060ECD759}" srcOrd="2" destOrd="0" presId="urn:microsoft.com/office/officeart/2005/8/layout/target3"/>
    <dgm:cxn modelId="{0C1BD3D2-FE6E-45E0-BDD4-FB64911B5BF0}" type="presParOf" srcId="{333A1088-737F-45CB-B68E-254E46348037}" destId="{2C702D82-9B77-49B7-9568-BB8EB47C3372}" srcOrd="3" destOrd="0" presId="urn:microsoft.com/office/officeart/2005/8/layout/target3"/>
    <dgm:cxn modelId="{335A5B1C-C889-4BC0-BBF2-74F7F9E7B07C}" type="presParOf" srcId="{333A1088-737F-45CB-B68E-254E46348037}" destId="{A52A0455-90FF-4808-ABD0-F02540D31D5A}" srcOrd="4" destOrd="0" presId="urn:microsoft.com/office/officeart/2005/8/layout/target3"/>
    <dgm:cxn modelId="{1D9D93C1-5A72-4857-BD39-53DBCF5FCDCE}" type="presParOf" srcId="{333A1088-737F-45CB-B68E-254E46348037}" destId="{6140AFEC-043D-4C43-A2F9-D0F5331DF3A3}" srcOrd="5" destOrd="0" presId="urn:microsoft.com/office/officeart/2005/8/layout/target3"/>
    <dgm:cxn modelId="{26115B2E-9CFB-443D-9C80-6350C96EC9EE}" type="presParOf" srcId="{333A1088-737F-45CB-B68E-254E46348037}" destId="{9358AC05-5D7D-4327-9F80-1AD486AEA664}" srcOrd="6" destOrd="0" presId="urn:microsoft.com/office/officeart/2005/8/layout/target3"/>
    <dgm:cxn modelId="{F056603E-85E1-4AF0-8091-C9058C25D023}" type="presParOf" srcId="{333A1088-737F-45CB-B68E-254E46348037}" destId="{313FC574-E1CD-4FB4-B054-0B805CE0447D}" srcOrd="7" destOrd="0" presId="urn:microsoft.com/office/officeart/2005/8/layout/target3"/>
    <dgm:cxn modelId="{A1299371-F048-404A-95FB-07BB6511C297}" type="presParOf" srcId="{333A1088-737F-45CB-B68E-254E46348037}" destId="{619D679B-A015-4ECF-8348-D1034C574F40}" srcOrd="8" destOrd="0" presId="urn:microsoft.com/office/officeart/2005/8/layout/target3"/>
    <dgm:cxn modelId="{07A978DE-3C03-4754-85D4-D17CE0C81178}" type="presParOf" srcId="{333A1088-737F-45CB-B68E-254E46348037}" destId="{322283A8-4A27-4CDA-BAE3-F381106A9174}" srcOrd="9" destOrd="0" presId="urn:microsoft.com/office/officeart/2005/8/layout/target3"/>
    <dgm:cxn modelId="{4982B784-B5A8-4A9F-B26D-1D369E7C1A89}" type="presParOf" srcId="{333A1088-737F-45CB-B68E-254E46348037}" destId="{FFC9F71D-1B4F-4AD9-A4A6-86ADEFC8AF5C}" srcOrd="10" destOrd="0" presId="urn:microsoft.com/office/officeart/2005/8/layout/target3"/>
    <dgm:cxn modelId="{2802CC81-3649-451B-A4B8-7B31D92ECDFC}" type="presParOf" srcId="{333A1088-737F-45CB-B68E-254E46348037}" destId="{25B08C86-7E15-44DC-BE7F-FFB55DD49D12}" srcOrd="11" destOrd="0" presId="urn:microsoft.com/office/officeart/2005/8/layout/target3"/>
    <dgm:cxn modelId="{D422DEBA-7EEE-4C33-9AF0-6478988D1525}" type="presParOf" srcId="{333A1088-737F-45CB-B68E-254E46348037}" destId="{76644BE8-9D7C-4C09-B250-3D10AF48CBB7}" srcOrd="12" destOrd="0" presId="urn:microsoft.com/office/officeart/2005/8/layout/target3"/>
    <dgm:cxn modelId="{DC883B20-646C-4418-859F-4A6C568FDF5D}" type="presParOf" srcId="{333A1088-737F-45CB-B68E-254E46348037}" destId="{EE85B701-7295-41C0-BA7A-34D3756A2AE6}" srcOrd="13" destOrd="0" presId="urn:microsoft.com/office/officeart/2005/8/layout/target3"/>
    <dgm:cxn modelId="{F7CB5967-8E2B-479D-A53C-B390ACBF7CFC}" type="presParOf" srcId="{333A1088-737F-45CB-B68E-254E46348037}" destId="{8BEBB6EC-1DAA-4CAC-8A25-BC0FCBD5DBD5}" srcOrd="14" destOrd="0" presId="urn:microsoft.com/office/officeart/2005/8/layout/target3"/>
    <dgm:cxn modelId="{E1C52EE0-53ED-47CC-8683-85AEAE29D63A}" type="presParOf" srcId="{333A1088-737F-45CB-B68E-254E46348037}" destId="{AED2198E-93D5-4001-81B4-73124B309672}" srcOrd="15" destOrd="0" presId="urn:microsoft.com/office/officeart/2005/8/layout/target3"/>
    <dgm:cxn modelId="{4C45FCC1-2D77-4941-BE55-093B49FC6A1B}" type="presParOf" srcId="{333A1088-737F-45CB-B68E-254E46348037}" destId="{2BE915AB-18AA-4053-B92C-3BFC9ED204BB}" srcOrd="16" destOrd="0" presId="urn:microsoft.com/office/officeart/2005/8/layout/target3"/>
    <dgm:cxn modelId="{C6A95473-59C9-4EAD-8C5E-2B10CA581626}" type="presParOf" srcId="{333A1088-737F-45CB-B68E-254E46348037}" destId="{6BB5E863-4638-4E1D-BFDE-399D028AC4ED}" srcOrd="17" destOrd="0" presId="urn:microsoft.com/office/officeart/2005/8/layout/target3"/>
    <dgm:cxn modelId="{AADCDDA3-9A9F-43E7-AE88-7C518A2C748F}" type="presParOf" srcId="{333A1088-737F-45CB-B68E-254E46348037}" destId="{5A5FFA88-C948-4069-8E93-59FA12366E83}" srcOrd="18" destOrd="0" presId="urn:microsoft.com/office/officeart/2005/8/layout/target3"/>
    <dgm:cxn modelId="{96338CC8-2F5B-456C-99E4-DCC1D1FED44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04454" y="0"/>
          <a:ext cx="6444716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604454" y="0"/>
        <a:ext cx="6444716" cy="518457"/>
      </dsp:txXfrm>
    </dsp:sp>
    <dsp:sp modelId="{A52A0455-90FF-4808-ABD0-F02540D31D5A}">
      <dsp:nvSpPr>
        <dsp:cNvPr id="0" name=""/>
        <dsp:cNvSpPr/>
      </dsp:nvSpPr>
      <dsp:spPr>
        <a:xfrm>
          <a:off x="340237" y="518457"/>
          <a:ext cx="2559884" cy="25598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0180" y="518457"/>
          <a:ext cx="6444716" cy="25598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</a:t>
          </a:r>
          <a:r>
            <a:rPr lang="cs-CZ" sz="2000" kern="1200" dirty="0" err="1" smtClean="0"/>
            <a:t>Vrtělková</a:t>
          </a:r>
          <a:endParaRPr lang="cs-CZ" sz="2000" kern="1200" dirty="0"/>
        </a:p>
      </dsp:txBody>
      <dsp:txXfrm>
        <a:off x="1620180" y="518457"/>
        <a:ext cx="6444716" cy="518457"/>
      </dsp:txXfrm>
    </dsp:sp>
    <dsp:sp modelId="{313FC574-E1CD-4FB4-B054-0B805CE0447D}">
      <dsp:nvSpPr>
        <dsp:cNvPr id="0" name=""/>
        <dsp:cNvSpPr/>
      </dsp:nvSpPr>
      <dsp:spPr>
        <a:xfrm>
          <a:off x="680475" y="1036915"/>
          <a:ext cx="1879408" cy="18794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20180" y="1036915"/>
          <a:ext cx="6444716" cy="18794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VY_32_INOVACE_Př_16_Člověk a příroda</a:t>
          </a:r>
          <a:endParaRPr lang="cs-CZ" sz="2000" kern="1200" dirty="0"/>
        </a:p>
      </dsp:txBody>
      <dsp:txXfrm>
        <a:off x="1620180" y="1036915"/>
        <a:ext cx="6444716" cy="518457"/>
      </dsp:txXfrm>
    </dsp:sp>
    <dsp:sp modelId="{FFC9F71D-1B4F-4AD9-A4A6-86ADEFC8AF5C}">
      <dsp:nvSpPr>
        <dsp:cNvPr id="0" name=""/>
        <dsp:cNvSpPr/>
      </dsp:nvSpPr>
      <dsp:spPr>
        <a:xfrm>
          <a:off x="1020713" y="1555372"/>
          <a:ext cx="1198933" cy="11989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70877" y="1556943"/>
          <a:ext cx="6444716" cy="1198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Člověk a příroda</a:t>
          </a:r>
          <a:endParaRPr lang="cs-CZ" sz="2000" kern="1200" dirty="0"/>
        </a:p>
      </dsp:txBody>
      <dsp:txXfrm>
        <a:off x="1570877" y="1556943"/>
        <a:ext cx="6444716" cy="518457"/>
      </dsp:txXfrm>
    </dsp:sp>
    <dsp:sp modelId="{EE85B701-7295-41C0-BA7A-34D3756A2AE6}">
      <dsp:nvSpPr>
        <dsp:cNvPr id="0" name=""/>
        <dsp:cNvSpPr/>
      </dsp:nvSpPr>
      <dsp:spPr>
        <a:xfrm>
          <a:off x="1360951" y="2073830"/>
          <a:ext cx="518457" cy="5184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20180" y="2073830"/>
          <a:ext cx="6444716" cy="5184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CZ.1.07/1.4.00/21.2004 </a:t>
          </a:r>
          <a:endParaRPr lang="cs-CZ" sz="2000" kern="1200" dirty="0"/>
        </a:p>
      </dsp:txBody>
      <dsp:txXfrm>
        <a:off x="1620180" y="2073830"/>
        <a:ext cx="6444716" cy="518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D45F04-1E26-4502-9E87-FE63CB4F48C7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60009B-8045-4A7F-91E8-728AE0FB5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926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Prostor pro vytvoření </a:t>
            </a:r>
            <a:r>
              <a:rPr lang="cs-CZ" smtClean="0"/>
              <a:t>myšlenkové mapy.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60009B-8045-4A7F-91E8-728AE0FB545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1572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172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573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415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9869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08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0341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889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1918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878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32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2442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68611-E7CB-463C-A89F-ADCCC48C6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74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zv.cz/pro-media/publikace/informacni-materialy/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02281965"/>
              </p:ext>
            </p:extLst>
          </p:nvPr>
        </p:nvGraphicFramePr>
        <p:xfrm>
          <a:off x="539552" y="1052736"/>
          <a:ext cx="8064896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87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8307402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Anotace</a:t>
            </a:r>
            <a:r>
              <a:rPr lang="cs-CZ" dirty="0" smtClean="0">
                <a:solidFill>
                  <a:prstClr val="black"/>
                </a:solidFill>
              </a:rPr>
              <a:t>:</a:t>
            </a:r>
          </a:p>
          <a:p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Prezentace </a:t>
            </a:r>
            <a:r>
              <a:rPr lang="cs-CZ" dirty="0">
                <a:solidFill>
                  <a:prstClr val="black"/>
                </a:solidFill>
              </a:rPr>
              <a:t>učiva: </a:t>
            </a:r>
            <a:r>
              <a:rPr lang="cs-CZ" dirty="0" smtClean="0">
                <a:solidFill>
                  <a:prstClr val="black"/>
                </a:solidFill>
              </a:rPr>
              <a:t>člověk a příroda.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Žáci se seznamují se společnými znaky člověka a ostatních živočichů. 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V závěru si učivo zopakují formou kvízu.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	Učební materiál vede žáky k aktivní práci, opravovat případné chyby mohou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přímo v prezentaci.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DUM je určen pro 4. a 5. ročník ZŠ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Pomůcky: závěrečný kvíz možno vytisknout pro jednotlivce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Autorem materiálu a všech jeho částí, není-li uvedeno jinak, je Hana </a:t>
            </a:r>
            <a:r>
              <a:rPr lang="cs-CZ" dirty="0" err="1" smtClean="0">
                <a:solidFill>
                  <a:prstClr val="black"/>
                </a:solidFill>
              </a:rPr>
              <a:t>Vrtělková</a:t>
            </a:r>
            <a:r>
              <a:rPr lang="cs-CZ" dirty="0" smtClean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45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3</a:t>
            </a:fld>
            <a:endParaRPr lang="cs-CZ"/>
          </a:p>
        </p:txBody>
      </p:sp>
      <p:pic>
        <p:nvPicPr>
          <p:cNvPr id="1026" name="Picture 2" descr="C:\Users\VrtelkovaH\AppData\Local\Microsoft\Windows\Temporary Internet Files\Content.IE5\AM1I8PN9\MC9004379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412776"/>
            <a:ext cx="1816100" cy="17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83187" y="2724078"/>
            <a:ext cx="1177502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ČLOVĚK</a:t>
            </a:r>
            <a:endParaRPr lang="cs-CZ" sz="2400" b="1" dirty="0"/>
          </a:p>
        </p:txBody>
      </p:sp>
      <p:pic>
        <p:nvPicPr>
          <p:cNvPr id="1027" name="Picture 3" descr="C:\Users\VrtelkovaH\AppData\Local\Microsoft\Windows\Temporary Internet Files\Content.IE5\DE4CGPLA\MM900178313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886" y="476672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91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411760" y="404664"/>
            <a:ext cx="4032448" cy="72008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Člověk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7080721" cy="108952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400" b="1" u="sng" dirty="0"/>
              <a:t>ž</a:t>
            </a:r>
            <a:r>
              <a:rPr lang="cs-CZ" sz="2400" b="1" u="sng" dirty="0" smtClean="0"/>
              <a:t>ivočich - </a:t>
            </a:r>
            <a:r>
              <a:rPr lang="cs-CZ" sz="2400" b="1" dirty="0" smtClean="0"/>
              <a:t>součást živé přírody </a:t>
            </a:r>
            <a:endParaRPr lang="cs-CZ" sz="2400" b="1" u="sng" dirty="0" smtClean="0"/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400" b="1" u="sng" dirty="0" smtClean="0"/>
              <a:t>savec</a:t>
            </a:r>
            <a:r>
              <a:rPr lang="cs-CZ" sz="2400" b="1" dirty="0" smtClean="0"/>
              <a:t> </a:t>
            </a:r>
            <a:r>
              <a:rPr lang="cs-CZ" sz="2400" b="1" dirty="0"/>
              <a:t>-</a:t>
            </a:r>
            <a:r>
              <a:rPr lang="cs-CZ" sz="2400" b="1" dirty="0" smtClean="0"/>
              <a:t> rodí živá mláďata, která sají mateřské mléko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400" b="1" u="sng" dirty="0" smtClean="0"/>
              <a:t>obratlovec</a:t>
            </a:r>
            <a:r>
              <a:rPr lang="cs-CZ" sz="2400" b="1" dirty="0" smtClean="0"/>
              <a:t> - má páteř složenou z obratlů</a:t>
            </a:r>
            <a:endParaRPr lang="cs-CZ" sz="2400" b="1" dirty="0"/>
          </a:p>
        </p:txBody>
      </p:sp>
      <p:pic>
        <p:nvPicPr>
          <p:cNvPr id="24578" name="Picture 2" descr="C:\Users\VrtelkovaH\AppData\Local\Microsoft\Windows\Temporary Internet Files\Content.IE5\R72C0G05\MP90030894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409990"/>
            <a:ext cx="1907268" cy="285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C:\Users\VrtelkovaH\AppData\Local\Microsoft\Windows\Temporary Internet Files\Content.IE5\DE4CGPLA\MP9003858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59" y="3462966"/>
            <a:ext cx="2000565" cy="2800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C:\Users\VrtelkovaH\AppData\Local\Microsoft\Windows\Temporary Internet Files\Content.IE5\DE4CGPLA\MP900433155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r="12456" b="27082"/>
          <a:stretch/>
        </p:blipFill>
        <p:spPr bwMode="auto">
          <a:xfrm>
            <a:off x="611560" y="3462966"/>
            <a:ext cx="2304256" cy="282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10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VrtelkovaH\AppData\Local\Microsoft\Windows\Temporary Internet Files\Content.IE5\Q5H1SYG6\MP90042784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93235"/>
            <a:ext cx="2987824" cy="2014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VrtelkovaH\AppData\Local\Microsoft\Windows\Temporary Internet Files\Content.IE5\7FS4E9PY\MC900404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11401"/>
            <a:ext cx="1825625" cy="157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C:\Users\VrtelkovaH\AppData\Local\Microsoft\Windows\Temporary Internet Files\Content.IE5\MJQ986DQ\MC90043874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645024"/>
            <a:ext cx="3624064" cy="271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aoblený obdélník 6"/>
          <p:cNvSpPr/>
          <p:nvPr/>
        </p:nvSpPr>
        <p:spPr>
          <a:xfrm>
            <a:off x="971600" y="548680"/>
            <a:ext cx="6974963" cy="64807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Projevy člověka společné s ostatními živočichy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259632" y="1844824"/>
            <a:ext cx="3802644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dirty="0" smtClean="0"/>
              <a:t>Dýcháme</a:t>
            </a:r>
          </a:p>
          <a:p>
            <a:r>
              <a:rPr lang="cs-CZ" sz="2800" b="1" dirty="0" smtClean="0"/>
              <a:t>	- dýchací soustava</a:t>
            </a:r>
            <a:endParaRPr lang="cs-CZ" sz="2800" b="1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06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347285"/>
            <a:ext cx="5688013" cy="5065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C:\Users\VrtelkovaH\AppData\Local\Microsoft\Windows\Temporary Internet Files\Content.IE5\MJQ986DQ\MP9004331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60848"/>
            <a:ext cx="3369427" cy="223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676399"/>
            <a:ext cx="3600281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dirty="0"/>
              <a:t>p</a:t>
            </a:r>
            <a:r>
              <a:rPr lang="cs-CZ" sz="2800" b="1" dirty="0" smtClean="0"/>
              <a:t>řijímáme živiny</a:t>
            </a:r>
          </a:p>
          <a:p>
            <a:r>
              <a:rPr lang="cs-CZ" sz="2800" b="1" dirty="0" smtClean="0"/>
              <a:t>	- trávící soustava</a:t>
            </a:r>
            <a:endParaRPr lang="cs-CZ" sz="2800" b="1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29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VrtelkovaH\AppData\Local\Microsoft\Windows\Temporary Internet Files\Content.IE5\S7687CZ2\MC9003448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221088"/>
            <a:ext cx="2248231" cy="226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C:\Users\VrtelkovaH\AppData\Local\Microsoft\Windows\Temporary Internet Files\Content.IE5\K0O7W0UI\MC9003443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119027"/>
            <a:ext cx="146367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C:\Users\VrtelkovaH\AppData\Local\Microsoft\Windows\Temporary Internet Files\Content.IE5\R72C0G05\MC9003551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84984"/>
            <a:ext cx="2698851" cy="267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31640" y="692696"/>
            <a:ext cx="5934060" cy="224676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dirty="0" smtClean="0"/>
              <a:t>Vylučujeme</a:t>
            </a:r>
          </a:p>
          <a:p>
            <a:r>
              <a:rPr lang="cs-CZ" sz="2800" b="1" dirty="0"/>
              <a:t>	</a:t>
            </a:r>
            <a:r>
              <a:rPr lang="cs-CZ" sz="2800" b="1" dirty="0" smtClean="0"/>
              <a:t>- moč – močová soustava</a:t>
            </a:r>
          </a:p>
          <a:p>
            <a:r>
              <a:rPr lang="cs-CZ" sz="2800" b="1" dirty="0"/>
              <a:t>	</a:t>
            </a:r>
            <a:r>
              <a:rPr lang="cs-CZ" sz="2800" b="1" dirty="0" smtClean="0"/>
              <a:t>- stolice – trávicí soustava</a:t>
            </a:r>
          </a:p>
          <a:p>
            <a:r>
              <a:rPr lang="cs-CZ" sz="2800" b="1" dirty="0"/>
              <a:t>	</a:t>
            </a:r>
            <a:r>
              <a:rPr lang="cs-CZ" sz="2800" b="1" dirty="0" smtClean="0"/>
              <a:t>- oxid uhličitý – dýchací soustava</a:t>
            </a:r>
          </a:p>
          <a:p>
            <a:r>
              <a:rPr lang="cs-CZ" sz="2800" b="1" dirty="0"/>
              <a:t>	</a:t>
            </a:r>
            <a:r>
              <a:rPr lang="cs-CZ" sz="2800" b="1" dirty="0" smtClean="0"/>
              <a:t>- pot – kožní soustava</a:t>
            </a:r>
            <a:endParaRPr lang="cs-CZ" sz="2800" b="1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676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VrtelkovaH\AppData\Local\Microsoft\Windows\Temporary Internet Files\Content.IE5\AM1I8PN9\MP9004277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587" y="3844700"/>
            <a:ext cx="4176464" cy="276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VrtelkovaH\AppData\Local\Microsoft\Windows\Temporary Internet Files\Content.IE5\7FS4E9PY\MP9004006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356926"/>
            <a:ext cx="305239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62604" y="700907"/>
            <a:ext cx="4722447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dirty="0"/>
              <a:t>r</a:t>
            </a:r>
            <a:r>
              <a:rPr lang="cs-CZ" sz="2800" b="1" dirty="0" smtClean="0"/>
              <a:t>ozmnožujeme se </a:t>
            </a:r>
          </a:p>
          <a:p>
            <a:r>
              <a:rPr lang="cs-CZ" sz="2800" b="1" dirty="0" smtClean="0"/>
              <a:t>	- rozmnožovací soustava</a:t>
            </a:r>
            <a:endParaRPr lang="cs-CZ" sz="2800" b="1" dirty="0"/>
          </a:p>
        </p:txBody>
      </p:sp>
      <p:pic>
        <p:nvPicPr>
          <p:cNvPr id="19460" name="Picture 4" descr="C:\Users\VrtelkovaH\AppData\Local\Microsoft\Windows\Temporary Internet Files\Content.IE5\K0O7W0UI\MP90026295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387" y="1805863"/>
            <a:ext cx="2548880" cy="169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327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VrtelkovaH\AppData\Local\Microsoft\Windows\Temporary Internet Files\Content.IE5\Q5H1SYG6\MP90018517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1242355" cy="1868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C:\Users\VrtelkovaH\AppData\Local\Microsoft\Windows\Temporary Internet Files\Content.IE5\S7687CZ2\MP90043931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737" y="2613324"/>
            <a:ext cx="3281290" cy="288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C:\Users\VrtelkovaH\AppData\Local\Microsoft\Windows\Temporary Internet Files\Content.IE5\MJQ986DQ\MP90043837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28800"/>
            <a:ext cx="3450487" cy="48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60729" y="647110"/>
            <a:ext cx="4138966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dirty="0"/>
              <a:t>r</a:t>
            </a:r>
            <a:r>
              <a:rPr lang="cs-CZ" sz="2800" b="1" dirty="0" smtClean="0"/>
              <a:t>osteme a vyvíjíme se</a:t>
            </a:r>
            <a:endParaRPr lang="cs-CZ" sz="2800" b="1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95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VrtelkovaH\AppData\Local\Microsoft\Windows\Temporary Internet Files\Content.IE5\MJQ986DQ\MP9003995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09025"/>
            <a:ext cx="2225800" cy="3337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C:\Users\VrtelkovaH\AppData\Local\Microsoft\Windows\Temporary Internet Files\Content.IE5\Q5H1SYG6\MP90042278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17032"/>
            <a:ext cx="2708920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C:\Users\VrtelkovaH\AppData\Local\Microsoft\Windows\Temporary Internet Files\Content.IE5\7FS4E9PY\MP90042274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273" y="1916832"/>
            <a:ext cx="2636912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15616" y="620688"/>
            <a:ext cx="7024680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dirty="0" smtClean="0"/>
              <a:t>volně se pohybujeme</a:t>
            </a:r>
          </a:p>
          <a:p>
            <a:r>
              <a:rPr lang="cs-CZ" sz="2800" b="1" dirty="0" smtClean="0"/>
              <a:t>	- pohybová(kosterní) a svalová soustava</a:t>
            </a:r>
            <a:endParaRPr lang="cs-CZ" sz="2800" b="1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807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VrtelkovaH\AppData\Local\Microsoft\Windows\Temporary Internet Files\Content.IE5\Q5H1SYG6\MP9004067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941167"/>
            <a:ext cx="2302861" cy="1534641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VrtelkovaH\AppData\Local\Microsoft\Windows\Temporary Internet Files\Content.IE5\MJQ986DQ\MP9004091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966" y="1772816"/>
            <a:ext cx="2708920" cy="2708920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C:\Users\VrtelkovaH\AppData\Local\Microsoft\Windows\Temporary Internet Files\Content.IE5\7FS4E9PY\MP900402576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66" t="13912" r="10924" b="13912"/>
          <a:stretch/>
        </p:blipFill>
        <p:spPr bwMode="auto">
          <a:xfrm>
            <a:off x="4968510" y="2497924"/>
            <a:ext cx="1932039" cy="2474893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C:\Users\VrtelkovaH\AppData\Local\Microsoft\Windows\Temporary Internet Files\Content.IE5\7FS4E9PY\MP90042253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444" y="4598588"/>
            <a:ext cx="1877221" cy="1877221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C:\Users\VrtelkovaH\AppData\Local\Microsoft\Windows\Temporary Internet Files\Content.IE5\Q5H1SYG6\MP90041175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967" y="3334627"/>
            <a:ext cx="2143100" cy="3213081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548680"/>
            <a:ext cx="7348422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dirty="0" smtClean="0"/>
              <a:t>reagujeme na změny prostředí</a:t>
            </a:r>
          </a:p>
          <a:p>
            <a:r>
              <a:rPr lang="cs-CZ" sz="2800" b="1" dirty="0" smtClean="0"/>
              <a:t>	- okolní svět vnímáme smyslovými orgány</a:t>
            </a:r>
            <a:endParaRPr lang="cs-CZ" sz="2800" b="1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88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C:\Users\VrtelkovaH\AppData\Local\Microsoft\Windows\Temporary Internet Files\Content.IE5\7FS4E9PY\MP900439433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54" b="15680"/>
          <a:stretch/>
        </p:blipFill>
        <p:spPr bwMode="auto">
          <a:xfrm rot="5400000">
            <a:off x="2352796" y="2175508"/>
            <a:ext cx="4291584" cy="463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6" y="332656"/>
            <a:ext cx="7486024" cy="181588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b="1" dirty="0" smtClean="0"/>
              <a:t>Lidé se vzájemně odlišují.</a:t>
            </a:r>
          </a:p>
          <a:p>
            <a:r>
              <a:rPr lang="cs-CZ" sz="2800" b="1" dirty="0" smtClean="0"/>
              <a:t>Pozorujeme odlišnosti podle pohlaví, věku a rasy.</a:t>
            </a:r>
          </a:p>
          <a:p>
            <a:r>
              <a:rPr lang="cs-CZ" sz="2800" b="1" dirty="0" smtClean="0"/>
              <a:t>Lidé mají společný původ, ale postupně </a:t>
            </a:r>
          </a:p>
          <a:p>
            <a:r>
              <a:rPr lang="cs-CZ" sz="2800" b="1" dirty="0" smtClean="0"/>
              <a:t>se přizpůsobovali prostředí, ve kterém žijí.</a:t>
            </a:r>
            <a:endParaRPr lang="cs-CZ" sz="2800" b="1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92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13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92136" y="359078"/>
            <a:ext cx="866391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b="1" dirty="0" smtClean="0"/>
              <a:t>Kvíz: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2136" y="1416663"/>
            <a:ext cx="2063706" cy="15696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b="1" dirty="0" smtClean="0"/>
              <a:t>Člověk je :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savec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býložravec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obojživelník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74741" y="1416662"/>
            <a:ext cx="2695866" cy="15696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2. Dýcháme pomocí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žáber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dýchací soustavy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pouze kůží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2136" y="3789040"/>
            <a:ext cx="3221651" cy="15696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3. Živiny přijímáme: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dýchací soustavou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vylučovací soustavou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trávicí soustavou</a:t>
            </a:r>
            <a:endParaRPr lang="cs-CZ" sz="2400" b="1" dirty="0"/>
          </a:p>
        </p:txBody>
      </p:sp>
      <p:sp>
        <p:nvSpPr>
          <p:cNvPr id="13" name="Obdélník 12"/>
          <p:cNvSpPr/>
          <p:nvPr/>
        </p:nvSpPr>
        <p:spPr>
          <a:xfrm>
            <a:off x="5108617" y="3789039"/>
            <a:ext cx="3639847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/>
              <a:t>4. Vylučujeme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dech, pot, živiny, oxid uhličitý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pot, moč, zvuky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pot, moč, stolici, oxid uhličitý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90594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14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83856" y="380565"/>
            <a:ext cx="4868064" cy="15696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/>
              <a:t>5</a:t>
            </a:r>
            <a:r>
              <a:rPr lang="cs-CZ" sz="2400" b="1" dirty="0" smtClean="0"/>
              <a:t>. Pomocí rozmnožovací soustavy se: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rozmnožujeme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cestujeme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trávíme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306896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499992" y="4027717"/>
            <a:ext cx="3672408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/>
              <a:t>8</a:t>
            </a:r>
            <a:r>
              <a:rPr lang="cs-CZ" sz="2400" b="1" dirty="0" smtClean="0"/>
              <a:t>. Na okolní svět reagujeme pomocí: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smyslových orgánů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zpravodajství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předpovědí počasí</a:t>
            </a:r>
            <a:endParaRPr lang="cs-CZ" sz="2400" b="1" dirty="0"/>
          </a:p>
        </p:txBody>
      </p:sp>
      <p:sp>
        <p:nvSpPr>
          <p:cNvPr id="8" name="Obdélník 7"/>
          <p:cNvSpPr/>
          <p:nvPr/>
        </p:nvSpPr>
        <p:spPr>
          <a:xfrm>
            <a:off x="588181" y="2688889"/>
            <a:ext cx="3496304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/>
              <a:t>7</a:t>
            </a:r>
            <a:r>
              <a:rPr lang="cs-CZ" sz="2400" b="1" dirty="0" smtClean="0"/>
              <a:t>. Volný pohyb nám umožňuje: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svoboda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kosterní a svalová soustava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živiny</a:t>
            </a:r>
          </a:p>
        </p:txBody>
      </p:sp>
      <p:sp>
        <p:nvSpPr>
          <p:cNvPr id="9" name="Obdélník 8"/>
          <p:cNvSpPr/>
          <p:nvPr/>
        </p:nvSpPr>
        <p:spPr>
          <a:xfrm>
            <a:off x="5630495" y="945302"/>
            <a:ext cx="3096344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/>
              <a:t>6. Díky správné životosprávě: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vidíme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rosteme a vyvíjíme se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dobře spíme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61168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68611-E7CB-463C-A89F-ADCCC48C6766}" type="slidenum">
              <a:rPr lang="cs-CZ" smtClean="0"/>
              <a:t>15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63688" y="1556792"/>
            <a:ext cx="71686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b="1" dirty="0" smtClean="0"/>
              <a:t>A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B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C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C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A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B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B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A</a:t>
            </a:r>
          </a:p>
          <a:p>
            <a:pPr marL="342900" indent="-342900">
              <a:buAutoNum type="arabicPeriod"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692696"/>
            <a:ext cx="1751249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/>
              <a:t>Ř</a:t>
            </a:r>
            <a:r>
              <a:rPr lang="cs-CZ" sz="2400" b="1" dirty="0" smtClean="0"/>
              <a:t>ešení kvízu</a:t>
            </a:r>
            <a:endParaRPr lang="cs-CZ" sz="2400" b="1" dirty="0"/>
          </a:p>
        </p:txBody>
      </p:sp>
      <p:pic>
        <p:nvPicPr>
          <p:cNvPr id="1026" name="Picture 2" descr="C:\Users\VrtelkovaH\AppData\Local\Microsoft\Windows\Temporary Internet Files\Content.IE5\S7687CZ2\MC90044042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72816"/>
            <a:ext cx="3388643" cy="3568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573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16832"/>
            <a:ext cx="797583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1200" dirty="0" smtClean="0">
                <a:hlinkClick r:id="rId2"/>
              </a:rPr>
              <a:t>www.office.microsoft.com</a:t>
            </a:r>
            <a:endParaRPr lang="cs-CZ" sz="1200" dirty="0" smtClean="0"/>
          </a:p>
          <a:p>
            <a:pPr marL="342900" indent="-342900">
              <a:buFont typeface="Wingdings" pitchFamily="2" charset="2"/>
              <a:buChar char="§"/>
            </a:pPr>
            <a:r>
              <a:rPr lang="cs-CZ" sz="1200" u="sng" dirty="0" smtClean="0">
                <a:hlinkClick r:id="rId3"/>
              </a:rPr>
              <a:t>http://</a:t>
            </a:r>
            <a:r>
              <a:rPr lang="cs-CZ" sz="1200" u="sng" dirty="0" smtClean="0">
                <a:hlinkClick r:id="rId3"/>
              </a:rPr>
              <a:t>www.fzv.cz/pro-media/publikace/informacni-materialy/</a:t>
            </a:r>
            <a:r>
              <a:rPr lang="cs-CZ" sz="1200" u="sng" dirty="0" smtClean="0"/>
              <a:t>pyramida-zdrave-vyzivy/115-pyramida-zdrave-vyzivy.aspx</a:t>
            </a:r>
            <a:endParaRPr lang="cs-CZ" sz="1200" u="sng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pPr marL="342900" indent="-342900">
              <a:buFont typeface="Wingdings" pitchFamily="2" charset="2"/>
              <a:buChar char="§"/>
            </a:pP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1048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</a:rPr>
              <a:t>Citace: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87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416</Words>
  <Application>Microsoft Office PowerPoint</Application>
  <PresentationFormat>Předvádění na obrazovce (4:3)</PresentationFormat>
  <Paragraphs>145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Vrtělková Hana</dc:creator>
  <cp:lastModifiedBy>Vrtělková Hana</cp:lastModifiedBy>
  <cp:revision>8</cp:revision>
  <dcterms:created xsi:type="dcterms:W3CDTF">2012-02-28T21:03:46Z</dcterms:created>
  <dcterms:modified xsi:type="dcterms:W3CDTF">2012-05-08T17:39:07Z</dcterms:modified>
</cp:coreProperties>
</file>