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7" r:id="rId2"/>
    <p:sldId id="266" r:id="rId3"/>
    <p:sldId id="265" r:id="rId4"/>
    <p:sldId id="264" r:id="rId5"/>
    <p:sldId id="263" r:id="rId6"/>
    <p:sldId id="262" r:id="rId7"/>
    <p:sldId id="261" r:id="rId8"/>
    <p:sldId id="260" r:id="rId9"/>
    <p:sldId id="259" r:id="rId10"/>
    <p:sldId id="258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VY_32_INOVACE_Př_17_Člověk I.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Člověk I.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18077F6-F43E-48A1-B225-92BB7EAED52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33C5688-3767-440C-BAAB-6AAB69A35B27}" type="presOf" srcId="{D1B46980-6531-4606-95E6-44980827E919}" destId="{6140AFEC-043D-4C43-A2F9-D0F5331DF3A3}" srcOrd="0" destOrd="0" presId="urn:microsoft.com/office/officeart/2005/8/layout/target3"/>
    <dgm:cxn modelId="{59810384-1268-4513-9BE1-26966AC793A6}" type="presOf" srcId="{757F3AB3-0718-4624-B441-E567A8F0AB56}" destId="{333A1088-737F-45CB-B68E-254E46348037}" srcOrd="0" destOrd="0" presId="urn:microsoft.com/office/officeart/2005/8/layout/target3"/>
    <dgm:cxn modelId="{713ECD88-BD8B-43AD-98CA-DB561105211C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6405B1D-BC7D-462D-A029-E85B6F1ABFD8}" type="presOf" srcId="{D1B46980-6531-4606-95E6-44980827E919}" destId="{2BE915AB-18AA-4053-B92C-3BFC9ED204BB}" srcOrd="1" destOrd="0" presId="urn:microsoft.com/office/officeart/2005/8/layout/target3"/>
    <dgm:cxn modelId="{06D15E72-AA5F-485B-967E-2BB6DA6DF19E}" type="presOf" srcId="{D8197B8C-B260-4A16-BDF4-0947B075E274}" destId="{5A5FFA88-C948-4069-8E93-59FA12366E83}" srcOrd="1" destOrd="0" presId="urn:microsoft.com/office/officeart/2005/8/layout/target3"/>
    <dgm:cxn modelId="{3A5DE89B-C07A-4579-93DD-BBA0F8B24134}" type="presOf" srcId="{4C35D32F-0EAB-4CD7-82EE-45574DC2A586}" destId="{890E4F0B-2866-4A3F-A3C7-2A14B1797930}" srcOrd="1" destOrd="0" presId="urn:microsoft.com/office/officeart/2005/8/layout/target3"/>
    <dgm:cxn modelId="{E957399B-963D-4B7D-A178-8F9AABF41E8E}" type="presOf" srcId="{B651F6E3-6281-48DB-9319-2AEAFDAE7572}" destId="{6BB5E863-4638-4E1D-BFDE-399D028AC4ED}" srcOrd="1" destOrd="0" presId="urn:microsoft.com/office/officeart/2005/8/layout/target3"/>
    <dgm:cxn modelId="{2A66CD43-FF61-497F-8EC2-351FFABF633C}" type="presOf" srcId="{D1D4F407-5343-4D3F-B5B9-D407B03CAEB4}" destId="{AED2198E-93D5-4001-81B4-73124B309672}" srcOrd="1" destOrd="0" presId="urn:microsoft.com/office/officeart/2005/8/layout/target3"/>
    <dgm:cxn modelId="{62BBFF12-EEDA-4145-B589-E488B38033F9}" type="presOf" srcId="{D1D4F407-5343-4D3F-B5B9-D407B03CAEB4}" destId="{D005CE8C-CC26-4C3E-AC11-E15060ECD759}" srcOrd="0" destOrd="0" presId="urn:microsoft.com/office/officeart/2005/8/layout/target3"/>
    <dgm:cxn modelId="{13CDACE9-6A50-48D7-B2CF-1A33815EF5B6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A9BCE1B-342E-4D37-97B6-C841735D000B}" type="presParOf" srcId="{333A1088-737F-45CB-B68E-254E46348037}" destId="{F5ABB229-8D3B-4694-996A-96F23CF14429}" srcOrd="0" destOrd="0" presId="urn:microsoft.com/office/officeart/2005/8/layout/target3"/>
    <dgm:cxn modelId="{79FFD30F-CCF6-4DF1-BE5A-209796149511}" type="presParOf" srcId="{333A1088-737F-45CB-B68E-254E46348037}" destId="{F41139FD-01EE-4571-8B17-4FB00FC51163}" srcOrd="1" destOrd="0" presId="urn:microsoft.com/office/officeart/2005/8/layout/target3"/>
    <dgm:cxn modelId="{C5233089-5AEB-42F8-A208-9AA1069AA2AE}" type="presParOf" srcId="{333A1088-737F-45CB-B68E-254E46348037}" destId="{D005CE8C-CC26-4C3E-AC11-E15060ECD759}" srcOrd="2" destOrd="0" presId="urn:microsoft.com/office/officeart/2005/8/layout/target3"/>
    <dgm:cxn modelId="{25096005-D1EA-40DA-9C59-18BC4DA75E42}" type="presParOf" srcId="{333A1088-737F-45CB-B68E-254E46348037}" destId="{2C702D82-9B77-49B7-9568-BB8EB47C3372}" srcOrd="3" destOrd="0" presId="urn:microsoft.com/office/officeart/2005/8/layout/target3"/>
    <dgm:cxn modelId="{97AFA517-D4FA-48D4-B287-F3A71C588047}" type="presParOf" srcId="{333A1088-737F-45CB-B68E-254E46348037}" destId="{A52A0455-90FF-4808-ABD0-F02540D31D5A}" srcOrd="4" destOrd="0" presId="urn:microsoft.com/office/officeart/2005/8/layout/target3"/>
    <dgm:cxn modelId="{6F7B6512-9449-47C4-A4FD-A38FDF9F0E2B}" type="presParOf" srcId="{333A1088-737F-45CB-B68E-254E46348037}" destId="{6140AFEC-043D-4C43-A2F9-D0F5331DF3A3}" srcOrd="5" destOrd="0" presId="urn:microsoft.com/office/officeart/2005/8/layout/target3"/>
    <dgm:cxn modelId="{12B32754-9CFD-4556-B518-31F251721485}" type="presParOf" srcId="{333A1088-737F-45CB-B68E-254E46348037}" destId="{9358AC05-5D7D-4327-9F80-1AD486AEA664}" srcOrd="6" destOrd="0" presId="urn:microsoft.com/office/officeart/2005/8/layout/target3"/>
    <dgm:cxn modelId="{0AC38D4C-579C-49A7-8E4F-6EB1DFD238D7}" type="presParOf" srcId="{333A1088-737F-45CB-B68E-254E46348037}" destId="{313FC574-E1CD-4FB4-B054-0B805CE0447D}" srcOrd="7" destOrd="0" presId="urn:microsoft.com/office/officeart/2005/8/layout/target3"/>
    <dgm:cxn modelId="{8FFA0D91-F4B4-4FB8-A5AC-BB7C05CB8263}" type="presParOf" srcId="{333A1088-737F-45CB-B68E-254E46348037}" destId="{619D679B-A015-4ECF-8348-D1034C574F40}" srcOrd="8" destOrd="0" presId="urn:microsoft.com/office/officeart/2005/8/layout/target3"/>
    <dgm:cxn modelId="{C106329C-3997-4A70-826B-C1AAC61C3D4F}" type="presParOf" srcId="{333A1088-737F-45CB-B68E-254E46348037}" destId="{322283A8-4A27-4CDA-BAE3-F381106A9174}" srcOrd="9" destOrd="0" presId="urn:microsoft.com/office/officeart/2005/8/layout/target3"/>
    <dgm:cxn modelId="{2FB76B6D-5AF4-417F-A1A9-A90A9F6CA75C}" type="presParOf" srcId="{333A1088-737F-45CB-B68E-254E46348037}" destId="{FFC9F71D-1B4F-4AD9-A4A6-86ADEFC8AF5C}" srcOrd="10" destOrd="0" presId="urn:microsoft.com/office/officeart/2005/8/layout/target3"/>
    <dgm:cxn modelId="{0C39A40E-E607-4859-ADBA-F36366ACFEAA}" type="presParOf" srcId="{333A1088-737F-45CB-B68E-254E46348037}" destId="{25B08C86-7E15-44DC-BE7F-FFB55DD49D12}" srcOrd="11" destOrd="0" presId="urn:microsoft.com/office/officeart/2005/8/layout/target3"/>
    <dgm:cxn modelId="{2135483F-2987-4036-B7B8-A8F7664E6643}" type="presParOf" srcId="{333A1088-737F-45CB-B68E-254E46348037}" destId="{76644BE8-9D7C-4C09-B250-3D10AF48CBB7}" srcOrd="12" destOrd="0" presId="urn:microsoft.com/office/officeart/2005/8/layout/target3"/>
    <dgm:cxn modelId="{73E371D5-ACD5-42CA-ABC0-A0A31E05ED25}" type="presParOf" srcId="{333A1088-737F-45CB-B68E-254E46348037}" destId="{EE85B701-7295-41C0-BA7A-34D3756A2AE6}" srcOrd="13" destOrd="0" presId="urn:microsoft.com/office/officeart/2005/8/layout/target3"/>
    <dgm:cxn modelId="{1BB5C5DC-86EF-437E-84D9-E6C2DCFC28D6}" type="presParOf" srcId="{333A1088-737F-45CB-B68E-254E46348037}" destId="{8BEBB6EC-1DAA-4CAC-8A25-BC0FCBD5DBD5}" srcOrd="14" destOrd="0" presId="urn:microsoft.com/office/officeart/2005/8/layout/target3"/>
    <dgm:cxn modelId="{171C2BA6-98C9-4367-A514-8ABBC943AC49}" type="presParOf" srcId="{333A1088-737F-45CB-B68E-254E46348037}" destId="{AED2198E-93D5-4001-81B4-73124B309672}" srcOrd="15" destOrd="0" presId="urn:microsoft.com/office/officeart/2005/8/layout/target3"/>
    <dgm:cxn modelId="{C4B1C4C3-E03E-48B2-9DAD-C4F6B9F35F9E}" type="presParOf" srcId="{333A1088-737F-45CB-B68E-254E46348037}" destId="{2BE915AB-18AA-4053-B92C-3BFC9ED204BB}" srcOrd="16" destOrd="0" presId="urn:microsoft.com/office/officeart/2005/8/layout/target3"/>
    <dgm:cxn modelId="{C26B96A7-B79D-4EFB-9E1A-99D0BDC63CCC}" type="presParOf" srcId="{333A1088-737F-45CB-B68E-254E46348037}" destId="{6BB5E863-4638-4E1D-BFDE-399D028AC4ED}" srcOrd="17" destOrd="0" presId="urn:microsoft.com/office/officeart/2005/8/layout/target3"/>
    <dgm:cxn modelId="{103C592F-78DA-406A-A95B-98E496885C16}" type="presParOf" srcId="{333A1088-737F-45CB-B68E-254E46348037}" destId="{5A5FFA88-C948-4069-8E93-59FA12366E83}" srcOrd="18" destOrd="0" presId="urn:microsoft.com/office/officeart/2005/8/layout/target3"/>
    <dgm:cxn modelId="{20E317B6-8DEA-4BA2-BB5C-C80238DE1F1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VY_32_INOVACE_Př_17_Člověk I. 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Člověk I. 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CZ.1.07/1.4.00/21.2004 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1F50CD-F33D-4A60-9A6E-0D6B87073557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B6B0A7-2AD5-4A3E-99C2-030136B7A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25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Vysvětli,</a:t>
            </a:r>
            <a:r>
              <a:rPr lang="cs-CZ" baseline="0" dirty="0" smtClean="0"/>
              <a:t> proč zbylé pojmy nemůžeš umístit.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B6B0A7-2AD5-4A3E-99C2-030136B7A09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0065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97F55-3AC8-4B66-9B17-75309BAEEF61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D3310-0BCF-412D-B1E8-23EFCB5DB0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8989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97F55-3AC8-4B66-9B17-75309BAEEF61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D3310-0BCF-412D-B1E8-23EFCB5DB0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8702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97F55-3AC8-4B66-9B17-75309BAEEF61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D3310-0BCF-412D-B1E8-23EFCB5DB0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072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97F55-3AC8-4B66-9B17-75309BAEEF61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D3310-0BCF-412D-B1E8-23EFCB5DB0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16431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97F55-3AC8-4B66-9B17-75309BAEEF61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D3310-0BCF-412D-B1E8-23EFCB5DB0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24835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97F55-3AC8-4B66-9B17-75309BAEEF61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D3310-0BCF-412D-B1E8-23EFCB5DB0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0933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97F55-3AC8-4B66-9B17-75309BAEEF61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D3310-0BCF-412D-B1E8-23EFCB5DB0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91996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97F55-3AC8-4B66-9B17-75309BAEEF61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D3310-0BCF-412D-B1E8-23EFCB5DB0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9238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97F55-3AC8-4B66-9B17-75309BAEEF61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D3310-0BCF-412D-B1E8-23EFCB5DB0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2668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97F55-3AC8-4B66-9B17-75309BAEEF61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D3310-0BCF-412D-B1E8-23EFCB5DB0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293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97F55-3AC8-4B66-9B17-75309BAEEF61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D3310-0BCF-412D-B1E8-23EFCB5DB0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22745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297F55-3AC8-4B66-9B17-75309BAEEF61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BD3310-0BCF-412D-B1E8-23EFCB5DB0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332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6.xml"/><Relationship Id="rId5" Type="http://schemas.openxmlformats.org/officeDocument/2006/relationships/image" Target="../media/image12.png"/><Relationship Id="rId4" Type="http://schemas.openxmlformats.org/officeDocument/2006/relationships/slide" Target="slide5.xml"/><Relationship Id="rId9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slide" Target="slide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10394896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9362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0336"/>
            <a:ext cx="8460842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učiva: </a:t>
            </a:r>
            <a:r>
              <a:rPr lang="cs-CZ" dirty="0" smtClean="0">
                <a:solidFill>
                  <a:prstClr val="black"/>
                </a:solidFill>
              </a:rPr>
              <a:t>člověk , tělo, kostra, svaly a kůže.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Žáci popisují základní části lidského těla, přiřazují správné pojmy ke kostře, doplňují text.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	Učební materiál vede žáky k aktivní práci, opravovat případné chyby mohou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přímo v prezentaci.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DUM je určen pro  5. ročník </a:t>
            </a:r>
            <a:r>
              <a:rPr lang="cs-CZ" dirty="0" smtClean="0">
                <a:solidFill>
                  <a:prstClr val="black"/>
                </a:solidFill>
              </a:rPr>
              <a:t>ZŠ.</a:t>
            </a:r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Pomůcky: fixy, obrazy lidského těla, kostry, svalů, kůže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Při práci mohou žáci pomocí hypertextových odkazů v nadpisech otevřít stranu </a:t>
            </a:r>
          </a:p>
          <a:p>
            <a:r>
              <a:rPr lang="cs-CZ" dirty="0">
                <a:solidFill>
                  <a:prstClr val="black"/>
                </a:solidFill>
              </a:rPr>
              <a:t>se správným řešením, která je v závěru prezentace. V jednotlivých obrazech je opět</a:t>
            </a:r>
          </a:p>
          <a:p>
            <a:r>
              <a:rPr lang="cs-CZ" dirty="0">
                <a:solidFill>
                  <a:prstClr val="black"/>
                </a:solidFill>
              </a:rPr>
              <a:t>odkaz pro návrat zpět.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 smtClean="0">
                <a:solidFill>
                  <a:prstClr val="black"/>
                </a:solidFill>
              </a:rPr>
              <a:t>Vrtělková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1830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3" action="ppaction://hlinksldjump"/>
          </p:cNvPr>
          <p:cNvSpPr/>
          <p:nvPr/>
        </p:nvSpPr>
        <p:spPr>
          <a:xfrm>
            <a:off x="1979712" y="332656"/>
            <a:ext cx="5040560" cy="57606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Pojmenuj hlavní části lidského těla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3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3879" b="72061" l="8863" r="9984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811" t="43870" b="28065"/>
          <a:stretch/>
        </p:blipFill>
        <p:spPr>
          <a:xfrm rot="16200000">
            <a:off x="1535224" y="2853294"/>
            <a:ext cx="5785524" cy="2304257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39552" y="3975686"/>
            <a:ext cx="841897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hlava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7873" y="2769390"/>
            <a:ext cx="978153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břicho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4837" y="1601118"/>
            <a:ext cx="1149674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hrudník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3389516"/>
            <a:ext cx="894797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holeň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790509" y="3007729"/>
            <a:ext cx="1040285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stehno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790509" y="4793393"/>
            <a:ext cx="102387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koleno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59804" y="3620348"/>
            <a:ext cx="57099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krk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056158" y="6014067"/>
            <a:ext cx="758221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záda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0088" y="2215318"/>
            <a:ext cx="801438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loket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9552" y="4628726"/>
            <a:ext cx="908454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hýždě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9552" y="5281453"/>
            <a:ext cx="789703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lýtko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63382" y="1858612"/>
            <a:ext cx="1309269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předloktí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6577" y="5841913"/>
            <a:ext cx="735651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ruka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996526" y="5406154"/>
            <a:ext cx="817853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noha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658165" y="4206518"/>
            <a:ext cx="1156214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rameno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120126" y="2425101"/>
            <a:ext cx="762838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paže</a:t>
            </a:r>
            <a:endParaRPr lang="cs-CZ" sz="2400" dirty="0"/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2549963" y="1274091"/>
            <a:ext cx="1734005" cy="2308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2798389" y="2320277"/>
            <a:ext cx="1426228" cy="51892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2632601" y="2886766"/>
            <a:ext cx="1061708" cy="45528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2683472" y="3620347"/>
            <a:ext cx="1741767" cy="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V="1">
            <a:off x="2398118" y="4294508"/>
            <a:ext cx="1113385" cy="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2497411" y="5528839"/>
            <a:ext cx="2146597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V="1">
            <a:off x="2620600" y="5766665"/>
            <a:ext cx="1465439" cy="3633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>
            <a:off x="4425239" y="1491006"/>
            <a:ext cx="2234785" cy="6818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H="1" flipV="1">
            <a:off x="4863193" y="2453385"/>
            <a:ext cx="1208020" cy="31600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H="1" flipV="1">
            <a:off x="4929913" y="2941725"/>
            <a:ext cx="1587953" cy="5891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 flipH="1" flipV="1">
            <a:off x="5044950" y="3555464"/>
            <a:ext cx="1070329" cy="63994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 flipH="1" flipV="1">
            <a:off x="4729117" y="4582076"/>
            <a:ext cx="1467965" cy="23083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/>
          <p:nvPr/>
        </p:nvCxnSpPr>
        <p:spPr>
          <a:xfrm flipH="1" flipV="1">
            <a:off x="4729117" y="5124440"/>
            <a:ext cx="1476173" cy="38784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/>
          <p:nvPr/>
        </p:nvCxnSpPr>
        <p:spPr>
          <a:xfrm flipH="1">
            <a:off x="5011269" y="6248001"/>
            <a:ext cx="1429494" cy="3633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8010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1691680" y="404664"/>
            <a:ext cx="5760640" cy="57606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Přiřaď ke kostře správné názvy</a:t>
            </a:r>
            <a:endParaRPr lang="cs-CZ" sz="2800" b="1" dirty="0"/>
          </a:p>
        </p:txBody>
      </p:sp>
      <p:pic>
        <p:nvPicPr>
          <p:cNvPr id="1026" name="Picture 2" descr="C:\Users\VrtelkovaH\AppData\Local\Microsoft\Windows\Temporary Internet Files\Content.IE5\AM1I8PN9\MC9004263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3068" y="1340768"/>
            <a:ext cx="2088232" cy="5312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991301" y="3132696"/>
            <a:ext cx="876587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lebka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991301" y="2523611"/>
            <a:ext cx="875945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žebra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54658" y="4308196"/>
            <a:ext cx="1658467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hrudní kost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46437" y="1911130"/>
            <a:ext cx="921451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páteř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946065" y="3717208"/>
            <a:ext cx="96706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pánev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96416" y="6191335"/>
            <a:ext cx="3017686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kostra dolní končetiny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61777" y="5554085"/>
            <a:ext cx="3051348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kostra horní končetiny</a:t>
            </a:r>
            <a:endParaRPr lang="cs-CZ" sz="2400" b="1" dirty="0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4525144" y="1571600"/>
            <a:ext cx="1696065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5" name="Pravá složená závorka 24"/>
          <p:cNvSpPr/>
          <p:nvPr/>
        </p:nvSpPr>
        <p:spPr>
          <a:xfrm rot="21065041">
            <a:off x="5059262" y="2180964"/>
            <a:ext cx="684076" cy="2319064"/>
          </a:xfrm>
          <a:prstGeom prst="rightBrac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ravá složená závorka 25"/>
          <p:cNvSpPr/>
          <p:nvPr/>
        </p:nvSpPr>
        <p:spPr>
          <a:xfrm>
            <a:off x="4572000" y="3659832"/>
            <a:ext cx="504056" cy="2993168"/>
          </a:xfrm>
          <a:prstGeom prst="rightBrac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Levá složená závorka 27"/>
          <p:cNvSpPr/>
          <p:nvPr/>
        </p:nvSpPr>
        <p:spPr>
          <a:xfrm>
            <a:off x="3491880" y="2008832"/>
            <a:ext cx="720080" cy="973837"/>
          </a:xfrm>
          <a:prstGeom prst="leftBrac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696507" y="4925583"/>
            <a:ext cx="2217595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kostra hrudníku</a:t>
            </a:r>
            <a:endParaRPr lang="cs-CZ" sz="2400" b="1" dirty="0"/>
          </a:p>
        </p:txBody>
      </p:sp>
      <p:cxnSp>
        <p:nvCxnSpPr>
          <p:cNvPr id="31" name="Přímá spojnice se šipkou 30"/>
          <p:cNvCxnSpPr/>
          <p:nvPr/>
        </p:nvCxnSpPr>
        <p:spPr>
          <a:xfrm flipV="1">
            <a:off x="2195736" y="2636912"/>
            <a:ext cx="2016224" cy="88099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/>
          <p:nvPr/>
        </p:nvCxnSpPr>
        <p:spPr>
          <a:xfrm flipV="1">
            <a:off x="2150230" y="3429000"/>
            <a:ext cx="1917714" cy="172741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28" name="Přímá spojnice se šipkou 1027"/>
          <p:cNvCxnSpPr/>
          <p:nvPr/>
        </p:nvCxnSpPr>
        <p:spPr>
          <a:xfrm flipV="1">
            <a:off x="2195736" y="3056244"/>
            <a:ext cx="2161448" cy="115860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30" name="Přímá spojnice se šipkou 1029"/>
          <p:cNvCxnSpPr/>
          <p:nvPr/>
        </p:nvCxnSpPr>
        <p:spPr>
          <a:xfrm flipV="1">
            <a:off x="2195736" y="2503820"/>
            <a:ext cx="2161448" cy="5012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36" name="Zástupný symbol pro datum 103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037" name="Zástupný symbol pro zápatí 103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1038" name="Zástupný symbol pro číslo snímku 103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1219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VrtelkovaH\AppData\Local\Microsoft\Windows\Temporary Internet Files\Content.IE5\Q5H1SYG6\MC90043626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06702"/>
            <a:ext cx="2044596" cy="2044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 1">
            <a:hlinkClick r:id="rId3" action="ppaction://hlinksldjump"/>
          </p:cNvPr>
          <p:cNvSpPr/>
          <p:nvPr/>
        </p:nvSpPr>
        <p:spPr>
          <a:xfrm>
            <a:off x="1619672" y="404664"/>
            <a:ext cx="5832648" cy="64807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Přiřaď názvy kostry hlavy a hrudníku</a:t>
            </a:r>
            <a:endParaRPr lang="cs-CZ" sz="2400" b="1" dirty="0"/>
          </a:p>
        </p:txBody>
      </p:sp>
      <p:pic>
        <p:nvPicPr>
          <p:cNvPr id="3075" name="Picture 3" descr="C:\Users\VrtelkovaH\AppData\Local\Microsoft\Windows\Temporary Internet Files\Content.IE5\S7687CZ2\MC900426326[1].wmf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69" t="9264" r="21604" b="64622"/>
          <a:stretch/>
        </p:blipFill>
        <p:spPr bwMode="auto">
          <a:xfrm>
            <a:off x="6309319" y="2348880"/>
            <a:ext cx="2286001" cy="2779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6228184" y="2579712"/>
            <a:ext cx="648072" cy="14253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7452319" y="1887215"/>
            <a:ext cx="792089" cy="154178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946810" y="6165303"/>
            <a:ext cx="875945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žebra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70650" y="6165301"/>
            <a:ext cx="2047355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hrudní obratle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65762" y="6165302"/>
            <a:ext cx="1658467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hrudní kost</a:t>
            </a:r>
            <a:endParaRPr lang="cs-CZ" sz="2400" b="1" dirty="0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683568" y="1802433"/>
            <a:ext cx="504056" cy="108650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1309822" y="2406702"/>
            <a:ext cx="1080120" cy="81009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683568" y="4221088"/>
            <a:ext cx="252028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1167179" y="3732992"/>
            <a:ext cx="1222763" cy="102487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 flipV="1">
            <a:off x="1480034" y="3651368"/>
            <a:ext cx="1507790" cy="32465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935596" y="1772816"/>
            <a:ext cx="1152128" cy="165618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24" name="Přímá spojnice se šipkou 1023"/>
          <p:cNvCxnSpPr/>
          <p:nvPr/>
        </p:nvCxnSpPr>
        <p:spPr>
          <a:xfrm flipH="1">
            <a:off x="1778560" y="3126531"/>
            <a:ext cx="1296144" cy="20121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25" name="TextovéPole 1024"/>
          <p:cNvSpPr txBox="1"/>
          <p:nvPr/>
        </p:nvSpPr>
        <p:spPr>
          <a:xfrm>
            <a:off x="7406356" y="5656226"/>
            <a:ext cx="1408975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kost čelní</a:t>
            </a:r>
            <a:endParaRPr lang="cs-CZ" sz="2400" b="1" dirty="0"/>
          </a:p>
        </p:txBody>
      </p:sp>
      <p:sp>
        <p:nvSpPr>
          <p:cNvPr id="1030" name="TextovéPole 1029"/>
          <p:cNvSpPr txBox="1"/>
          <p:nvPr/>
        </p:nvSpPr>
        <p:spPr>
          <a:xfrm>
            <a:off x="5800443" y="5656227"/>
            <a:ext cx="1503553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kost nosní</a:t>
            </a:r>
            <a:endParaRPr lang="cs-CZ" sz="2400" b="1" dirty="0"/>
          </a:p>
        </p:txBody>
      </p:sp>
      <p:sp>
        <p:nvSpPr>
          <p:cNvPr id="1031" name="TextovéPole 1030"/>
          <p:cNvSpPr txBox="1"/>
          <p:nvPr/>
        </p:nvSpPr>
        <p:spPr>
          <a:xfrm>
            <a:off x="4211960" y="5656228"/>
            <a:ext cx="1539204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oční důlek</a:t>
            </a:r>
            <a:endParaRPr lang="cs-CZ" sz="2400" b="1" dirty="0"/>
          </a:p>
        </p:txBody>
      </p:sp>
      <p:sp>
        <p:nvSpPr>
          <p:cNvPr id="1032" name="TextovéPole 1031"/>
          <p:cNvSpPr txBox="1"/>
          <p:nvPr/>
        </p:nvSpPr>
        <p:spPr>
          <a:xfrm>
            <a:off x="2068691" y="5656229"/>
            <a:ext cx="2012026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kost spánková</a:t>
            </a:r>
            <a:endParaRPr lang="cs-CZ" sz="2400" b="1" dirty="0"/>
          </a:p>
        </p:txBody>
      </p:sp>
      <p:sp>
        <p:nvSpPr>
          <p:cNvPr id="1033" name="TextovéPole 1032"/>
          <p:cNvSpPr txBox="1"/>
          <p:nvPr/>
        </p:nvSpPr>
        <p:spPr>
          <a:xfrm>
            <a:off x="641649" y="5659848"/>
            <a:ext cx="1304203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lícní kost</a:t>
            </a:r>
            <a:endParaRPr lang="cs-CZ" sz="2400" b="1" dirty="0"/>
          </a:p>
        </p:txBody>
      </p:sp>
      <p:sp>
        <p:nvSpPr>
          <p:cNvPr id="1034" name="TextovéPole 1033"/>
          <p:cNvSpPr txBox="1"/>
          <p:nvPr/>
        </p:nvSpPr>
        <p:spPr>
          <a:xfrm>
            <a:off x="641649" y="6165300"/>
            <a:ext cx="1623906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horní čelist</a:t>
            </a:r>
            <a:endParaRPr lang="cs-CZ" sz="2400" b="1" dirty="0"/>
          </a:p>
        </p:txBody>
      </p:sp>
      <p:sp>
        <p:nvSpPr>
          <p:cNvPr id="1035" name="TextovéPole 1034"/>
          <p:cNvSpPr txBox="1"/>
          <p:nvPr/>
        </p:nvSpPr>
        <p:spPr>
          <a:xfrm>
            <a:off x="4535996" y="6171861"/>
            <a:ext cx="1590244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dolní čelist</a:t>
            </a:r>
            <a:endParaRPr lang="cs-CZ" sz="2400" b="1" dirty="0"/>
          </a:p>
        </p:txBody>
      </p:sp>
      <p:cxnSp>
        <p:nvCxnSpPr>
          <p:cNvPr id="1039" name="Přímá spojnice se šipkou 1038"/>
          <p:cNvCxnSpPr/>
          <p:nvPr/>
        </p:nvCxnSpPr>
        <p:spPr>
          <a:xfrm flipV="1">
            <a:off x="6732240" y="4386922"/>
            <a:ext cx="720079" cy="74189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45" name="Zástupný symbol pro datum 104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046" name="Zástupný symbol pro zápatí 104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1047" name="Zástupný symbol pro číslo snímku 104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70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1547664" y="382502"/>
            <a:ext cx="6336704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Přiřaď názvy kostry horní a dolní končetiny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251520" y="1844824"/>
            <a:ext cx="2232248" cy="3384376"/>
            <a:chOff x="3649662" y="2713703"/>
            <a:chExt cx="2002458" cy="3061622"/>
          </a:xfrm>
        </p:grpSpPr>
        <p:pic>
          <p:nvPicPr>
            <p:cNvPr id="4098" name="Picture 2" descr="C:\Users\VrtelkovaH\AppData\Local\Microsoft\Windows\Temporary Internet Files\Content.IE5\S7687CZ2\MC900426326[1].wmf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4757"/>
            <a:stretch/>
          </p:blipFill>
          <p:spPr bwMode="auto">
            <a:xfrm>
              <a:off x="3649662" y="2713703"/>
              <a:ext cx="1844675" cy="30616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Obdélník 2"/>
            <p:cNvSpPr/>
            <p:nvPr/>
          </p:nvSpPr>
          <p:spPr>
            <a:xfrm>
              <a:off x="5004048" y="2713703"/>
              <a:ext cx="648072" cy="129136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3649662" y="2713703"/>
              <a:ext cx="490290" cy="129136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6962031" y="1822701"/>
            <a:ext cx="1555588" cy="3383411"/>
            <a:chOff x="6962031" y="1822701"/>
            <a:chExt cx="1555588" cy="3383411"/>
          </a:xfrm>
        </p:grpSpPr>
        <p:grpSp>
          <p:nvGrpSpPr>
            <p:cNvPr id="7" name="Skupina 6"/>
            <p:cNvGrpSpPr/>
            <p:nvPr/>
          </p:nvGrpSpPr>
          <p:grpSpPr>
            <a:xfrm>
              <a:off x="6962031" y="1822701"/>
              <a:ext cx="1555588" cy="3383411"/>
              <a:chOff x="6962031" y="1822701"/>
              <a:chExt cx="1555588" cy="3383411"/>
            </a:xfrm>
          </p:grpSpPr>
          <p:pic>
            <p:nvPicPr>
              <p:cNvPr id="4099" name="Picture 3" descr="C:\Users\VrtelkovaH\AppData\Local\Microsoft\Windows\Temporary Internet Files\Content.IE5\S7687CZ2\MC900426326[1].wmf"/>
              <p:cNvPicPr>
                <a:picLocks noChangeAspect="1" noChangeArrowheads="1"/>
              </p:cNvPicPr>
              <p:nvPr/>
            </p:nvPicPr>
            <p:blipFill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2442" r="50000" b="35700"/>
              <a:stretch/>
            </p:blipFill>
            <p:spPr bwMode="auto">
              <a:xfrm>
                <a:off x="6962031" y="1822701"/>
                <a:ext cx="1282377" cy="338341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6" name="Obdélník 5"/>
              <p:cNvSpPr/>
              <p:nvPr/>
            </p:nvSpPr>
            <p:spPr>
              <a:xfrm>
                <a:off x="7603219" y="3462368"/>
                <a:ext cx="914400" cy="172770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8" name="Obdélník 7"/>
            <p:cNvSpPr/>
            <p:nvPr/>
          </p:nvSpPr>
          <p:spPr>
            <a:xfrm>
              <a:off x="7740352" y="2852936"/>
              <a:ext cx="777267" cy="68407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3947976" y="1870832"/>
            <a:ext cx="1832296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kost pánevní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94918" y="2450983"/>
            <a:ext cx="1881541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kloub kyčelní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61768" y="2974391"/>
            <a:ext cx="1914691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kost stehenní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97196" y="6312409"/>
            <a:ext cx="1932837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kloub kolenní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88941" y="6309318"/>
            <a:ext cx="1776064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kost holenní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61768" y="5164595"/>
            <a:ext cx="1736181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kost lýtková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492" y="6312409"/>
            <a:ext cx="1699632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kostra nohy</a:t>
            </a:r>
            <a:endParaRPr lang="cs-CZ" sz="2400" b="1" dirty="0"/>
          </a:p>
        </p:txBody>
      </p:sp>
      <p:cxnSp>
        <p:nvCxnSpPr>
          <p:cNvPr id="19" name="Přímá spojnice se šipkou 18"/>
          <p:cNvCxnSpPr/>
          <p:nvPr/>
        </p:nvCxnSpPr>
        <p:spPr>
          <a:xfrm flipH="1">
            <a:off x="1547664" y="1580807"/>
            <a:ext cx="574883" cy="4837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1547664" y="2420888"/>
            <a:ext cx="760215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1547664" y="2964142"/>
            <a:ext cx="995126" cy="2308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1496417" y="3717032"/>
            <a:ext cx="1019491" cy="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1606810" y="4326218"/>
            <a:ext cx="1031474" cy="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 flipV="1">
            <a:off x="1475852" y="4527342"/>
            <a:ext cx="1208455" cy="3600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100" name="Přímá spojnice se šipkou 4099"/>
          <p:cNvCxnSpPr/>
          <p:nvPr/>
        </p:nvCxnSpPr>
        <p:spPr>
          <a:xfrm flipH="1" flipV="1">
            <a:off x="1761327" y="5099992"/>
            <a:ext cx="637506" cy="59087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101" name="TextovéPole 4100"/>
          <p:cNvSpPr txBox="1"/>
          <p:nvPr/>
        </p:nvSpPr>
        <p:spPr>
          <a:xfrm>
            <a:off x="7672905" y="6312409"/>
            <a:ext cx="1143005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lopatka</a:t>
            </a:r>
            <a:endParaRPr lang="cs-CZ" sz="2400" b="1" dirty="0"/>
          </a:p>
        </p:txBody>
      </p:sp>
      <p:sp>
        <p:nvSpPr>
          <p:cNvPr id="4102" name="TextovéPole 4101"/>
          <p:cNvSpPr txBox="1"/>
          <p:nvPr/>
        </p:nvSpPr>
        <p:spPr>
          <a:xfrm>
            <a:off x="3854103" y="4065677"/>
            <a:ext cx="2058256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kloub ramenní</a:t>
            </a:r>
            <a:endParaRPr lang="cs-CZ" sz="2400" b="1" dirty="0"/>
          </a:p>
        </p:txBody>
      </p:sp>
      <p:sp>
        <p:nvSpPr>
          <p:cNvPr id="4103" name="TextovéPole 4102"/>
          <p:cNvSpPr txBox="1"/>
          <p:nvPr/>
        </p:nvSpPr>
        <p:spPr>
          <a:xfrm>
            <a:off x="4181256" y="3537012"/>
            <a:ext cx="1489126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kost pažní</a:t>
            </a:r>
            <a:endParaRPr lang="cs-CZ" sz="2400" b="1" dirty="0"/>
          </a:p>
        </p:txBody>
      </p:sp>
      <p:sp>
        <p:nvSpPr>
          <p:cNvPr id="4104" name="TextovéPole 4103"/>
          <p:cNvSpPr txBox="1"/>
          <p:nvPr/>
        </p:nvSpPr>
        <p:spPr>
          <a:xfrm>
            <a:off x="5657949" y="6309319"/>
            <a:ext cx="1873333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kloub loketní</a:t>
            </a:r>
            <a:endParaRPr lang="cs-CZ" sz="2400" b="1" dirty="0"/>
          </a:p>
        </p:txBody>
      </p:sp>
      <p:sp>
        <p:nvSpPr>
          <p:cNvPr id="4105" name="TextovéPole 4104"/>
          <p:cNvSpPr txBox="1"/>
          <p:nvPr/>
        </p:nvSpPr>
        <p:spPr>
          <a:xfrm>
            <a:off x="3739710" y="4613772"/>
            <a:ext cx="2224455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kostra předloktí</a:t>
            </a:r>
            <a:endParaRPr lang="cs-CZ" sz="2400" b="1" dirty="0"/>
          </a:p>
        </p:txBody>
      </p:sp>
      <p:sp>
        <p:nvSpPr>
          <p:cNvPr id="4106" name="TextovéPole 4105"/>
          <p:cNvSpPr txBox="1"/>
          <p:nvPr/>
        </p:nvSpPr>
        <p:spPr>
          <a:xfrm>
            <a:off x="3972547" y="5726691"/>
            <a:ext cx="1631472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kostra ruky</a:t>
            </a:r>
            <a:endParaRPr lang="cs-CZ" sz="2400" b="1" dirty="0"/>
          </a:p>
        </p:txBody>
      </p:sp>
      <p:cxnSp>
        <p:nvCxnSpPr>
          <p:cNvPr id="4108" name="Přímá spojnice se šipkou 4107"/>
          <p:cNvCxnSpPr/>
          <p:nvPr/>
        </p:nvCxnSpPr>
        <p:spPr>
          <a:xfrm>
            <a:off x="6726821" y="1580807"/>
            <a:ext cx="1018949" cy="59818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110" name="Přímá spojnice se šipkou 4109"/>
          <p:cNvCxnSpPr/>
          <p:nvPr/>
        </p:nvCxnSpPr>
        <p:spPr>
          <a:xfrm>
            <a:off x="6990367" y="2191310"/>
            <a:ext cx="540915" cy="10537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112" name="Přímá spojnice se šipkou 4111"/>
          <p:cNvCxnSpPr/>
          <p:nvPr/>
        </p:nvCxnSpPr>
        <p:spPr>
          <a:xfrm flipV="1">
            <a:off x="6484242" y="2713135"/>
            <a:ext cx="1110045" cy="13980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114" name="Přímá spojnice se šipkou 4113"/>
          <p:cNvCxnSpPr/>
          <p:nvPr/>
        </p:nvCxnSpPr>
        <p:spPr>
          <a:xfrm flipV="1">
            <a:off x="6962031" y="3358417"/>
            <a:ext cx="509474" cy="23083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116" name="Přímá spojnice se šipkou 4115"/>
          <p:cNvCxnSpPr/>
          <p:nvPr/>
        </p:nvCxnSpPr>
        <p:spPr>
          <a:xfrm flipV="1">
            <a:off x="7048196" y="3933056"/>
            <a:ext cx="311535" cy="23083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118" name="Přímá spojnice se šipkou 4117"/>
          <p:cNvCxnSpPr/>
          <p:nvPr/>
        </p:nvCxnSpPr>
        <p:spPr>
          <a:xfrm flipV="1">
            <a:off x="6962031" y="4689140"/>
            <a:ext cx="274265" cy="54006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119" name="Zástupný symbol pro datum 41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120" name="Zástupný symbol pro zápatí 411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4121" name="Zástupný symbol pro číslo snímku 412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8040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>
            <a:hlinkClick r:id="rId2" action="ppaction://hlinksldjump"/>
          </p:cNvPr>
          <p:cNvSpPr/>
          <p:nvPr/>
        </p:nvSpPr>
        <p:spPr>
          <a:xfrm>
            <a:off x="2843808" y="298735"/>
            <a:ext cx="3168352" cy="64807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Doplň text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196752"/>
            <a:ext cx="8237063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Svaly zajišťují ……………..celého těla i jeho jednotlivých částí.</a:t>
            </a:r>
          </a:p>
          <a:p>
            <a:r>
              <a:rPr lang="cs-CZ" sz="2400" dirty="0" smtClean="0"/>
              <a:t>Většina svalů se…………………………... Velké svaly i svaly obličejové </a:t>
            </a:r>
          </a:p>
          <a:p>
            <a:r>
              <a:rPr lang="cs-CZ" sz="2400" dirty="0" smtClean="0"/>
              <a:t>……………….ovládat vůlí. V lidském těle jsou však i svaly, které vůlí </a:t>
            </a:r>
          </a:p>
          <a:p>
            <a:r>
              <a:rPr lang="cs-CZ" sz="2400" dirty="0" smtClean="0"/>
              <a:t>…………………….., např. svaly stěn žaludku nebo srdeční sval.</a:t>
            </a:r>
          </a:p>
          <a:p>
            <a:r>
              <a:rPr lang="cs-CZ" sz="2400" dirty="0" smtClean="0"/>
              <a:t>Svoji energii získávají svaly ……………………………………….z potravy.</a:t>
            </a:r>
          </a:p>
          <a:p>
            <a:r>
              <a:rPr lang="cs-CZ" sz="2400" dirty="0" smtClean="0"/>
              <a:t>Správnému vývoji svalstva napomáhá……………………………………., </a:t>
            </a:r>
          </a:p>
          <a:p>
            <a:r>
              <a:rPr lang="cs-CZ" sz="2400" dirty="0" smtClean="0"/>
              <a:t>…………………………………a…………………...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11675" y="5043173"/>
            <a:ext cx="821250" cy="400110"/>
          </a:xfrm>
          <a:prstGeom prst="rect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>
                <a:solidFill>
                  <a:srgbClr val="FF0000"/>
                </a:solidFill>
              </a:rPr>
              <a:t>pohyb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90861" y="5043173"/>
            <a:ext cx="1790427" cy="400110"/>
          </a:xfrm>
          <a:prstGeom prst="rect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>
                <a:solidFill>
                  <a:srgbClr val="FF0000"/>
                </a:solidFill>
              </a:rPr>
              <a:t>upíná na kostru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11675" y="4445213"/>
            <a:ext cx="1064266" cy="400110"/>
          </a:xfrm>
          <a:prstGeom prst="rect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>
                <a:solidFill>
                  <a:srgbClr val="FF0000"/>
                </a:solidFill>
              </a:rPr>
              <a:t>můžeme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16254" y="4469050"/>
            <a:ext cx="1461106" cy="400110"/>
          </a:xfrm>
          <a:prstGeom prst="rect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>
                <a:solidFill>
                  <a:srgbClr val="FF0000"/>
                </a:solidFill>
              </a:rPr>
              <a:t>neovládáme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49765" y="4445213"/>
            <a:ext cx="2072619" cy="400110"/>
          </a:xfrm>
          <a:prstGeom prst="rect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>
                <a:solidFill>
                  <a:srgbClr val="FF0000"/>
                </a:solidFill>
              </a:rPr>
              <a:t>chemickou cestou 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13397" y="5629692"/>
            <a:ext cx="1546257" cy="400110"/>
          </a:xfrm>
          <a:prstGeom prst="rect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>
                <a:solidFill>
                  <a:srgbClr val="FF0000"/>
                </a:solidFill>
              </a:rPr>
              <a:t>pestrá strava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22300" y="5629692"/>
            <a:ext cx="1627818" cy="400110"/>
          </a:xfrm>
          <a:prstGeom prst="rect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>
                <a:solidFill>
                  <a:srgbClr val="FF0000"/>
                </a:solidFill>
              </a:rPr>
              <a:t>tělesná práce 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16254" y="5043173"/>
            <a:ext cx="721672" cy="400110"/>
          </a:xfrm>
          <a:prstGeom prst="rect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>
                <a:solidFill>
                  <a:srgbClr val="FF0000"/>
                </a:solidFill>
              </a:rPr>
              <a:t>sport</a:t>
            </a:r>
            <a:endParaRPr lang="cs-CZ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52628"/>
            <a:ext cx="974725" cy="198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4252628"/>
            <a:ext cx="396875" cy="204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3" name="Zástupný symbol pro zápatí 1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14" name="Zástupný symbol pro číslo snímku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6291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2807804" y="260648"/>
            <a:ext cx="3672408" cy="64807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Doplň text 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0284" y="1124744"/>
            <a:ext cx="87849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Kůže ………….a …………..povrch těla. Vyrůstají z ní……………….,……………… </a:t>
            </a:r>
          </a:p>
          <a:p>
            <a:r>
              <a:rPr lang="cs-CZ" sz="2400" dirty="0" smtClean="0"/>
              <a:t>a</a:t>
            </a:r>
            <a:r>
              <a:rPr lang="cs-CZ" sz="2400" dirty="0"/>
              <a:t>.</a:t>
            </a:r>
            <a:r>
              <a:rPr lang="cs-CZ" sz="2400" dirty="0" smtClean="0"/>
              <a:t>…………... V kůži jsou umístěny ……………………. Kůží pociťujeme </a:t>
            </a:r>
          </a:p>
          <a:p>
            <a:r>
              <a:rPr lang="cs-CZ" sz="2400" dirty="0" smtClean="0"/>
              <a:t>………………..a ………………………</a:t>
            </a:r>
          </a:p>
          <a:p>
            <a:r>
              <a:rPr lang="cs-CZ" sz="2400" dirty="0" smtClean="0"/>
              <a:t>Skládá se z několika …………….. a má na různých místech těla různou</a:t>
            </a:r>
          </a:p>
          <a:p>
            <a:r>
              <a:rPr lang="cs-CZ" sz="2400" dirty="0" smtClean="0"/>
              <a:t>…………………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9865" y="3949025"/>
            <a:ext cx="1020921" cy="400110"/>
          </a:xfrm>
          <a:prstGeom prst="rect">
            <a:avLst/>
          </a:prstGeom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2000" i="1" dirty="0">
                <a:solidFill>
                  <a:srgbClr val="FF0000"/>
                </a:solidFill>
              </a:rPr>
              <a:t>tloušťku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43019" y="3156937"/>
            <a:ext cx="800989" cy="400110"/>
          </a:xfrm>
          <a:prstGeom prst="rect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>
                <a:solidFill>
                  <a:srgbClr val="FF0000"/>
                </a:solidFill>
              </a:rPr>
              <a:t>vrstev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89170" y="3787820"/>
            <a:ext cx="1290738" cy="400110"/>
          </a:xfrm>
          <a:prstGeom prst="rect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>
                <a:solidFill>
                  <a:srgbClr val="FF0000"/>
                </a:solidFill>
              </a:rPr>
              <a:t>potní žlázy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3145" y="3063736"/>
            <a:ext cx="766557" cy="400110"/>
          </a:xfrm>
          <a:prstGeom prst="rect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>
                <a:solidFill>
                  <a:srgbClr val="FF0000"/>
                </a:solidFill>
              </a:rPr>
              <a:t>dotyk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24957" y="3829731"/>
            <a:ext cx="930511" cy="400110"/>
          </a:xfrm>
          <a:prstGeom prst="rect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>
                <a:solidFill>
                  <a:srgbClr val="FF0000"/>
                </a:solidFill>
              </a:rPr>
              <a:t>teplotu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09842" y="2863681"/>
            <a:ext cx="768865" cy="400110"/>
          </a:xfrm>
          <a:prstGeom prst="rect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>
                <a:solidFill>
                  <a:srgbClr val="FF0000"/>
                </a:solidFill>
              </a:rPr>
              <a:t>nehty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64288" y="4323505"/>
            <a:ext cx="859851" cy="400110"/>
          </a:xfrm>
          <a:prstGeom prst="rect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>
                <a:solidFill>
                  <a:srgbClr val="FF0000"/>
                </a:solidFill>
              </a:rPr>
              <a:t>chlupy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7462649" y="2668617"/>
            <a:ext cx="699422" cy="400110"/>
          </a:xfrm>
          <a:prstGeom prst="rect">
            <a:avLst/>
          </a:prstGeom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2000" i="1" dirty="0">
                <a:solidFill>
                  <a:srgbClr val="FF0000"/>
                </a:solidFill>
              </a:rPr>
              <a:t>vlasy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810291" y="3356992"/>
            <a:ext cx="833883" cy="400110"/>
          </a:xfrm>
          <a:prstGeom prst="rect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dirty="0">
                <a:solidFill>
                  <a:srgbClr val="FF0000"/>
                </a:solidFill>
              </a:rPr>
              <a:t>chrání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56828" y="4149080"/>
            <a:ext cx="804772" cy="400110"/>
          </a:xfrm>
          <a:prstGeom prst="rect">
            <a:avLst/>
          </a:prstGeom>
          <a:noFill/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/>
              <a:t> </a:t>
            </a:r>
            <a:r>
              <a:rPr lang="cs-CZ" sz="2000" i="1" dirty="0">
                <a:solidFill>
                  <a:srgbClr val="FF0000"/>
                </a:solidFill>
              </a:rPr>
              <a:t>kryje</a:t>
            </a:r>
            <a:r>
              <a:rPr lang="cs-CZ" sz="2000" dirty="0"/>
              <a:t> 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575" y="5071005"/>
            <a:ext cx="1840423" cy="1264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 descr="C:\Users\VrtelkovaH\AppData\Local\Microsoft\Windows\Temporary Internet Files\Content.IE5\K0O7W0UI\MP9004067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5085496"/>
            <a:ext cx="1800200" cy="1235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VrtelkovaH\AppData\Local\Microsoft\Windows\Temporary Internet Files\Content.IE5\DE4CGPLA\MP90043055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9908" y="5071005"/>
            <a:ext cx="1723992" cy="1264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VrtelkovaH\AppData\Local\Microsoft\Windows\Temporary Internet Files\Content.IE5\DE4CGPLA\MP90043118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7804" y="5085496"/>
            <a:ext cx="1953796" cy="125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19" name="Zástupný symbol pro číslo snímku 1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773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20688"/>
            <a:ext cx="3582144" cy="2686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352255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4</a:t>
            </a:r>
            <a:endParaRPr lang="cs-CZ" b="1" dirty="0"/>
          </a:p>
        </p:txBody>
      </p:sp>
      <p:pic>
        <p:nvPicPr>
          <p:cNvPr id="2051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721587"/>
            <a:ext cx="3654152" cy="27406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499992" y="536921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5</a:t>
            </a:r>
            <a:endParaRPr lang="cs-CZ" b="1" dirty="0"/>
          </a:p>
        </p:txBody>
      </p:sp>
      <p:pic>
        <p:nvPicPr>
          <p:cNvPr id="2052" name="Picture 4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933056"/>
            <a:ext cx="3726160" cy="2794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3645024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6</a:t>
            </a:r>
            <a:endParaRPr lang="cs-CZ" b="1" dirty="0"/>
          </a:p>
        </p:txBody>
      </p:sp>
      <p:pic>
        <p:nvPicPr>
          <p:cNvPr id="2053" name="Picture 5">
            <a:hlinkClick r:id="rId8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9320"/>
          <a:stretch/>
        </p:blipFill>
        <p:spPr bwMode="auto">
          <a:xfrm>
            <a:off x="4211960" y="3885694"/>
            <a:ext cx="4572000" cy="2423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11960" y="3462201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7</a:t>
            </a:r>
            <a:endParaRPr lang="cs-CZ" b="1" dirty="0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0908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08720"/>
            <a:ext cx="3534139" cy="2650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620688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8</a:t>
            </a:r>
            <a:endParaRPr lang="cs-CZ" b="1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9064E-7A49-47F2-88A6-6D203C3C3E51}" type="slidenum">
              <a:rPr lang="cs-CZ" smtClean="0"/>
              <a:t>10</a:t>
            </a:fld>
            <a:endParaRPr lang="cs-CZ"/>
          </a:p>
        </p:txBody>
      </p:sp>
      <p:pic>
        <p:nvPicPr>
          <p:cNvPr id="1026" name="Picture 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836712"/>
            <a:ext cx="3630149" cy="2722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220072" y="620688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3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58670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>
                <a:hlinkClick r:id="rId2"/>
              </a:rPr>
              <a:t>www.office.microsoft.com</a:t>
            </a:r>
            <a:endParaRPr lang="cs-CZ" sz="2400" dirty="0" smtClean="0"/>
          </a:p>
          <a:p>
            <a:endParaRPr lang="cs-CZ" sz="2400" dirty="0" smtClean="0"/>
          </a:p>
          <a:p>
            <a:pPr marL="342900" indent="-342900">
              <a:buFont typeface="Wingdings" pitchFamily="2" charset="2"/>
              <a:buChar char="§"/>
            </a:pP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5.ročník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7360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377</Words>
  <Application>Microsoft Office PowerPoint</Application>
  <PresentationFormat>Předvádění na obrazovce (4:3)</PresentationFormat>
  <Paragraphs>150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Učitel</cp:lastModifiedBy>
  <cp:revision>8</cp:revision>
  <dcterms:created xsi:type="dcterms:W3CDTF">2012-02-29T21:46:12Z</dcterms:created>
  <dcterms:modified xsi:type="dcterms:W3CDTF">2012-05-08T17:45:59Z</dcterms:modified>
</cp:coreProperties>
</file>