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3"/>
  </p:notesMasterIdLst>
  <p:sldIdLst>
    <p:sldId id="278" r:id="rId2"/>
    <p:sldId id="279" r:id="rId3"/>
    <p:sldId id="263" r:id="rId4"/>
    <p:sldId id="282" r:id="rId5"/>
    <p:sldId id="272" r:id="rId6"/>
    <p:sldId id="273" r:id="rId7"/>
    <p:sldId id="283" r:id="rId8"/>
    <p:sldId id="265" r:id="rId9"/>
    <p:sldId id="281" r:id="rId10"/>
    <p:sldId id="284" r:id="rId11"/>
    <p:sldId id="28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VY_32_INOVACE_Př_18_Člověk II.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Člověk II.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8D11C61-9A8A-4B7D-8CF3-18E0B00203A4}" type="presOf" srcId="{D1D4F407-5343-4D3F-B5B9-D407B03CAEB4}" destId="{AED2198E-93D5-4001-81B4-73124B309672}" srcOrd="1" destOrd="0" presId="urn:microsoft.com/office/officeart/2005/8/layout/target3"/>
    <dgm:cxn modelId="{C315ACE8-9BD8-4F3C-A1A5-392C2F7A0935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C45B3D8-6F05-4142-AE7B-236892785611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1D1C864-FEAE-4870-A78D-554322204748}" type="presOf" srcId="{D1B46980-6531-4606-95E6-44980827E919}" destId="{6140AFEC-043D-4C43-A2F9-D0F5331DF3A3}" srcOrd="0" destOrd="0" presId="urn:microsoft.com/office/officeart/2005/8/layout/target3"/>
    <dgm:cxn modelId="{BCF0B4BC-0F43-4801-A912-41A259863BBD}" type="presOf" srcId="{D1B46980-6531-4606-95E6-44980827E919}" destId="{2BE915AB-18AA-4053-B92C-3BFC9ED204BB}" srcOrd="1" destOrd="0" presId="urn:microsoft.com/office/officeart/2005/8/layout/target3"/>
    <dgm:cxn modelId="{AD4F93D8-726C-4975-97F0-341306090E3B}" type="presOf" srcId="{B651F6E3-6281-48DB-9319-2AEAFDAE7572}" destId="{6BB5E863-4638-4E1D-BFDE-399D028AC4ED}" srcOrd="1" destOrd="0" presId="urn:microsoft.com/office/officeart/2005/8/layout/target3"/>
    <dgm:cxn modelId="{1FD4AB93-1366-4B00-BF7C-E6CDDAC7364F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1D816F3-C8EE-4FD3-BBEF-CBE1E5D7AA61}" type="presOf" srcId="{D1D4F407-5343-4D3F-B5B9-D407B03CAEB4}" destId="{D005CE8C-CC26-4C3E-AC11-E15060ECD759}" srcOrd="0" destOrd="0" presId="urn:microsoft.com/office/officeart/2005/8/layout/target3"/>
    <dgm:cxn modelId="{B2E03CFD-0A58-4816-9C93-F29DABE5CA9A}" type="presOf" srcId="{D8197B8C-B260-4A16-BDF4-0947B075E274}" destId="{25B08C86-7E15-44DC-BE7F-FFB55DD49D12}" srcOrd="0" destOrd="0" presId="urn:microsoft.com/office/officeart/2005/8/layout/target3"/>
    <dgm:cxn modelId="{16C2E9A2-76C1-43EE-A15B-453B85BE36DE}" type="presOf" srcId="{B651F6E3-6281-48DB-9319-2AEAFDAE7572}" destId="{619D679B-A015-4ECF-8348-D1034C574F40}" srcOrd="0" destOrd="0" presId="urn:microsoft.com/office/officeart/2005/8/layout/target3"/>
    <dgm:cxn modelId="{D4ED0498-194C-4B18-8F0D-7603C0923839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0B27A55-AC6B-4AB2-97BB-7BA9D8D6C6F2}" type="presParOf" srcId="{333A1088-737F-45CB-B68E-254E46348037}" destId="{F5ABB229-8D3B-4694-996A-96F23CF14429}" srcOrd="0" destOrd="0" presId="urn:microsoft.com/office/officeart/2005/8/layout/target3"/>
    <dgm:cxn modelId="{169DBAAF-EAC9-4379-B33A-3675DD76DAD4}" type="presParOf" srcId="{333A1088-737F-45CB-B68E-254E46348037}" destId="{F41139FD-01EE-4571-8B17-4FB00FC51163}" srcOrd="1" destOrd="0" presId="urn:microsoft.com/office/officeart/2005/8/layout/target3"/>
    <dgm:cxn modelId="{44977650-CE56-4760-A071-2AA30480C875}" type="presParOf" srcId="{333A1088-737F-45CB-B68E-254E46348037}" destId="{D005CE8C-CC26-4C3E-AC11-E15060ECD759}" srcOrd="2" destOrd="0" presId="urn:microsoft.com/office/officeart/2005/8/layout/target3"/>
    <dgm:cxn modelId="{D6787BC3-AE44-470B-9D9E-71642A0ACEEC}" type="presParOf" srcId="{333A1088-737F-45CB-B68E-254E46348037}" destId="{2C702D82-9B77-49B7-9568-BB8EB47C3372}" srcOrd="3" destOrd="0" presId="urn:microsoft.com/office/officeart/2005/8/layout/target3"/>
    <dgm:cxn modelId="{C9EE1E77-B9DE-422A-8DBB-3731A7D2D7B7}" type="presParOf" srcId="{333A1088-737F-45CB-B68E-254E46348037}" destId="{A52A0455-90FF-4808-ABD0-F02540D31D5A}" srcOrd="4" destOrd="0" presId="urn:microsoft.com/office/officeart/2005/8/layout/target3"/>
    <dgm:cxn modelId="{7112F74D-2CDB-4879-87BB-14BB9978FB9D}" type="presParOf" srcId="{333A1088-737F-45CB-B68E-254E46348037}" destId="{6140AFEC-043D-4C43-A2F9-D0F5331DF3A3}" srcOrd="5" destOrd="0" presId="urn:microsoft.com/office/officeart/2005/8/layout/target3"/>
    <dgm:cxn modelId="{6CE85F2C-D671-4180-A6F9-E62081D35226}" type="presParOf" srcId="{333A1088-737F-45CB-B68E-254E46348037}" destId="{9358AC05-5D7D-4327-9F80-1AD486AEA664}" srcOrd="6" destOrd="0" presId="urn:microsoft.com/office/officeart/2005/8/layout/target3"/>
    <dgm:cxn modelId="{B6E0BEEC-837F-4417-9DB0-AB558C3D445D}" type="presParOf" srcId="{333A1088-737F-45CB-B68E-254E46348037}" destId="{313FC574-E1CD-4FB4-B054-0B805CE0447D}" srcOrd="7" destOrd="0" presId="urn:microsoft.com/office/officeart/2005/8/layout/target3"/>
    <dgm:cxn modelId="{8CF169FE-1044-425E-96A5-19575DA12689}" type="presParOf" srcId="{333A1088-737F-45CB-B68E-254E46348037}" destId="{619D679B-A015-4ECF-8348-D1034C574F40}" srcOrd="8" destOrd="0" presId="urn:microsoft.com/office/officeart/2005/8/layout/target3"/>
    <dgm:cxn modelId="{898DF6D1-7F3B-47C9-A661-F6E104745B77}" type="presParOf" srcId="{333A1088-737F-45CB-B68E-254E46348037}" destId="{322283A8-4A27-4CDA-BAE3-F381106A9174}" srcOrd="9" destOrd="0" presId="urn:microsoft.com/office/officeart/2005/8/layout/target3"/>
    <dgm:cxn modelId="{9F247FDE-283E-4A11-97B3-CB6BC5177CBE}" type="presParOf" srcId="{333A1088-737F-45CB-B68E-254E46348037}" destId="{FFC9F71D-1B4F-4AD9-A4A6-86ADEFC8AF5C}" srcOrd="10" destOrd="0" presId="urn:microsoft.com/office/officeart/2005/8/layout/target3"/>
    <dgm:cxn modelId="{7390F30A-41CF-4026-84BD-BAC10A32430C}" type="presParOf" srcId="{333A1088-737F-45CB-B68E-254E46348037}" destId="{25B08C86-7E15-44DC-BE7F-FFB55DD49D12}" srcOrd="11" destOrd="0" presId="urn:microsoft.com/office/officeart/2005/8/layout/target3"/>
    <dgm:cxn modelId="{F7F4503A-F649-4B83-BE99-20A426C994AA}" type="presParOf" srcId="{333A1088-737F-45CB-B68E-254E46348037}" destId="{76644BE8-9D7C-4C09-B250-3D10AF48CBB7}" srcOrd="12" destOrd="0" presId="urn:microsoft.com/office/officeart/2005/8/layout/target3"/>
    <dgm:cxn modelId="{D067186A-3C28-4509-9C37-BE24D3532BC3}" type="presParOf" srcId="{333A1088-737F-45CB-B68E-254E46348037}" destId="{EE85B701-7295-41C0-BA7A-34D3756A2AE6}" srcOrd="13" destOrd="0" presId="urn:microsoft.com/office/officeart/2005/8/layout/target3"/>
    <dgm:cxn modelId="{67817F3B-F180-4DDD-A17F-DFAA055D831E}" type="presParOf" srcId="{333A1088-737F-45CB-B68E-254E46348037}" destId="{8BEBB6EC-1DAA-4CAC-8A25-BC0FCBD5DBD5}" srcOrd="14" destOrd="0" presId="urn:microsoft.com/office/officeart/2005/8/layout/target3"/>
    <dgm:cxn modelId="{1FF6E8C5-98C2-4FD3-9AFA-9D091ADA8105}" type="presParOf" srcId="{333A1088-737F-45CB-B68E-254E46348037}" destId="{AED2198E-93D5-4001-81B4-73124B309672}" srcOrd="15" destOrd="0" presId="urn:microsoft.com/office/officeart/2005/8/layout/target3"/>
    <dgm:cxn modelId="{D8B8D8A8-AE32-4BC0-93EC-456A91F200B5}" type="presParOf" srcId="{333A1088-737F-45CB-B68E-254E46348037}" destId="{2BE915AB-18AA-4053-B92C-3BFC9ED204BB}" srcOrd="16" destOrd="0" presId="urn:microsoft.com/office/officeart/2005/8/layout/target3"/>
    <dgm:cxn modelId="{C4F9842B-7CC3-454C-BF03-20E0DCB1AF8B}" type="presParOf" srcId="{333A1088-737F-45CB-B68E-254E46348037}" destId="{6BB5E863-4638-4E1D-BFDE-399D028AC4ED}" srcOrd="17" destOrd="0" presId="urn:microsoft.com/office/officeart/2005/8/layout/target3"/>
    <dgm:cxn modelId="{0D542D2A-2DBA-4A5A-A948-6FE703405A47}" type="presParOf" srcId="{333A1088-737F-45CB-B68E-254E46348037}" destId="{5A5FFA88-C948-4069-8E93-59FA12366E83}" srcOrd="18" destOrd="0" presId="urn:microsoft.com/office/officeart/2005/8/layout/target3"/>
    <dgm:cxn modelId="{252A5D13-BB65-494D-88AE-A05FCE4FDFD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VY_32_INOVACE_Př_18_Člověk II.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Člověk II.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CZ.1.07/1.4.00/21.2004 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A8A93E-42CB-41BC-AF2E-AAAA3022BDD4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0CB63B-CFC0-45B6-A000-CF90425D65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11409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9064E-7A49-47F2-88A6-6D203C3C3E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30574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9064E-7A49-47F2-88A6-6D203C3C3E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908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9064E-7A49-47F2-88A6-6D203C3C3E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1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9064E-7A49-47F2-88A6-6D203C3C3E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258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9064E-7A49-47F2-88A6-6D203C3C3E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100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9064E-7A49-47F2-88A6-6D203C3C3E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76771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9064E-7A49-47F2-88A6-6D203C3C3E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894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9064E-7A49-47F2-88A6-6D203C3C3E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530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9064E-7A49-47F2-88A6-6D203C3C3E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5530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9064E-7A49-47F2-88A6-6D203C3C3E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01074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9064E-7A49-47F2-88A6-6D203C3C3E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24813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C9064E-7A49-47F2-88A6-6D203C3C3E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8680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slide" Target="slide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slide" Target="slide10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" Target="slide6.xml"/><Relationship Id="rId3" Type="http://schemas.openxmlformats.org/officeDocument/2006/relationships/image" Target="../media/image12.png"/><Relationship Id="rId7" Type="http://schemas.openxmlformats.org/officeDocument/2006/relationships/image" Target="../media/image1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5.xml"/><Relationship Id="rId5" Type="http://schemas.openxmlformats.org/officeDocument/2006/relationships/image" Target="../media/image13.png"/><Relationship Id="rId4" Type="http://schemas.openxmlformats.org/officeDocument/2006/relationships/slide" Target="slide4.xml"/><Relationship Id="rId9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slide" Target="slid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rafik_blutkreislauf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" TargetMode="External"/><Relationship Id="rId5" Type="http://schemas.openxmlformats.org/officeDocument/2006/relationships/hyperlink" Target="http://cs.wikipedia.org/wiki/Ucho" TargetMode="External"/><Relationship Id="rId4" Type="http://schemas.openxmlformats.org/officeDocument/2006/relationships/hyperlink" Target="http://cs.wikipedia.org/wiki/Chu%C5%A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39822730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252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0336"/>
            <a:ext cx="8174802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učiva: </a:t>
            </a:r>
            <a:r>
              <a:rPr lang="cs-CZ" dirty="0" smtClean="0">
                <a:solidFill>
                  <a:prstClr val="black"/>
                </a:solidFill>
              </a:rPr>
              <a:t>člověk , soustavy : oběhová, dýchací, trávicí, močová, 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rozmnožovací.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Žáci popisují hlavní části soustav, přiřazují správné pojmy, doplňují text. 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	Učební materiál vede žáky k aktivní práci, opravovat případné chyby mohou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přímo v prezentaci.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DUM je určen pro  5. ročník </a:t>
            </a:r>
            <a:r>
              <a:rPr lang="cs-CZ" dirty="0" smtClean="0">
                <a:solidFill>
                  <a:prstClr val="black"/>
                </a:solidFill>
              </a:rPr>
              <a:t>ZŠ.</a:t>
            </a:r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Pomůcky: fixy, obrazy oběhové, dýchací, trávicí, močové, rozmnožovací soustavy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Při práci mohou žáci pomocí hypertextových odkazů v nadpisech otevřít stranu </a:t>
            </a:r>
          </a:p>
          <a:p>
            <a:r>
              <a:rPr lang="cs-CZ" dirty="0">
                <a:solidFill>
                  <a:prstClr val="black"/>
                </a:solidFill>
              </a:rPr>
              <a:t>se správným řešením, která je v závěru prezentace. V jednotlivých obrazech je opět</a:t>
            </a:r>
          </a:p>
          <a:p>
            <a:r>
              <a:rPr lang="cs-CZ" dirty="0">
                <a:solidFill>
                  <a:prstClr val="black"/>
                </a:solidFill>
              </a:rPr>
              <a:t>odkaz pro návrat zpět.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 smtClean="0">
                <a:solidFill>
                  <a:prstClr val="black"/>
                </a:solidFill>
              </a:rPr>
              <a:t>Vrtělková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8471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764704"/>
            <a:ext cx="33528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9064E-7A49-47F2-88A6-6D203C3C3E51}" type="slidenum">
              <a:rPr lang="cs-CZ" smtClean="0"/>
              <a:t>3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40096" y="1120676"/>
            <a:ext cx="6515502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Oběhovou soustavu tvoří </a:t>
            </a:r>
            <a:r>
              <a:rPr lang="cs-CZ" sz="2400" i="1" dirty="0" smtClean="0"/>
              <a:t>…………..</a:t>
            </a:r>
            <a:r>
              <a:rPr lang="cs-CZ" sz="2400" dirty="0" smtClean="0"/>
              <a:t> </a:t>
            </a:r>
            <a:r>
              <a:rPr lang="cs-CZ" sz="2400" dirty="0"/>
              <a:t>a</a:t>
            </a:r>
            <a:r>
              <a:rPr lang="cs-CZ" sz="2400" dirty="0" smtClean="0"/>
              <a:t>…………., </a:t>
            </a:r>
          </a:p>
          <a:p>
            <a:r>
              <a:rPr lang="cs-CZ" sz="2400" dirty="0" smtClean="0"/>
              <a:t>které společně zajišťují nepřetržitý průtok </a:t>
            </a:r>
          </a:p>
          <a:p>
            <a:r>
              <a:rPr lang="cs-CZ" sz="2400" dirty="0" smtClean="0"/>
              <a:t>krve celým tělem. Krev je červená tekutina, </a:t>
            </a:r>
          </a:p>
          <a:p>
            <a:r>
              <a:rPr lang="cs-CZ" sz="2400" dirty="0" smtClean="0"/>
              <a:t>která rozvádí do celého těla…………….., ………………</a:t>
            </a:r>
          </a:p>
          <a:p>
            <a:r>
              <a:rPr lang="cs-CZ" sz="2400" dirty="0" smtClean="0"/>
              <a:t>a jiné látky např. …………………………….. Skládá se </a:t>
            </a:r>
          </a:p>
          <a:p>
            <a:r>
              <a:rPr lang="cs-CZ" sz="2400" dirty="0"/>
              <a:t>z</a:t>
            </a:r>
            <a:r>
              <a:rPr lang="cs-CZ" sz="2400" dirty="0" smtClean="0"/>
              <a:t> ………………………………………., …………………………</a:t>
            </a:r>
          </a:p>
          <a:p>
            <a:r>
              <a:rPr lang="cs-CZ" sz="2400" dirty="0" smtClean="0"/>
              <a:t>a ………………………krvinek a krevních……………………...</a:t>
            </a:r>
            <a:endParaRPr lang="cs-CZ" sz="2400" dirty="0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67544" y="404664"/>
            <a:ext cx="6264696" cy="504056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Oběhová soustava, doplň text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7544" y="4221088"/>
            <a:ext cx="864096" cy="400110"/>
          </a:xfrm>
          <a:prstGeom prst="rect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i="1" dirty="0">
                <a:solidFill>
                  <a:srgbClr val="FF0000"/>
                </a:solidFill>
              </a:rPr>
              <a:t>srdce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36060" y="4221088"/>
            <a:ext cx="655436" cy="400110"/>
          </a:xfrm>
          <a:prstGeom prst="rect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i="1" dirty="0">
                <a:solidFill>
                  <a:srgbClr val="FF0000"/>
                </a:solidFill>
              </a:rPr>
              <a:t>cévy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39752" y="5013176"/>
            <a:ext cx="777777" cy="400110"/>
          </a:xfrm>
          <a:prstGeom prst="rect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i="1" dirty="0">
                <a:solidFill>
                  <a:srgbClr val="FF0000"/>
                </a:solidFill>
              </a:rPr>
              <a:t>kyslík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97647" y="4892438"/>
            <a:ext cx="898772" cy="400110"/>
          </a:xfrm>
          <a:prstGeom prst="rect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/>
              <a:t> </a:t>
            </a:r>
            <a:r>
              <a:rPr lang="cs-CZ" sz="2000" b="1" i="1" dirty="0">
                <a:solidFill>
                  <a:srgbClr val="FF0000"/>
                </a:solidFill>
              </a:rPr>
              <a:t>živiny</a:t>
            </a:r>
            <a:r>
              <a:rPr lang="cs-CZ" sz="2000" b="1" dirty="0"/>
              <a:t>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046215" y="5826078"/>
            <a:ext cx="1107354" cy="400110"/>
          </a:xfrm>
          <a:prstGeom prst="rect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i="1" dirty="0">
                <a:solidFill>
                  <a:srgbClr val="FF0000"/>
                </a:solidFill>
              </a:rPr>
              <a:t>vitamíny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3925" y="5773906"/>
            <a:ext cx="1654877" cy="400110"/>
          </a:xfrm>
          <a:prstGeom prst="rect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i="1" dirty="0">
                <a:solidFill>
                  <a:srgbClr val="FF0000"/>
                </a:solidFill>
              </a:rPr>
              <a:t>krevní plazmy</a:t>
            </a:r>
            <a:endParaRPr lang="cs-CZ" sz="2000" b="1" dirty="0"/>
          </a:p>
        </p:txBody>
      </p:sp>
      <p:sp>
        <p:nvSpPr>
          <p:cNvPr id="16" name="Obdélník 15"/>
          <p:cNvSpPr/>
          <p:nvPr/>
        </p:nvSpPr>
        <p:spPr>
          <a:xfrm>
            <a:off x="5214628" y="4285236"/>
            <a:ext cx="1245406" cy="400110"/>
          </a:xfrm>
          <a:prstGeom prst="rect">
            <a:avLst/>
          </a:prstGeom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2000" b="1" i="1" dirty="0">
                <a:solidFill>
                  <a:srgbClr val="FF0000"/>
                </a:solidFill>
              </a:rPr>
              <a:t>červených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9552" y="5013176"/>
            <a:ext cx="862737" cy="400110"/>
          </a:xfrm>
          <a:prstGeom prst="rect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i="1" dirty="0">
                <a:solidFill>
                  <a:srgbClr val="FF0000"/>
                </a:solidFill>
              </a:rPr>
              <a:t>bílých</a:t>
            </a:r>
            <a:r>
              <a:rPr lang="cs-CZ" sz="2000" b="1" dirty="0"/>
              <a:t> 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82520" y="5789295"/>
            <a:ext cx="1048620" cy="400110"/>
          </a:xfrm>
          <a:prstGeom prst="rect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i="1" dirty="0">
                <a:solidFill>
                  <a:srgbClr val="FF0000"/>
                </a:solidFill>
              </a:rPr>
              <a:t>destiček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975134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9064E-7A49-47F2-88A6-6D203C3C3E51}" type="slidenum">
              <a:rPr lang="cs-CZ" smtClean="0"/>
              <a:t>4</a:t>
            </a:fld>
            <a:endParaRPr lang="cs-CZ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321525" y="289188"/>
            <a:ext cx="5256584" cy="61953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hlinkClick r:id="rId2" action="ppaction://hlinksldjump"/>
              </a:rPr>
              <a:t>Vytvoř</a:t>
            </a:r>
            <a:r>
              <a:rPr lang="cs-CZ" sz="2400" b="1" dirty="0" smtClean="0"/>
              <a:t> </a:t>
            </a:r>
            <a:r>
              <a:rPr lang="cs-CZ" sz="2400" b="1" dirty="0" smtClean="0"/>
              <a:t>dvojice: </a:t>
            </a:r>
            <a:r>
              <a:rPr lang="cs-CZ" sz="2400" b="1" dirty="0" smtClean="0"/>
              <a:t>pojem - charakteristika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49817" y="1118693"/>
            <a:ext cx="2284600" cy="52322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krevní plazma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0821" y="337344"/>
            <a:ext cx="2588914" cy="52322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červené krvinky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4844" y="1827251"/>
            <a:ext cx="1923860" cy="52322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bílé krvinky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4844" y="1136305"/>
            <a:ext cx="2432845" cy="52322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krevní destičky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4844" y="2490452"/>
            <a:ext cx="1813125" cy="52322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tělní tepny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51906" y="1118693"/>
            <a:ext cx="1452064" cy="52322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tělní žíly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724340" y="1124790"/>
            <a:ext cx="975395" cy="52322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srdce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97072" y="5496490"/>
            <a:ext cx="4977132" cy="83099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skládá se z vody, v níž jsou rozpuštěné </a:t>
            </a:r>
          </a:p>
          <a:p>
            <a:r>
              <a:rPr lang="cs-CZ" sz="2400" dirty="0" smtClean="0"/>
              <a:t>bílkoviny, cukry, tuky, soli apod.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91460" y="1700227"/>
            <a:ext cx="2464970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váží na sebe kyslík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91460" y="4917301"/>
            <a:ext cx="4733091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pohlcují a zneškodňují cizorodé látky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08452" y="3013672"/>
            <a:ext cx="3488840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zabezpečují srážlivost krve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08452" y="3655464"/>
            <a:ext cx="3959545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dutý sval pracující jako pumpa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91460" y="2346558"/>
            <a:ext cx="3505832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rozvádějí okysličenou krev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808452" y="4295324"/>
            <a:ext cx="5024965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vedou odkysličenou krev zpět do srdce</a:t>
            </a:r>
            <a:endParaRPr lang="cs-CZ" sz="2400" dirty="0"/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3167844" y="1931060"/>
            <a:ext cx="54006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3167844" y="2577390"/>
            <a:ext cx="54006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3167844" y="3244504"/>
            <a:ext cx="54006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3167844" y="3886296"/>
            <a:ext cx="54006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3167844" y="4527835"/>
            <a:ext cx="54006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3167844" y="5148133"/>
            <a:ext cx="54006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3167844" y="5911988"/>
            <a:ext cx="54006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271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9064E-7A49-47F2-88A6-6D203C3C3E51}" type="slidenum">
              <a:rPr lang="cs-CZ" smtClean="0"/>
              <a:t>5</a:t>
            </a:fld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00" b="99500" l="1326" r="9981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488239"/>
            <a:ext cx="4392488" cy="4991464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79239" y="4212162"/>
            <a:ext cx="1773242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nosní dutina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9834" y="5889831"/>
            <a:ext cx="862159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hrtan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9239" y="5316763"/>
            <a:ext cx="1576072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průdušnice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9834" y="3662084"/>
            <a:ext cx="1338828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průdušky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454085" y="2982143"/>
            <a:ext cx="2315634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pravá a levá plíce</a:t>
            </a:r>
            <a:endParaRPr lang="cs-CZ" sz="2400" dirty="0"/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467544" y="260648"/>
            <a:ext cx="6192688" cy="64807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Dýchací soustava, přiřaď pojmy a doplň text</a:t>
            </a:r>
            <a:endParaRPr lang="cs-CZ" sz="2400" b="1" dirty="0"/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2483768" y="1889249"/>
            <a:ext cx="1512168" cy="38762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840396" y="2795735"/>
            <a:ext cx="2443572" cy="41724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2431359" y="3753138"/>
            <a:ext cx="1996625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2258651" y="4509120"/>
            <a:ext cx="2025317" cy="48924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2431359" y="5229200"/>
            <a:ext cx="1132529" cy="3600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2647967" y="5815626"/>
            <a:ext cx="2592288" cy="9898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6095655" y="5215461"/>
            <a:ext cx="2678938" cy="1200329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 plicích dochází </a:t>
            </a:r>
          </a:p>
          <a:p>
            <a:r>
              <a:rPr lang="cs-CZ" sz="2400" dirty="0" smtClean="0"/>
              <a:t>k …………………………..</a:t>
            </a:r>
          </a:p>
          <a:p>
            <a:r>
              <a:rPr lang="cs-CZ" sz="2400" dirty="0"/>
              <a:t>k</a:t>
            </a:r>
            <a:r>
              <a:rPr lang="cs-CZ" sz="2400" dirty="0" smtClean="0"/>
              <a:t>rve.</a:t>
            </a:r>
            <a:endParaRPr lang="cs-CZ" sz="2400" dirty="0"/>
          </a:p>
        </p:txBody>
      </p:sp>
      <p:sp>
        <p:nvSpPr>
          <p:cNvPr id="27" name="Pravá složená závorka 26"/>
          <p:cNvSpPr/>
          <p:nvPr/>
        </p:nvSpPr>
        <p:spPr>
          <a:xfrm>
            <a:off x="4788024" y="1964738"/>
            <a:ext cx="720080" cy="2019233"/>
          </a:xfrm>
          <a:prstGeom prst="rightBrace">
            <a:avLst>
              <a:gd name="adj1" fmla="val 8333"/>
              <a:gd name="adj2" fmla="val 68260"/>
            </a:avLst>
          </a:prstGeom>
          <a:ln w="28575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ravá složená závorka 27"/>
          <p:cNvSpPr/>
          <p:nvPr/>
        </p:nvSpPr>
        <p:spPr>
          <a:xfrm>
            <a:off x="5508104" y="3753138"/>
            <a:ext cx="864096" cy="2495732"/>
          </a:xfrm>
          <a:prstGeom prst="rightBrace">
            <a:avLst>
              <a:gd name="adj1" fmla="val 8333"/>
              <a:gd name="adj2" fmla="val 28135"/>
            </a:avLst>
          </a:prstGeom>
          <a:ln w="28575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914147" y="3522305"/>
            <a:ext cx="1860446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dýchací cesty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79239" y="4770171"/>
            <a:ext cx="771365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plíce</a:t>
            </a:r>
            <a:endParaRPr lang="cs-CZ" sz="2400" dirty="0"/>
          </a:p>
        </p:txBody>
      </p:sp>
      <p:pic>
        <p:nvPicPr>
          <p:cNvPr id="3075" name="Picture 3" descr="C:\Users\VrtelkovaH\AppData\Local\Microsoft\Windows\Temporary Internet Files\Content.IE5\S7687CZ2\MC90043874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73271">
            <a:off x="6724906" y="587693"/>
            <a:ext cx="1916921" cy="1437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2452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9064E-7A49-47F2-88A6-6D203C3C3E51}" type="slidenum">
              <a:rPr lang="cs-CZ" smtClean="0"/>
              <a:t>6</a:t>
            </a:fld>
            <a:endParaRPr lang="cs-CZ"/>
          </a:p>
        </p:txBody>
      </p:sp>
      <p:sp>
        <p:nvSpPr>
          <p:cNvPr id="6" name="Zaoblený obdélník 5">
            <a:hlinkClick r:id="rId2" action="ppaction://hlinksldjump"/>
          </p:cNvPr>
          <p:cNvSpPr/>
          <p:nvPr/>
        </p:nvSpPr>
        <p:spPr>
          <a:xfrm>
            <a:off x="755576" y="404664"/>
            <a:ext cx="4392488" cy="57606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Trávicí soustava, přiřaď pojmy</a:t>
            </a:r>
            <a:endParaRPr lang="cs-CZ" sz="2400" b="1" dirty="0"/>
          </a:p>
        </p:txBody>
      </p:sp>
      <p:grpSp>
        <p:nvGrpSpPr>
          <p:cNvPr id="4107" name="Skupina 4106"/>
          <p:cNvGrpSpPr/>
          <p:nvPr/>
        </p:nvGrpSpPr>
        <p:grpSpPr>
          <a:xfrm>
            <a:off x="1881597" y="1196752"/>
            <a:ext cx="4994659" cy="5256584"/>
            <a:chOff x="1881597" y="1196752"/>
            <a:chExt cx="4994659" cy="5256584"/>
          </a:xfrm>
        </p:grpSpPr>
        <p:grpSp>
          <p:nvGrpSpPr>
            <p:cNvPr id="18" name="Skupina 17"/>
            <p:cNvGrpSpPr/>
            <p:nvPr/>
          </p:nvGrpSpPr>
          <p:grpSpPr>
            <a:xfrm>
              <a:off x="1881597" y="1196752"/>
              <a:ext cx="4994659" cy="5256584"/>
              <a:chOff x="1881597" y="1196752"/>
              <a:chExt cx="4994659" cy="5256584"/>
            </a:xfrm>
          </p:grpSpPr>
          <p:grpSp>
            <p:nvGrpSpPr>
              <p:cNvPr id="16" name="Skupina 15"/>
              <p:cNvGrpSpPr/>
              <p:nvPr/>
            </p:nvGrpSpPr>
            <p:grpSpPr>
              <a:xfrm>
                <a:off x="1881597" y="1196752"/>
                <a:ext cx="4994659" cy="5256584"/>
                <a:chOff x="1881597" y="1196752"/>
                <a:chExt cx="4994659" cy="5256584"/>
              </a:xfrm>
            </p:grpSpPr>
            <p:grpSp>
              <p:nvGrpSpPr>
                <p:cNvPr id="14" name="Skupina 13"/>
                <p:cNvGrpSpPr/>
                <p:nvPr/>
              </p:nvGrpSpPr>
              <p:grpSpPr>
                <a:xfrm>
                  <a:off x="1881597" y="1196752"/>
                  <a:ext cx="4994659" cy="5256584"/>
                  <a:chOff x="1881597" y="1196752"/>
                  <a:chExt cx="4994659" cy="5256584"/>
                </a:xfrm>
              </p:grpSpPr>
              <p:grpSp>
                <p:nvGrpSpPr>
                  <p:cNvPr id="12" name="Skupina 11"/>
                  <p:cNvGrpSpPr/>
                  <p:nvPr/>
                </p:nvGrpSpPr>
                <p:grpSpPr>
                  <a:xfrm>
                    <a:off x="1881597" y="1196752"/>
                    <a:ext cx="4994659" cy="5256584"/>
                    <a:chOff x="1881597" y="1196752"/>
                    <a:chExt cx="4994659" cy="5256584"/>
                  </a:xfrm>
                </p:grpSpPr>
                <p:grpSp>
                  <p:nvGrpSpPr>
                    <p:cNvPr id="10" name="Skupina 9"/>
                    <p:cNvGrpSpPr/>
                    <p:nvPr/>
                  </p:nvGrpSpPr>
                  <p:grpSpPr>
                    <a:xfrm>
                      <a:off x="1881597" y="1196752"/>
                      <a:ext cx="4994659" cy="5256584"/>
                      <a:chOff x="1881597" y="1196752"/>
                      <a:chExt cx="4994659" cy="5256584"/>
                    </a:xfrm>
                  </p:grpSpPr>
                  <p:grpSp>
                    <p:nvGrpSpPr>
                      <p:cNvPr id="8" name="Skupina 7"/>
                      <p:cNvGrpSpPr/>
                      <p:nvPr/>
                    </p:nvGrpSpPr>
                    <p:grpSpPr>
                      <a:xfrm>
                        <a:off x="1881597" y="1196752"/>
                        <a:ext cx="4908588" cy="5256584"/>
                        <a:chOff x="1881597" y="1196752"/>
                        <a:chExt cx="4908588" cy="5256584"/>
                      </a:xfrm>
                    </p:grpSpPr>
                    <p:pic>
                      <p:nvPicPr>
                        <p:cNvPr id="4098" name="Picture 2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881597" y="1196752"/>
                          <a:ext cx="4908588" cy="525658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  <p:sp>
                      <p:nvSpPr>
                        <p:cNvPr id="7" name="Obdélník 6"/>
                        <p:cNvSpPr/>
                        <p:nvPr/>
                      </p:nvSpPr>
                      <p:spPr>
                        <a:xfrm>
                          <a:off x="5436096" y="2231445"/>
                          <a:ext cx="1354089" cy="333459"/>
                        </a:xfrm>
                        <a:prstGeom prst="rect">
                          <a:avLst/>
                        </a:prstGeom>
                        <a:solidFill>
                          <a:schemeClr val="bg1"/>
                        </a:solidFill>
                        <a:ln>
                          <a:solidFill>
                            <a:schemeClr val="bg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cs-CZ"/>
                        </a:p>
                      </p:txBody>
                    </p:sp>
                  </p:grpSp>
                  <p:sp>
                    <p:nvSpPr>
                      <p:cNvPr id="9" name="Obdélník 8"/>
                      <p:cNvSpPr/>
                      <p:nvPr/>
                    </p:nvSpPr>
                    <p:spPr>
                      <a:xfrm>
                        <a:off x="5868144" y="3825044"/>
                        <a:ext cx="1008112" cy="233183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solidFill>
                          <a:schemeClr val="bg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</p:grpSp>
                <p:sp>
                  <p:nvSpPr>
                    <p:cNvPr id="11" name="Obdélník 10"/>
                    <p:cNvSpPr/>
                    <p:nvPr/>
                  </p:nvSpPr>
                  <p:spPr>
                    <a:xfrm>
                      <a:off x="5868144" y="5949280"/>
                      <a:ext cx="792088" cy="288032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>
                      <a:solidFill>
                        <a:schemeClr val="bg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  <p:sp>
                <p:nvSpPr>
                  <p:cNvPr id="13" name="Obdélník 12"/>
                  <p:cNvSpPr/>
                  <p:nvPr/>
                </p:nvSpPr>
                <p:spPr>
                  <a:xfrm>
                    <a:off x="2699792" y="1412776"/>
                    <a:ext cx="936104" cy="288032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sp>
              <p:nvSpPr>
                <p:cNvPr id="15" name="Obdélník 14"/>
                <p:cNvSpPr/>
                <p:nvPr/>
              </p:nvSpPr>
              <p:spPr>
                <a:xfrm>
                  <a:off x="1881597" y="2564904"/>
                  <a:ext cx="1286247" cy="576064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7" name="Obdélník 16"/>
              <p:cNvSpPr/>
              <p:nvPr/>
            </p:nvSpPr>
            <p:spPr>
              <a:xfrm>
                <a:off x="1881597" y="5517232"/>
                <a:ext cx="1070223" cy="72008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20" name="Přímá spojnice se šipkou 19"/>
            <p:cNvCxnSpPr/>
            <p:nvPr/>
          </p:nvCxnSpPr>
          <p:spPr>
            <a:xfrm>
              <a:off x="3635896" y="1700808"/>
              <a:ext cx="360040" cy="36004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se šipkou 21"/>
            <p:cNvCxnSpPr/>
            <p:nvPr/>
          </p:nvCxnSpPr>
          <p:spPr>
            <a:xfrm flipV="1">
              <a:off x="3167844" y="2564904"/>
              <a:ext cx="1168047" cy="288032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se šipkou 23"/>
            <p:cNvCxnSpPr/>
            <p:nvPr/>
          </p:nvCxnSpPr>
          <p:spPr>
            <a:xfrm flipH="1" flipV="1">
              <a:off x="4427984" y="2060849"/>
              <a:ext cx="936104" cy="170596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se šipkou 27"/>
            <p:cNvCxnSpPr/>
            <p:nvPr/>
          </p:nvCxnSpPr>
          <p:spPr>
            <a:xfrm flipH="1">
              <a:off x="4860032" y="3941635"/>
              <a:ext cx="1008112" cy="116592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se šipkou 29"/>
            <p:cNvCxnSpPr/>
            <p:nvPr/>
          </p:nvCxnSpPr>
          <p:spPr>
            <a:xfrm flipV="1">
              <a:off x="2951820" y="4911236"/>
              <a:ext cx="864096" cy="648072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96" name="Přímá spojnice se šipkou 4095"/>
            <p:cNvCxnSpPr/>
            <p:nvPr/>
          </p:nvCxnSpPr>
          <p:spPr>
            <a:xfrm flipH="1" flipV="1">
              <a:off x="4335891" y="5629082"/>
              <a:ext cx="1532252" cy="389972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99" name="Přímá spojnice se šipkou 4098"/>
            <p:cNvCxnSpPr/>
            <p:nvPr/>
          </p:nvCxnSpPr>
          <p:spPr>
            <a:xfrm flipH="1" flipV="1">
              <a:off x="4427985" y="4911236"/>
              <a:ext cx="1440158" cy="10194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108" name="TextovéPole 4107"/>
          <p:cNvSpPr txBox="1"/>
          <p:nvPr/>
        </p:nvSpPr>
        <p:spPr>
          <a:xfrm>
            <a:off x="573953" y="2910135"/>
            <a:ext cx="1728192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dutina ústní</a:t>
            </a:r>
            <a:endParaRPr lang="cs-CZ" sz="2400" dirty="0"/>
          </a:p>
        </p:txBody>
      </p:sp>
      <p:sp>
        <p:nvSpPr>
          <p:cNvPr id="4109" name="TextovéPole 4108"/>
          <p:cNvSpPr txBox="1"/>
          <p:nvPr/>
        </p:nvSpPr>
        <p:spPr>
          <a:xfrm>
            <a:off x="573953" y="1649995"/>
            <a:ext cx="846899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hltan</a:t>
            </a:r>
            <a:endParaRPr lang="cs-CZ" sz="2400" dirty="0"/>
          </a:p>
        </p:txBody>
      </p:sp>
      <p:sp>
        <p:nvSpPr>
          <p:cNvPr id="4110" name="TextovéPole 4109"/>
          <p:cNvSpPr txBox="1"/>
          <p:nvPr/>
        </p:nvSpPr>
        <p:spPr>
          <a:xfrm>
            <a:off x="573953" y="4846944"/>
            <a:ext cx="787395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jícen</a:t>
            </a:r>
            <a:endParaRPr lang="cs-CZ" sz="2400" dirty="0"/>
          </a:p>
        </p:txBody>
      </p:sp>
      <p:sp>
        <p:nvSpPr>
          <p:cNvPr id="4111" name="TextovéPole 4110"/>
          <p:cNvSpPr txBox="1"/>
          <p:nvPr/>
        </p:nvSpPr>
        <p:spPr>
          <a:xfrm>
            <a:off x="581008" y="3538265"/>
            <a:ext cx="1136530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žaludek</a:t>
            </a:r>
            <a:endParaRPr lang="cs-CZ" sz="2400" dirty="0"/>
          </a:p>
        </p:txBody>
      </p:sp>
      <p:sp>
        <p:nvSpPr>
          <p:cNvPr id="4112" name="TextovéPole 4111"/>
          <p:cNvSpPr txBox="1"/>
          <p:nvPr/>
        </p:nvSpPr>
        <p:spPr>
          <a:xfrm>
            <a:off x="573953" y="2277025"/>
            <a:ext cx="1732141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tlusté střevo</a:t>
            </a:r>
            <a:endParaRPr lang="cs-CZ" sz="2400" dirty="0"/>
          </a:p>
        </p:txBody>
      </p:sp>
      <p:sp>
        <p:nvSpPr>
          <p:cNvPr id="4113" name="TextovéPole 4112"/>
          <p:cNvSpPr txBox="1"/>
          <p:nvPr/>
        </p:nvSpPr>
        <p:spPr>
          <a:xfrm>
            <a:off x="556298" y="5484310"/>
            <a:ext cx="1325299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konečník</a:t>
            </a:r>
            <a:endParaRPr lang="cs-CZ" sz="2400" dirty="0"/>
          </a:p>
        </p:txBody>
      </p:sp>
      <p:sp>
        <p:nvSpPr>
          <p:cNvPr id="4114" name="TextovéPole 4113"/>
          <p:cNvSpPr txBox="1"/>
          <p:nvPr/>
        </p:nvSpPr>
        <p:spPr>
          <a:xfrm>
            <a:off x="573953" y="4221088"/>
            <a:ext cx="1789464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tenké střevo</a:t>
            </a:r>
            <a:endParaRPr lang="cs-CZ" sz="2400" dirty="0"/>
          </a:p>
        </p:txBody>
      </p:sp>
      <p:pic>
        <p:nvPicPr>
          <p:cNvPr id="2" name="Picture 8" descr="C:\Users\VrtelkovaH\AppData\Local\Microsoft\Windows\Temporary Internet Files\Content.IE5\Q5H1SYG6\MC90043873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1" y="364029"/>
            <a:ext cx="1872557" cy="2496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1721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9064E-7A49-47F2-88A6-6D203C3C3E51}" type="slidenum">
              <a:rPr lang="cs-CZ" smtClean="0"/>
              <a:t>7</a:t>
            </a:fld>
            <a:endParaRPr lang="cs-CZ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574191" y="377713"/>
            <a:ext cx="5400600" cy="64807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Močová soustava, přiřaď správně pojmy</a:t>
            </a:r>
            <a:endParaRPr lang="cs-CZ" sz="2400" b="1" dirty="0"/>
          </a:p>
        </p:txBody>
      </p:sp>
      <p:grpSp>
        <p:nvGrpSpPr>
          <p:cNvPr id="31" name="Skupina 30"/>
          <p:cNvGrpSpPr/>
          <p:nvPr/>
        </p:nvGrpSpPr>
        <p:grpSpPr>
          <a:xfrm>
            <a:off x="1403648" y="1322093"/>
            <a:ext cx="6375191" cy="4680520"/>
            <a:chOff x="1403648" y="1322093"/>
            <a:chExt cx="6375191" cy="4680520"/>
          </a:xfrm>
        </p:grpSpPr>
        <p:pic>
          <p:nvPicPr>
            <p:cNvPr id="5123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3648" y="1322093"/>
              <a:ext cx="6375191" cy="46805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7" name="Přímá spojnice se šipkou 6"/>
            <p:cNvCxnSpPr/>
            <p:nvPr/>
          </p:nvCxnSpPr>
          <p:spPr>
            <a:xfrm flipH="1">
              <a:off x="5006230" y="3543075"/>
              <a:ext cx="792088" cy="80672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Přímá spojnice se šipkou 11"/>
            <p:cNvCxnSpPr/>
            <p:nvPr/>
          </p:nvCxnSpPr>
          <p:spPr>
            <a:xfrm>
              <a:off x="3062014" y="3623747"/>
              <a:ext cx="1008112" cy="80673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Přímá spojnice se šipkou 13"/>
            <p:cNvCxnSpPr/>
            <p:nvPr/>
          </p:nvCxnSpPr>
          <p:spPr>
            <a:xfrm flipV="1">
              <a:off x="3236812" y="4119139"/>
              <a:ext cx="1094514" cy="72008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Přímá spojnice se šipkou 15"/>
            <p:cNvCxnSpPr/>
            <p:nvPr/>
          </p:nvCxnSpPr>
          <p:spPr>
            <a:xfrm>
              <a:off x="3062014" y="4983235"/>
              <a:ext cx="1531411" cy="144016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Přímá spojnice se šipkou 17"/>
            <p:cNvCxnSpPr/>
            <p:nvPr/>
          </p:nvCxnSpPr>
          <p:spPr>
            <a:xfrm flipH="1">
              <a:off x="4591243" y="5487291"/>
              <a:ext cx="1495108" cy="36004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6" name="Obdélník 25"/>
            <p:cNvSpPr/>
            <p:nvPr/>
          </p:nvSpPr>
          <p:spPr>
            <a:xfrm>
              <a:off x="5798318" y="3356992"/>
              <a:ext cx="933922" cy="34742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6086351" y="5301208"/>
              <a:ext cx="1692488" cy="43204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Močová trubice</a:t>
              </a:r>
              <a:endParaRPr lang="cs-CZ" dirty="0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1763688" y="3356992"/>
              <a:ext cx="1298326" cy="34742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2051720" y="4119139"/>
              <a:ext cx="1185092" cy="24596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1403648" y="4725144"/>
              <a:ext cx="1658366" cy="33009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120" name="TextovéPole 5119"/>
          <p:cNvSpPr txBox="1"/>
          <p:nvPr/>
        </p:nvSpPr>
        <p:spPr>
          <a:xfrm>
            <a:off x="7662269" y="4940831"/>
            <a:ext cx="1090363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ledvina</a:t>
            </a:r>
            <a:endParaRPr lang="cs-CZ" sz="2400" dirty="0"/>
          </a:p>
        </p:txBody>
      </p:sp>
      <p:sp>
        <p:nvSpPr>
          <p:cNvPr id="5121" name="TextovéPole 5120"/>
          <p:cNvSpPr txBox="1"/>
          <p:nvPr/>
        </p:nvSpPr>
        <p:spPr>
          <a:xfrm>
            <a:off x="7649863" y="5540948"/>
            <a:ext cx="1090363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ledvina</a:t>
            </a:r>
            <a:endParaRPr lang="cs-CZ" sz="2400" dirty="0"/>
          </a:p>
        </p:txBody>
      </p:sp>
      <p:sp>
        <p:nvSpPr>
          <p:cNvPr id="5124" name="TextovéPole 5123"/>
          <p:cNvSpPr txBox="1"/>
          <p:nvPr/>
        </p:nvSpPr>
        <p:spPr>
          <a:xfrm>
            <a:off x="7370330" y="2904661"/>
            <a:ext cx="1340047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močovod</a:t>
            </a:r>
            <a:endParaRPr lang="cs-CZ" sz="2400" dirty="0"/>
          </a:p>
        </p:txBody>
      </p:sp>
      <p:sp>
        <p:nvSpPr>
          <p:cNvPr id="5125" name="TextovéPole 5124"/>
          <p:cNvSpPr txBox="1"/>
          <p:nvPr/>
        </p:nvSpPr>
        <p:spPr>
          <a:xfrm>
            <a:off x="6573638" y="4335561"/>
            <a:ext cx="2178994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močový měchýř</a:t>
            </a:r>
            <a:endParaRPr lang="cs-CZ" sz="2400" dirty="0"/>
          </a:p>
        </p:txBody>
      </p:sp>
      <p:sp>
        <p:nvSpPr>
          <p:cNvPr id="5126" name="TextovéPole 5125"/>
          <p:cNvSpPr txBox="1"/>
          <p:nvPr/>
        </p:nvSpPr>
        <p:spPr>
          <a:xfrm>
            <a:off x="6573638" y="3638903"/>
            <a:ext cx="2136739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močová trubice</a:t>
            </a:r>
            <a:endParaRPr lang="cs-CZ" sz="2400" dirty="0"/>
          </a:p>
        </p:txBody>
      </p:sp>
      <p:cxnSp>
        <p:nvCxnSpPr>
          <p:cNvPr id="5128" name="Přímá spojnice se šipkou 5127"/>
          <p:cNvCxnSpPr/>
          <p:nvPr/>
        </p:nvCxnSpPr>
        <p:spPr>
          <a:xfrm flipH="1" flipV="1">
            <a:off x="4788024" y="4242121"/>
            <a:ext cx="1477255" cy="35381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129" name="TextovéPole 5128"/>
          <p:cNvSpPr txBox="1"/>
          <p:nvPr/>
        </p:nvSpPr>
        <p:spPr>
          <a:xfrm>
            <a:off x="7370330" y="2132856"/>
            <a:ext cx="1340047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močovod</a:t>
            </a:r>
            <a:endParaRPr lang="cs-CZ" sz="2400" dirty="0"/>
          </a:p>
        </p:txBody>
      </p:sp>
      <p:pic>
        <p:nvPicPr>
          <p:cNvPr id="5130" name="Picture 4" descr="C:\Users\VrtelkovaH\AppData\Local\Microsoft\Windows\Temporary Internet Files\Content.IE5\DE4CGPLA\MC9004261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471" y="322492"/>
            <a:ext cx="972443" cy="1508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4111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020" l="455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537" y="2166584"/>
            <a:ext cx="3610989" cy="3348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9064E-7A49-47F2-88A6-6D203C3C3E51}" type="slidenum">
              <a:rPr lang="cs-CZ" smtClean="0"/>
              <a:t>8</a:t>
            </a:fld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9380" y="3097481"/>
            <a:ext cx="2461784" cy="2234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733201" y="3097481"/>
            <a:ext cx="1035925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varlata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51351" y="2433662"/>
            <a:ext cx="1490088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chámovod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96355" y="2433662"/>
            <a:ext cx="2136739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Močová trubice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11958" y="5093300"/>
            <a:ext cx="1077539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pochva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11958" y="4457768"/>
            <a:ext cx="1042273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děloha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53554" y="5670853"/>
            <a:ext cx="1335943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vaječníky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56757" y="5676645"/>
            <a:ext cx="1436419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vejcovody</a:t>
            </a:r>
            <a:endParaRPr lang="cs-CZ" sz="2400" dirty="0"/>
          </a:p>
        </p:txBody>
      </p:sp>
      <p:sp>
        <p:nvSpPr>
          <p:cNvPr id="13" name="Zaoblený obdélník 12">
            <a:hlinkClick r:id="rId5" action="ppaction://hlinksldjump"/>
          </p:cNvPr>
          <p:cNvSpPr/>
          <p:nvPr/>
        </p:nvSpPr>
        <p:spPr>
          <a:xfrm>
            <a:off x="453651" y="349294"/>
            <a:ext cx="4664303" cy="919465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Rozmnožovací soustava, </a:t>
            </a:r>
          </a:p>
          <a:p>
            <a:pPr algn="ctr"/>
            <a:r>
              <a:rPr lang="cs-CZ" sz="2400" b="1" dirty="0" smtClean="0"/>
              <a:t>přiřaď správně pojmy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17954" y="1767273"/>
            <a:ext cx="3215689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Mužské pohlavní ústrojí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27584" y="1767273"/>
            <a:ext cx="3125536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Ženské pohlavní ústrojí</a:t>
            </a:r>
            <a:endParaRPr lang="cs-CZ" sz="2400" b="1" dirty="0"/>
          </a:p>
        </p:txBody>
      </p:sp>
      <p:cxnSp>
        <p:nvCxnSpPr>
          <p:cNvPr id="17" name="Přímá spojnice se šipkou 16"/>
          <p:cNvCxnSpPr/>
          <p:nvPr/>
        </p:nvCxnSpPr>
        <p:spPr>
          <a:xfrm flipH="1">
            <a:off x="1255329" y="3097481"/>
            <a:ext cx="427746" cy="74328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390352" y="3130232"/>
            <a:ext cx="414536" cy="74328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827584" y="4214752"/>
            <a:ext cx="1188447" cy="29436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827584" y="4878452"/>
            <a:ext cx="1188447" cy="42969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5260798" y="3356992"/>
            <a:ext cx="1183410" cy="85776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6300192" y="5123482"/>
            <a:ext cx="1008112" cy="39147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5436096" y="4509120"/>
            <a:ext cx="504056" cy="116173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 flipV="1">
            <a:off x="2926520" y="3645024"/>
            <a:ext cx="133312" cy="104876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193" name="Přímá spojnice se šipkou 8192"/>
          <p:cNvCxnSpPr/>
          <p:nvPr/>
        </p:nvCxnSpPr>
        <p:spPr>
          <a:xfrm flipH="1" flipV="1">
            <a:off x="994061" y="3785872"/>
            <a:ext cx="1810828" cy="10925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8198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4725" y="212617"/>
            <a:ext cx="2042888" cy="13917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0596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9064E-7A49-47F2-88A6-6D203C3C3E51}" type="slidenum">
              <a:rPr lang="cs-CZ" smtClean="0"/>
              <a:t>9</a:t>
            </a:fld>
            <a:endParaRPr lang="cs-CZ"/>
          </a:p>
        </p:txBody>
      </p: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836712"/>
            <a:ext cx="2790056" cy="20925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836712"/>
            <a:ext cx="3006080" cy="2254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569523"/>
            <a:ext cx="3942184" cy="2956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4028" y="3731541"/>
            <a:ext cx="3510136" cy="2632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620688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3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620688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4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5" y="3288880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5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6056" y="3473546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6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949663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9064E-7A49-47F2-88A6-6D203C3C3E51}" type="slidenum">
              <a:rPr lang="cs-CZ" smtClean="0"/>
              <a:t>10</a:t>
            </a:fld>
            <a:endParaRPr lang="cs-CZ"/>
          </a:p>
        </p:txBody>
      </p:sp>
      <p:pic>
        <p:nvPicPr>
          <p:cNvPr id="614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92696"/>
            <a:ext cx="3654152" cy="27406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874246"/>
            <a:ext cx="3438128" cy="2578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99762" y="430694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7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615360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8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632661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7985712" cy="378565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2400" dirty="0" smtClean="0">
              <a:solidFill>
                <a:prstClr val="black"/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cs.wikipedia.org/wiki/Soubor:Grafik_blutkreislauf.jpg</a:t>
            </a:r>
            <a:endParaRPr lang="cs-CZ" sz="2400" dirty="0" smtClean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cs.wikipedia.org/wiki/Chu%C5%A5</a:t>
            </a:r>
            <a:endParaRPr lang="cs-CZ" sz="2400" dirty="0" smtClean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hlinkClick r:id="rId5"/>
              </a:rPr>
              <a:t>http://</a:t>
            </a:r>
            <a:r>
              <a:rPr lang="cs-CZ" sz="2400" dirty="0" smtClean="0">
                <a:hlinkClick r:id="rId5"/>
              </a:rPr>
              <a:t>cs.wikipedia.org/wiki/Ucho</a:t>
            </a:r>
            <a:endParaRPr lang="cs-CZ" sz="2400" dirty="0" smtClean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hlinkClick r:id="rId6"/>
              </a:rPr>
              <a:t>http://</a:t>
            </a:r>
            <a:r>
              <a:rPr lang="cs-CZ" sz="2400" dirty="0" smtClean="0">
                <a:hlinkClick r:id="rId6"/>
              </a:rPr>
              <a:t>cs.wikipedia.org/wiki/</a:t>
            </a:r>
            <a:endParaRPr lang="cs-CZ" sz="2400" dirty="0" smtClean="0"/>
          </a:p>
          <a:p>
            <a:endParaRPr lang="cs-CZ" sz="2400" dirty="0"/>
          </a:p>
          <a:p>
            <a:pPr marL="342900" indent="-342900">
              <a:buFont typeface="Wingdings" pitchFamily="2" charset="2"/>
              <a:buChar char="§"/>
            </a:pPr>
            <a:endParaRPr lang="cs-CZ" sz="2400" dirty="0"/>
          </a:p>
          <a:p>
            <a:pPr marL="342900" indent="-342900">
              <a:buFont typeface="Wingdings" pitchFamily="2" charset="2"/>
              <a:buChar char="§"/>
            </a:pPr>
            <a:endParaRPr lang="cs-CZ" sz="2400" dirty="0"/>
          </a:p>
          <a:p>
            <a:pPr marL="342900" indent="-342900">
              <a:buFont typeface="Wingdings" pitchFamily="2" charset="2"/>
              <a:buChar char="§"/>
            </a:pPr>
            <a:endParaRPr lang="cs-CZ" sz="2400" dirty="0"/>
          </a:p>
          <a:p>
            <a:pPr marL="342900" indent="-342900">
              <a:buFont typeface="Wingdings" pitchFamily="2" charset="2"/>
              <a:buChar char="§"/>
            </a:pP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2966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358</TotalTime>
  <Words>363</Words>
  <Application>Microsoft Office PowerPoint</Application>
  <PresentationFormat>Předvádění na obrazovce (4:3)</PresentationFormat>
  <Paragraphs>143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Vrtělková Hana</dc:creator>
  <cp:lastModifiedBy>Učitel</cp:lastModifiedBy>
  <cp:revision>37</cp:revision>
  <dcterms:created xsi:type="dcterms:W3CDTF">2012-02-28T19:27:15Z</dcterms:created>
  <dcterms:modified xsi:type="dcterms:W3CDTF">2012-05-08T17:49:01Z</dcterms:modified>
</cp:coreProperties>
</file>