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2"/>
  </p:notesMasterIdLst>
  <p:sldIdLst>
    <p:sldId id="265" r:id="rId2"/>
    <p:sldId id="266" r:id="rId3"/>
    <p:sldId id="261" r:id="rId4"/>
    <p:sldId id="268" r:id="rId5"/>
    <p:sldId id="262" r:id="rId6"/>
    <p:sldId id="263" r:id="rId7"/>
    <p:sldId id="270" r:id="rId8"/>
    <p:sldId id="269" r:id="rId9"/>
    <p:sldId id="271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VY_32_INOVACE_Př_18_Člověk III.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Člověk III.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F851CC0-9DCB-400D-A49E-6E13C93E00A8}" type="presOf" srcId="{D8197B8C-B260-4A16-BDF4-0947B075E274}" destId="{25B08C86-7E15-44DC-BE7F-FFB55DD49D12}" srcOrd="0" destOrd="0" presId="urn:microsoft.com/office/officeart/2005/8/layout/target3"/>
    <dgm:cxn modelId="{9BD371ED-B6B7-4EAA-8847-32A6598A14FD}" type="presOf" srcId="{B651F6E3-6281-48DB-9319-2AEAFDAE7572}" destId="{619D679B-A015-4ECF-8348-D1034C574F40}" srcOrd="0" destOrd="0" presId="urn:microsoft.com/office/officeart/2005/8/layout/target3"/>
    <dgm:cxn modelId="{21AE27A5-635F-477D-AD68-4AB953EBD4E0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BF57CAD-C205-4E11-B3E7-8DB4A6CA6082}" type="presOf" srcId="{757F3AB3-0718-4624-B441-E567A8F0AB56}" destId="{333A1088-737F-45CB-B68E-254E46348037}" srcOrd="0" destOrd="0" presId="urn:microsoft.com/office/officeart/2005/8/layout/target3"/>
    <dgm:cxn modelId="{C20EE84F-5950-487F-918F-35AEDCBA2D70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CB38AB5-0D39-493D-8635-D9F6199CA9E4}" type="presOf" srcId="{D1D4F407-5343-4D3F-B5B9-D407B03CAEB4}" destId="{D005CE8C-CC26-4C3E-AC11-E15060ECD759}" srcOrd="0" destOrd="0" presId="urn:microsoft.com/office/officeart/2005/8/layout/target3"/>
    <dgm:cxn modelId="{6E2CD8FA-861E-4B49-8A34-0B9DDC7CCB6C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9766878-B17E-408D-9B21-46784BD29709}" type="presOf" srcId="{D8197B8C-B260-4A16-BDF4-0947B075E274}" destId="{5A5FFA88-C948-4069-8E93-59FA12366E83}" srcOrd="1" destOrd="0" presId="urn:microsoft.com/office/officeart/2005/8/layout/target3"/>
    <dgm:cxn modelId="{F9CB5ADE-6636-4A63-9827-E66D8A8DE0D0}" type="presOf" srcId="{D1B46980-6531-4606-95E6-44980827E919}" destId="{2BE915AB-18AA-4053-B92C-3BFC9ED204BB}" srcOrd="1" destOrd="0" presId="urn:microsoft.com/office/officeart/2005/8/layout/target3"/>
    <dgm:cxn modelId="{A1D8DF7F-D323-4481-AAC6-709E187202ED}" type="presOf" srcId="{B651F6E3-6281-48DB-9319-2AEAFDAE7572}" destId="{6BB5E863-4638-4E1D-BFDE-399D028AC4ED}" srcOrd="1" destOrd="0" presId="urn:microsoft.com/office/officeart/2005/8/layout/target3"/>
    <dgm:cxn modelId="{8B19AE19-316E-4125-A21C-F7C70F6B2767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2B41775-4A61-4C73-98FE-F57217F71492}" type="presParOf" srcId="{333A1088-737F-45CB-B68E-254E46348037}" destId="{F5ABB229-8D3B-4694-996A-96F23CF14429}" srcOrd="0" destOrd="0" presId="urn:microsoft.com/office/officeart/2005/8/layout/target3"/>
    <dgm:cxn modelId="{AF034A67-1BA0-4F17-AF16-A5FF60A25F63}" type="presParOf" srcId="{333A1088-737F-45CB-B68E-254E46348037}" destId="{F41139FD-01EE-4571-8B17-4FB00FC51163}" srcOrd="1" destOrd="0" presId="urn:microsoft.com/office/officeart/2005/8/layout/target3"/>
    <dgm:cxn modelId="{06D20EDC-2623-4FC4-A5B6-D0AE86CEFCE8}" type="presParOf" srcId="{333A1088-737F-45CB-B68E-254E46348037}" destId="{D005CE8C-CC26-4C3E-AC11-E15060ECD759}" srcOrd="2" destOrd="0" presId="urn:microsoft.com/office/officeart/2005/8/layout/target3"/>
    <dgm:cxn modelId="{AC2FA184-72A9-401B-8D64-366DCF167F16}" type="presParOf" srcId="{333A1088-737F-45CB-B68E-254E46348037}" destId="{2C702D82-9B77-49B7-9568-BB8EB47C3372}" srcOrd="3" destOrd="0" presId="urn:microsoft.com/office/officeart/2005/8/layout/target3"/>
    <dgm:cxn modelId="{5E07DC35-C73B-44DF-8E12-8800F0FF8A9F}" type="presParOf" srcId="{333A1088-737F-45CB-B68E-254E46348037}" destId="{A52A0455-90FF-4808-ABD0-F02540D31D5A}" srcOrd="4" destOrd="0" presId="urn:microsoft.com/office/officeart/2005/8/layout/target3"/>
    <dgm:cxn modelId="{A5575FDE-F798-4B64-AB53-997712FAAE94}" type="presParOf" srcId="{333A1088-737F-45CB-B68E-254E46348037}" destId="{6140AFEC-043D-4C43-A2F9-D0F5331DF3A3}" srcOrd="5" destOrd="0" presId="urn:microsoft.com/office/officeart/2005/8/layout/target3"/>
    <dgm:cxn modelId="{6E3A7D15-01E6-4536-A18A-EF90A789A790}" type="presParOf" srcId="{333A1088-737F-45CB-B68E-254E46348037}" destId="{9358AC05-5D7D-4327-9F80-1AD486AEA664}" srcOrd="6" destOrd="0" presId="urn:microsoft.com/office/officeart/2005/8/layout/target3"/>
    <dgm:cxn modelId="{414FC2B7-016A-42C5-8E02-D0FBFB8BE74E}" type="presParOf" srcId="{333A1088-737F-45CB-B68E-254E46348037}" destId="{313FC574-E1CD-4FB4-B054-0B805CE0447D}" srcOrd="7" destOrd="0" presId="urn:microsoft.com/office/officeart/2005/8/layout/target3"/>
    <dgm:cxn modelId="{69DB1595-3AF0-4F2E-BBC4-FBDC45FEA5F8}" type="presParOf" srcId="{333A1088-737F-45CB-B68E-254E46348037}" destId="{619D679B-A015-4ECF-8348-D1034C574F40}" srcOrd="8" destOrd="0" presId="urn:microsoft.com/office/officeart/2005/8/layout/target3"/>
    <dgm:cxn modelId="{445AFDB4-D9C0-4D3A-9879-115B456121C9}" type="presParOf" srcId="{333A1088-737F-45CB-B68E-254E46348037}" destId="{322283A8-4A27-4CDA-BAE3-F381106A9174}" srcOrd="9" destOrd="0" presId="urn:microsoft.com/office/officeart/2005/8/layout/target3"/>
    <dgm:cxn modelId="{972667E1-EFEE-450F-AFD0-02F8B4387E67}" type="presParOf" srcId="{333A1088-737F-45CB-B68E-254E46348037}" destId="{FFC9F71D-1B4F-4AD9-A4A6-86ADEFC8AF5C}" srcOrd="10" destOrd="0" presId="urn:microsoft.com/office/officeart/2005/8/layout/target3"/>
    <dgm:cxn modelId="{11BC06F6-8A85-4F9C-9ACF-ED8D7C833904}" type="presParOf" srcId="{333A1088-737F-45CB-B68E-254E46348037}" destId="{25B08C86-7E15-44DC-BE7F-FFB55DD49D12}" srcOrd="11" destOrd="0" presId="urn:microsoft.com/office/officeart/2005/8/layout/target3"/>
    <dgm:cxn modelId="{7A16897B-C2BF-4041-9AF6-458F8AB896A4}" type="presParOf" srcId="{333A1088-737F-45CB-B68E-254E46348037}" destId="{76644BE8-9D7C-4C09-B250-3D10AF48CBB7}" srcOrd="12" destOrd="0" presId="urn:microsoft.com/office/officeart/2005/8/layout/target3"/>
    <dgm:cxn modelId="{C8C6DC6F-1AD4-4596-872E-A70542265B7F}" type="presParOf" srcId="{333A1088-737F-45CB-B68E-254E46348037}" destId="{EE85B701-7295-41C0-BA7A-34D3756A2AE6}" srcOrd="13" destOrd="0" presId="urn:microsoft.com/office/officeart/2005/8/layout/target3"/>
    <dgm:cxn modelId="{6F883836-DACF-4D18-AE33-67183E7B6546}" type="presParOf" srcId="{333A1088-737F-45CB-B68E-254E46348037}" destId="{8BEBB6EC-1DAA-4CAC-8A25-BC0FCBD5DBD5}" srcOrd="14" destOrd="0" presId="urn:microsoft.com/office/officeart/2005/8/layout/target3"/>
    <dgm:cxn modelId="{4A2BE56C-67C6-4C2C-8307-1024EC501C89}" type="presParOf" srcId="{333A1088-737F-45CB-B68E-254E46348037}" destId="{AED2198E-93D5-4001-81B4-73124B309672}" srcOrd="15" destOrd="0" presId="urn:microsoft.com/office/officeart/2005/8/layout/target3"/>
    <dgm:cxn modelId="{23C6861B-F054-426B-B9FA-ECD8063A095E}" type="presParOf" srcId="{333A1088-737F-45CB-B68E-254E46348037}" destId="{2BE915AB-18AA-4053-B92C-3BFC9ED204BB}" srcOrd="16" destOrd="0" presId="urn:microsoft.com/office/officeart/2005/8/layout/target3"/>
    <dgm:cxn modelId="{91E40746-FBE3-478C-8745-BD6B1AA01093}" type="presParOf" srcId="{333A1088-737F-45CB-B68E-254E46348037}" destId="{6BB5E863-4638-4E1D-BFDE-399D028AC4ED}" srcOrd="17" destOrd="0" presId="urn:microsoft.com/office/officeart/2005/8/layout/target3"/>
    <dgm:cxn modelId="{C93994B4-05A0-460C-B809-B0F8F71BB6D0}" type="presParOf" srcId="{333A1088-737F-45CB-B68E-254E46348037}" destId="{5A5FFA88-C948-4069-8E93-59FA12366E83}" srcOrd="18" destOrd="0" presId="urn:microsoft.com/office/officeart/2005/8/layout/target3"/>
    <dgm:cxn modelId="{BC592479-D878-4236-B676-A8737DD8F9C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VY_32_INOVACE_Př_18_Člověk III.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Člověk III.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CZ.1.07/1.4.00/21.2004 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B7C9B3-25DC-4D7B-8BB9-B2EE8EC0978C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914898-395B-4E3A-BB41-70B45C0B18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7609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F0F99-F318-4053-9715-7C3D8434AE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6407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F0F99-F318-4053-9715-7C3D8434AE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32662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F0F99-F318-4053-9715-7C3D8434AE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97645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F0F99-F318-4053-9715-7C3D8434AE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27242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F0F99-F318-4053-9715-7C3D8434AE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28791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F0F99-F318-4053-9715-7C3D8434AE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0999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F0F99-F318-4053-9715-7C3D8434AE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2597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F0F99-F318-4053-9715-7C3D8434AE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31024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F0F99-F318-4053-9715-7C3D8434AE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49842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F0F99-F318-4053-9715-7C3D8434AE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1389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F0F99-F318-4053-9715-7C3D8434AE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653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6F0F99-F318-4053-9715-7C3D8434AE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3691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hdphoto" Target="../media/hdphoto1.wdp"/><Relationship Id="rId7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slide" Target="slide8.xml"/><Relationship Id="rId9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5" Type="http://schemas.microsoft.com/office/2007/relationships/hdphoto" Target="../media/hdphoto3.wdp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" Target="slide6.xml"/><Relationship Id="rId3" Type="http://schemas.openxmlformats.org/officeDocument/2006/relationships/image" Target="../media/image15.png"/><Relationship Id="rId7" Type="http://schemas.openxmlformats.org/officeDocument/2006/relationships/image" Target="../media/image17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5.xml"/><Relationship Id="rId5" Type="http://schemas.openxmlformats.org/officeDocument/2006/relationships/image" Target="../media/image16.png"/><Relationship Id="rId4" Type="http://schemas.openxmlformats.org/officeDocument/2006/relationships/slide" Target="slide4.xml"/><Relationship Id="rId9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rafik_blutkreislauf.jpg" TargetMode="External"/><Relationship Id="rId7" Type="http://schemas.openxmlformats.org/officeDocument/2006/relationships/hyperlink" Target="http://cs.wikipedia.org/wiki/Nervov%C3%A1_soustava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" TargetMode="External"/><Relationship Id="rId5" Type="http://schemas.openxmlformats.org/officeDocument/2006/relationships/hyperlink" Target="http://cs.wikipedia.org/wiki/Ucho" TargetMode="External"/><Relationship Id="rId4" Type="http://schemas.openxmlformats.org/officeDocument/2006/relationships/hyperlink" Target="http://cs.wikipedia.org/wiki/Chu%C5%A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6654620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0964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0336"/>
            <a:ext cx="8566641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Anotace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r>
              <a:rPr lang="cs-CZ" dirty="0">
                <a:solidFill>
                  <a:prstClr val="black"/>
                </a:solidFill>
              </a:rPr>
              <a:t>	</a:t>
            </a: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učiva: </a:t>
            </a:r>
            <a:r>
              <a:rPr lang="cs-CZ" dirty="0" smtClean="0">
                <a:solidFill>
                  <a:prstClr val="black"/>
                </a:solidFill>
              </a:rPr>
              <a:t>člověk , nervová soustava, smyslová ústrojí.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Žáci popisují hlavní části soustavy, smyslová ústrojí, přiřazují správné pojmy, doplňují text. 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	Učební materiál vede žáky k aktivní práci, opravovat případné chyby mohou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přímo v prezentaci.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DUM je určen pro  5. ročník </a:t>
            </a:r>
            <a:r>
              <a:rPr lang="cs-CZ" dirty="0" smtClean="0">
                <a:solidFill>
                  <a:prstClr val="black"/>
                </a:solidFill>
              </a:rPr>
              <a:t>ZŠ.</a:t>
            </a:r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Pomůcky: fixy, obrazy nervové soustavy, smyslových ústrojí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Při práci mohou žáci pomocí hypertextových odkazů v nadpisech otevřít stranu </a:t>
            </a:r>
          </a:p>
          <a:p>
            <a:r>
              <a:rPr lang="cs-CZ" dirty="0">
                <a:solidFill>
                  <a:prstClr val="black"/>
                </a:solidFill>
              </a:rPr>
              <a:t>se správným řešením, která je v závěru prezentace. V jednotlivých obrazech je opět</a:t>
            </a:r>
          </a:p>
          <a:p>
            <a:r>
              <a:rPr lang="cs-CZ" dirty="0">
                <a:solidFill>
                  <a:prstClr val="black"/>
                </a:solidFill>
              </a:rPr>
              <a:t>odkaz pro návrat zpět.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dirty="0" err="1" smtClean="0">
                <a:solidFill>
                  <a:prstClr val="black"/>
                </a:solidFill>
              </a:rPr>
              <a:t>Vrtělková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186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9064E-7A49-47F2-88A6-6D203C3C3E51}" type="slidenum">
              <a:rPr lang="cs-CZ" smtClean="0"/>
              <a:t>3</a:t>
            </a:fld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8679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094912"/>
            <a:ext cx="3240360" cy="5040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467544" y="332656"/>
            <a:ext cx="3960440" cy="64807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Nervová soustava, doplň text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99792" y="1195417"/>
            <a:ext cx="6377836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Člověk má dokonale vyvinutou </a:t>
            </a:r>
          </a:p>
          <a:p>
            <a:r>
              <a:rPr lang="cs-CZ" sz="2800" dirty="0" smtClean="0"/>
              <a:t>nervovou soustavu. To mu umožňuje 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ložitě………………, dorozumívat se …………..</a:t>
            </a:r>
          </a:p>
          <a:p>
            <a:r>
              <a:rPr lang="cs-CZ" sz="2800" dirty="0" smtClean="0"/>
              <a:t>a uvědoměle…………………. Nervové ústrojí </a:t>
            </a:r>
          </a:p>
          <a:p>
            <a:r>
              <a:rPr lang="cs-CZ" sz="2800" dirty="0"/>
              <a:t>t</a:t>
            </a:r>
            <a:r>
              <a:rPr lang="cs-CZ" sz="2800" dirty="0" smtClean="0"/>
              <a:t>voří…………….,…………….,…………….. .</a:t>
            </a: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0123" y="4177501"/>
            <a:ext cx="1365250" cy="55987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2286" y="4457436"/>
            <a:ext cx="944563" cy="55693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5373" y="5406184"/>
            <a:ext cx="1700213" cy="60052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406184"/>
            <a:ext cx="1347787" cy="54309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457436"/>
            <a:ext cx="1298575" cy="55987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1359" y="5204742"/>
            <a:ext cx="1225550" cy="60052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1890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674" b="96791" l="1779" r="967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254" y="338602"/>
            <a:ext cx="1419774" cy="18895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540625" y="-187277"/>
            <a:ext cx="1371600" cy="183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>
            <a:hlinkClick r:id="rId6" action="ppaction://hlinksldjump"/>
          </p:cNvPr>
          <p:cNvSpPr txBox="1"/>
          <p:nvPr/>
        </p:nvSpPr>
        <p:spPr>
          <a:xfrm>
            <a:off x="2843808" y="358019"/>
            <a:ext cx="3247206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Sestav pravdivá tvrzení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23331" y="1368424"/>
            <a:ext cx="1123897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MOZEK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39150" y="1368424"/>
            <a:ext cx="1079142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MÍCHA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98670" y="1368423"/>
            <a:ext cx="1049711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NERVY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96136" y="1011286"/>
            <a:ext cx="1650388" cy="830997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400" b="1" dirty="0" smtClean="0"/>
              <a:t>SMYSLOVÁ </a:t>
            </a:r>
          </a:p>
          <a:p>
            <a:pPr algn="ctr"/>
            <a:r>
              <a:rPr lang="cs-CZ" sz="2400" b="1" dirty="0"/>
              <a:t>Ú</a:t>
            </a:r>
            <a:r>
              <a:rPr lang="cs-CZ" sz="2400" b="1" dirty="0" smtClean="0"/>
              <a:t>STROJÍ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52442" y="1949930"/>
            <a:ext cx="4690451" cy="1200329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je uložen v mozkové části lebky </a:t>
            </a:r>
          </a:p>
          <a:p>
            <a:r>
              <a:rPr lang="cs-CZ" sz="2400" dirty="0" smtClean="0"/>
              <a:t>a spolu s míchou řídí činnost celého </a:t>
            </a:r>
          </a:p>
          <a:p>
            <a:r>
              <a:rPr lang="cs-CZ" sz="2400" dirty="0" smtClean="0"/>
              <a:t>organismu.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52442" y="3449600"/>
            <a:ext cx="3857146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je uložena v páteřním kanále.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52442" y="4209835"/>
            <a:ext cx="5173852" cy="1200329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spojují mozek a míchu se všemi orgány. </a:t>
            </a:r>
          </a:p>
          <a:p>
            <a:r>
              <a:rPr lang="cs-CZ" sz="2400" dirty="0" smtClean="0"/>
              <a:t>přenášejí informace do mozku a míchy </a:t>
            </a:r>
          </a:p>
          <a:p>
            <a:r>
              <a:rPr lang="cs-CZ" sz="2400" dirty="0" smtClean="0"/>
              <a:t>a vedou odtud „příkazy“ k další činnosti.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52442" y="5653880"/>
            <a:ext cx="4315990" cy="830997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jejich prostřednictvím přijímáme </a:t>
            </a:r>
          </a:p>
          <a:p>
            <a:r>
              <a:rPr lang="cs-CZ" sz="2400" dirty="0" smtClean="0"/>
              <a:t>informace t okolního světa.</a:t>
            </a:r>
            <a:endParaRPr lang="cs-CZ" sz="2400" dirty="0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2394915" y="2550095"/>
            <a:ext cx="504056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2430920" y="3680432"/>
            <a:ext cx="504056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2457052" y="4762086"/>
            <a:ext cx="504056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2533252" y="6069378"/>
            <a:ext cx="504056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19" name="Zástupný symbol pro číslo snímku 1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F0F99-F318-4053-9715-7C3D8434AED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1290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9064E-7A49-47F2-88A6-6D203C3C3E51}" type="slidenum">
              <a:rPr lang="cs-CZ" smtClean="0"/>
              <a:t>5</a:t>
            </a:fld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276872"/>
            <a:ext cx="3184748" cy="31847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395536" y="423280"/>
            <a:ext cx="2880320" cy="64807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Zrak, doplň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77366" y="2667683"/>
            <a:ext cx="1476110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DUHOVKA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469625" y="3869246"/>
            <a:ext cx="1285545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ZORNICE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702676" y="3284984"/>
            <a:ext cx="1050800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ČOČKA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611908" y="4437110"/>
            <a:ext cx="1143262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SÍTNICE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25175" y="2046039"/>
            <a:ext cx="2100127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ZRAKOVÝ NERV</a:t>
            </a:r>
            <a:endParaRPr lang="cs-CZ" sz="2400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1637647" y="3068960"/>
            <a:ext cx="1638209" cy="93610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2375702" y="4293096"/>
            <a:ext cx="1116178" cy="74969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 flipV="1">
            <a:off x="3910782" y="4293096"/>
            <a:ext cx="1050800" cy="116852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5436096" y="2539762"/>
            <a:ext cx="288032" cy="74522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 flipV="1">
            <a:off x="5436096" y="3869246"/>
            <a:ext cx="720080" cy="117354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5175" y="423280"/>
            <a:ext cx="1971856" cy="1589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3491880" y="423280"/>
            <a:ext cx="298421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Ústrojím zraku jsou</a:t>
            </a:r>
          </a:p>
          <a:p>
            <a:pPr algn="ctr"/>
            <a:r>
              <a:rPr lang="cs-CZ" sz="2800" dirty="0" smtClean="0"/>
              <a:t>……………………….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85807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9064E-7A49-47F2-88A6-6D203C3C3E51}" type="slidenum">
              <a:rPr lang="cs-CZ" smtClean="0"/>
              <a:t>6</a:t>
            </a:fld>
            <a:endParaRPr lang="cs-CZ"/>
          </a:p>
        </p:txBody>
      </p:sp>
      <p:sp>
        <p:nvSpPr>
          <p:cNvPr id="6" name="Zaoblený obdélník 5">
            <a:hlinkClick r:id="rId2" action="ppaction://hlinksldjump"/>
          </p:cNvPr>
          <p:cNvSpPr/>
          <p:nvPr/>
        </p:nvSpPr>
        <p:spPr>
          <a:xfrm>
            <a:off x="431540" y="332656"/>
            <a:ext cx="2952328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Sluch, doplň</a:t>
            </a:r>
            <a:endParaRPr lang="cs-CZ" sz="2800" b="1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7671" y="476672"/>
            <a:ext cx="1368152" cy="1826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982110" y="2889610"/>
            <a:ext cx="1806392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UŠNÍ BOLTEC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53983" y="4099531"/>
            <a:ext cx="1609800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ZVUKOVOD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475012" y="4674331"/>
            <a:ext cx="1301959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BUBÍNEK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94863" y="5991931"/>
            <a:ext cx="2082108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STŘEDNÍ UCHO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23204" y="5285621"/>
            <a:ext cx="2053767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VNITŘNÍ UCHO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05698" y="3558207"/>
            <a:ext cx="2282804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SLUCHOVÝ NERV</a:t>
            </a:r>
            <a:endParaRPr lang="cs-CZ" sz="2400" dirty="0"/>
          </a:p>
        </p:txBody>
      </p:sp>
      <p:grpSp>
        <p:nvGrpSpPr>
          <p:cNvPr id="25" name="Skupina 24"/>
          <p:cNvGrpSpPr/>
          <p:nvPr/>
        </p:nvGrpSpPr>
        <p:grpSpPr>
          <a:xfrm>
            <a:off x="1331640" y="2060848"/>
            <a:ext cx="4968552" cy="3914830"/>
            <a:chOff x="1331640" y="1389948"/>
            <a:chExt cx="5616624" cy="4585730"/>
          </a:xfrm>
        </p:grpSpPr>
        <p:pic>
          <p:nvPicPr>
            <p:cNvPr id="5123" name="Picture 3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85218" y="2245767"/>
              <a:ext cx="4320480" cy="372991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14" name="Přímá spojnice se šipkou 13"/>
            <p:cNvCxnSpPr/>
            <p:nvPr/>
          </p:nvCxnSpPr>
          <p:spPr>
            <a:xfrm>
              <a:off x="1331640" y="2303225"/>
              <a:ext cx="1152128" cy="1341799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Přímá spojnice se šipkou 15"/>
            <p:cNvCxnSpPr/>
            <p:nvPr/>
          </p:nvCxnSpPr>
          <p:spPr>
            <a:xfrm flipV="1">
              <a:off x="2185218" y="4437112"/>
              <a:ext cx="1378670" cy="936104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Přímá spojnice se šipkou 17"/>
            <p:cNvCxnSpPr/>
            <p:nvPr/>
          </p:nvCxnSpPr>
          <p:spPr>
            <a:xfrm>
              <a:off x="4499992" y="1389948"/>
              <a:ext cx="144016" cy="2720774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0" name="Přímá spojnice se šipkou 19"/>
            <p:cNvCxnSpPr/>
            <p:nvPr/>
          </p:nvCxnSpPr>
          <p:spPr>
            <a:xfrm flipH="1">
              <a:off x="6412400" y="3068960"/>
              <a:ext cx="535864" cy="216024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2" name="Přímá spojnice se šipkou 21"/>
            <p:cNvCxnSpPr/>
            <p:nvPr/>
          </p:nvCxnSpPr>
          <p:spPr>
            <a:xfrm flipH="1" flipV="1">
              <a:off x="5508104" y="3933056"/>
              <a:ext cx="997594" cy="1290722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4" name="Přímá spojnice se šipkou 23"/>
            <p:cNvCxnSpPr/>
            <p:nvPr/>
          </p:nvCxnSpPr>
          <p:spPr>
            <a:xfrm flipH="1" flipV="1">
              <a:off x="4932040" y="3789040"/>
              <a:ext cx="1224136" cy="1872208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6" name="TextovéPole 25"/>
          <p:cNvSpPr txBox="1"/>
          <p:nvPr/>
        </p:nvSpPr>
        <p:spPr>
          <a:xfrm>
            <a:off x="3635896" y="476672"/>
            <a:ext cx="271702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Ústrojím sluchu jsou</a:t>
            </a:r>
          </a:p>
          <a:p>
            <a:pPr algn="ctr"/>
            <a:r>
              <a:rPr lang="cs-CZ" sz="2400" dirty="0" smtClean="0"/>
              <a:t>…………………..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70101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2" action="ppaction://hlinksldjump"/>
          </p:cNvPr>
          <p:cNvSpPr/>
          <p:nvPr/>
        </p:nvSpPr>
        <p:spPr>
          <a:xfrm>
            <a:off x="467544" y="332656"/>
            <a:ext cx="2520280" cy="576064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Doplň text</a:t>
            </a:r>
            <a:endParaRPr lang="cs-CZ" sz="24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499104" y="1241177"/>
            <a:ext cx="1260140" cy="57606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Čich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88083" y="1023818"/>
            <a:ext cx="5207964" cy="138499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Čichem vnímáme </a:t>
            </a:r>
            <a:r>
              <a:rPr lang="cs-CZ" sz="2800" i="1" dirty="0" smtClean="0">
                <a:solidFill>
                  <a:schemeClr val="tx1"/>
                </a:solidFill>
              </a:rPr>
              <a:t>………..</a:t>
            </a:r>
            <a:r>
              <a:rPr lang="cs-CZ" sz="2800" dirty="0" smtClean="0">
                <a:solidFill>
                  <a:schemeClr val="tx1"/>
                </a:solidFill>
              </a:rPr>
              <a:t> a </a:t>
            </a:r>
            <a:r>
              <a:rPr lang="cs-CZ" sz="2800" i="1" dirty="0" smtClean="0">
                <a:solidFill>
                  <a:schemeClr val="tx1"/>
                </a:solidFill>
              </a:rPr>
              <a:t>…………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Ústrojím čichu jsou </a:t>
            </a:r>
            <a:r>
              <a:rPr lang="cs-CZ" sz="2800" i="1" dirty="0" smtClean="0">
                <a:solidFill>
                  <a:schemeClr val="tx1"/>
                </a:solidFill>
              </a:rPr>
              <a:t>…………………….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umístěné v </a:t>
            </a:r>
            <a:r>
              <a:rPr lang="cs-CZ" sz="2800" i="1" dirty="0" smtClean="0">
                <a:solidFill>
                  <a:schemeClr val="tx1"/>
                </a:solidFill>
              </a:rPr>
              <a:t>…………</a:t>
            </a:r>
            <a:r>
              <a:rPr lang="cs-CZ" sz="2800" dirty="0" smtClean="0">
                <a:solidFill>
                  <a:schemeClr val="tx1"/>
                </a:solidFill>
              </a:rPr>
              <a:t> dutině.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0778" y="2685851"/>
            <a:ext cx="1176792" cy="504056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Chuť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88083" y="2672915"/>
            <a:ext cx="5775940" cy="138499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Chutí vnímáme </a:t>
            </a:r>
            <a:r>
              <a:rPr lang="cs-CZ" sz="2800" i="1" dirty="0" smtClean="0">
                <a:solidFill>
                  <a:schemeClr val="tx1"/>
                </a:solidFill>
              </a:rPr>
              <a:t>………..</a:t>
            </a:r>
            <a:r>
              <a:rPr lang="cs-CZ" sz="2800" dirty="0" smtClean="0">
                <a:solidFill>
                  <a:schemeClr val="tx1"/>
                </a:solidFill>
              </a:rPr>
              <a:t>, </a:t>
            </a:r>
            <a:r>
              <a:rPr lang="cs-CZ" sz="2800" i="1" dirty="0" smtClean="0">
                <a:solidFill>
                  <a:schemeClr val="tx1"/>
                </a:solidFill>
              </a:rPr>
              <a:t>………..</a:t>
            </a:r>
            <a:r>
              <a:rPr lang="cs-CZ" sz="2800" dirty="0" smtClean="0">
                <a:solidFill>
                  <a:schemeClr val="tx1"/>
                </a:solidFill>
              </a:rPr>
              <a:t>, </a:t>
            </a:r>
            <a:r>
              <a:rPr lang="cs-CZ" sz="2800" i="1" dirty="0" smtClean="0">
                <a:solidFill>
                  <a:schemeClr val="tx1"/>
                </a:solidFill>
              </a:rPr>
              <a:t>…………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a </a:t>
            </a:r>
            <a:r>
              <a:rPr lang="cs-CZ" sz="2800" i="1" dirty="0" smtClean="0">
                <a:solidFill>
                  <a:schemeClr val="tx1"/>
                </a:solidFill>
              </a:rPr>
              <a:t>…………</a:t>
            </a:r>
            <a:r>
              <a:rPr lang="cs-CZ" sz="2800" dirty="0" smtClean="0">
                <a:solidFill>
                  <a:schemeClr val="tx1"/>
                </a:solidFill>
              </a:rPr>
              <a:t>. Ústrojím chuti jsou </a:t>
            </a:r>
            <a:r>
              <a:rPr lang="cs-CZ" sz="2800" i="1" dirty="0" smtClean="0">
                <a:solidFill>
                  <a:schemeClr val="tx1"/>
                </a:solidFill>
              </a:rPr>
              <a:t>……………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pohárky na </a:t>
            </a:r>
            <a:r>
              <a:rPr lang="cs-CZ" sz="2800" i="1" dirty="0" smtClean="0">
                <a:solidFill>
                  <a:schemeClr val="tx1"/>
                </a:solidFill>
              </a:rPr>
              <a:t>jazyku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40778" y="4293096"/>
            <a:ext cx="1176792" cy="57606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Hmat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88083" y="4293096"/>
            <a:ext cx="6488508" cy="138499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Hmatem vnímáme </a:t>
            </a:r>
            <a:r>
              <a:rPr lang="cs-CZ" sz="2800" i="1" dirty="0" smtClean="0">
                <a:solidFill>
                  <a:schemeClr val="tx1"/>
                </a:solidFill>
              </a:rPr>
              <a:t>…………</a:t>
            </a:r>
            <a:r>
              <a:rPr lang="cs-CZ" sz="2800" dirty="0" smtClean="0">
                <a:solidFill>
                  <a:schemeClr val="tx1"/>
                </a:solidFill>
              </a:rPr>
              <a:t>, </a:t>
            </a:r>
            <a:r>
              <a:rPr lang="cs-CZ" sz="2800" i="1" dirty="0" smtClean="0">
                <a:solidFill>
                  <a:schemeClr val="tx1"/>
                </a:solidFill>
              </a:rPr>
              <a:t>………..</a:t>
            </a:r>
            <a:r>
              <a:rPr lang="cs-CZ" sz="2800" dirty="0" smtClean="0">
                <a:solidFill>
                  <a:schemeClr val="tx1"/>
                </a:solidFill>
              </a:rPr>
              <a:t>, </a:t>
            </a:r>
            <a:r>
              <a:rPr lang="cs-CZ" sz="2800" i="1" dirty="0" smtClean="0">
                <a:solidFill>
                  <a:schemeClr val="tx1"/>
                </a:solidFill>
              </a:rPr>
              <a:t>…………..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a </a:t>
            </a:r>
            <a:r>
              <a:rPr lang="cs-CZ" sz="2800" i="1" dirty="0" smtClean="0">
                <a:solidFill>
                  <a:schemeClr val="tx1"/>
                </a:solidFill>
              </a:rPr>
              <a:t>……………</a:t>
            </a:r>
            <a:r>
              <a:rPr lang="cs-CZ" sz="2800" dirty="0" smtClean="0">
                <a:solidFill>
                  <a:schemeClr val="tx1"/>
                </a:solidFill>
              </a:rPr>
              <a:t>. Ústrojím hmatu jsou smyslová </a:t>
            </a:r>
          </a:p>
          <a:p>
            <a:r>
              <a:rPr lang="cs-CZ" sz="2800" i="1" dirty="0" smtClean="0">
                <a:solidFill>
                  <a:schemeClr val="tx1"/>
                </a:solidFill>
              </a:rPr>
              <a:t>……………</a:t>
            </a:r>
            <a:r>
              <a:rPr lang="cs-CZ" sz="2800" dirty="0" smtClean="0">
                <a:solidFill>
                  <a:schemeClr val="tx1"/>
                </a:solidFill>
              </a:rPr>
              <a:t> tělíska umístěná v </a:t>
            </a:r>
            <a:r>
              <a:rPr lang="cs-CZ" sz="2800" i="1" dirty="0" smtClean="0">
                <a:solidFill>
                  <a:schemeClr val="tx1"/>
                </a:solidFill>
              </a:rPr>
              <a:t>…………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0454" y="5949280"/>
            <a:ext cx="83954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Nabídka slov</a:t>
            </a:r>
            <a:r>
              <a:rPr lang="cs-CZ" sz="2000" i="1" dirty="0" smtClean="0"/>
              <a:t>: vůni, kůži, chlad, kyselo, pach, teplo, čichové buňky, hořko, kožní, </a:t>
            </a:r>
          </a:p>
          <a:p>
            <a:r>
              <a:rPr lang="cs-CZ" sz="2000" i="1" dirty="0" err="1" smtClean="0"/>
              <a:t>slano</a:t>
            </a:r>
            <a:r>
              <a:rPr lang="cs-CZ" sz="2000" i="1" dirty="0" smtClean="0"/>
              <a:t>, nosní, sladko, chuťové, bolest, jazyku, dotyk.</a:t>
            </a:r>
            <a:endParaRPr lang="cs-CZ" sz="2000" i="1" dirty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F0F99-F318-4053-9715-7C3D8434AED6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6514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548" y="764704"/>
            <a:ext cx="2958074" cy="22185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608319"/>
            <a:ext cx="3222104" cy="2416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213" y="3861048"/>
            <a:ext cx="3798168" cy="28486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4028" y="3861048"/>
            <a:ext cx="3582144" cy="2686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91548" y="476672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3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4048" y="395372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4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1548" y="3603079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5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25333" y="3532550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6</a:t>
            </a:r>
            <a:endParaRPr lang="cs-CZ" b="1" dirty="0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F0F99-F318-4053-9715-7C3D8434AED6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8414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052736"/>
            <a:ext cx="3726160" cy="2794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1600" y="692696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7</a:t>
            </a:r>
            <a:endParaRPr lang="cs-CZ" b="1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F0F99-F318-4053-9715-7C3D8434AED6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8840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7985712" cy="452431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sz="2400" dirty="0" smtClean="0">
              <a:solidFill>
                <a:prstClr val="black"/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cs.wikipedia.org/wiki/Soubor:Grafik_blutkreislauf.jpg</a:t>
            </a:r>
            <a:endParaRPr lang="cs-CZ" sz="2400" dirty="0" smtClean="0"/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cs.wikipedia.org/wiki/Chu%C5%A5</a:t>
            </a:r>
            <a:endParaRPr lang="cs-CZ" sz="2400" dirty="0" smtClean="0"/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hlinkClick r:id="rId5"/>
              </a:rPr>
              <a:t>http://</a:t>
            </a:r>
            <a:r>
              <a:rPr lang="cs-CZ" sz="2400" dirty="0" smtClean="0">
                <a:hlinkClick r:id="rId5"/>
              </a:rPr>
              <a:t>cs.wikipedia.org/wiki/Ucho</a:t>
            </a:r>
            <a:endParaRPr lang="cs-CZ" sz="2400" dirty="0" smtClean="0"/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hlinkClick r:id="rId6"/>
              </a:rPr>
              <a:t>http://</a:t>
            </a:r>
            <a:r>
              <a:rPr lang="cs-CZ" sz="2400" dirty="0" smtClean="0">
                <a:hlinkClick r:id="rId6"/>
              </a:rPr>
              <a:t>cs.wikipedia.org/wiki/</a:t>
            </a:r>
            <a:endParaRPr lang="cs-CZ" sz="2400" dirty="0" smtClean="0"/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hlinkClick r:id="rId7"/>
              </a:rPr>
              <a:t>http://</a:t>
            </a:r>
            <a:r>
              <a:rPr lang="cs-CZ" sz="2400" dirty="0" smtClean="0">
                <a:hlinkClick r:id="rId7"/>
              </a:rPr>
              <a:t>cs.wikipedia.org/wiki/Nervov%C3%A1_soustava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pPr marL="342900" indent="-342900">
              <a:buFont typeface="Wingdings" pitchFamily="2" charset="2"/>
              <a:buChar char="§"/>
            </a:pPr>
            <a:endParaRPr lang="cs-CZ" sz="2400" dirty="0"/>
          </a:p>
          <a:p>
            <a:pPr marL="342900" indent="-342900">
              <a:buFont typeface="Wingdings" pitchFamily="2" charset="2"/>
              <a:buChar char="§"/>
            </a:pPr>
            <a:endParaRPr lang="cs-CZ" sz="2400" dirty="0"/>
          </a:p>
          <a:p>
            <a:pPr marL="342900" indent="-342900">
              <a:buFont typeface="Wingdings" pitchFamily="2" charset="2"/>
              <a:buChar char="§"/>
            </a:pPr>
            <a:endParaRPr lang="cs-CZ" sz="2400" dirty="0"/>
          </a:p>
          <a:p>
            <a:pPr marL="342900" indent="-342900">
              <a:buFont typeface="Wingdings" pitchFamily="2" charset="2"/>
              <a:buChar char="§"/>
            </a:pP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4949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356</Words>
  <Application>Microsoft Office PowerPoint</Application>
  <PresentationFormat>Předvádění na obrazovce (4:3)</PresentationFormat>
  <Paragraphs>122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Vrtělková Hana</dc:creator>
  <cp:lastModifiedBy>Učitel</cp:lastModifiedBy>
  <cp:revision>15</cp:revision>
  <dcterms:created xsi:type="dcterms:W3CDTF">2012-03-01T20:28:15Z</dcterms:created>
  <dcterms:modified xsi:type="dcterms:W3CDTF">2012-05-08T17:52:59Z</dcterms:modified>
</cp:coreProperties>
</file>