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0"/>
  </p:notesMasterIdLst>
  <p:sldIdLst>
    <p:sldId id="256" r:id="rId2"/>
    <p:sldId id="264" r:id="rId3"/>
    <p:sldId id="258" r:id="rId4"/>
    <p:sldId id="260" r:id="rId5"/>
    <p:sldId id="263" r:id="rId6"/>
    <p:sldId id="261" r:id="rId7"/>
    <p:sldId id="262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73" d="100"/>
          <a:sy n="73" d="100"/>
        </p:scale>
        <p:origin x="-14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VY_32_INOVACE_Vl_01_Povrch ČR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Povrch ČR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</a:t>
          </a:r>
          <a:r>
            <a:rPr lang="cs-CZ" sz="2000" smtClean="0"/>
            <a:t>PROJEKTU: CZ.1.07/1.4.00/21.004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765" custLinFactNeighborY="282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194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24143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224143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35019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535019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VY_32_INOVACE_Vl_01_Povrch ČR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Povrch ČR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</a:t>
          </a:r>
          <a:r>
            <a:rPr lang="cs-CZ" sz="2000" kern="1200" smtClean="0"/>
            <a:t>PROJEKTU: CZ.1.07/1.4.00/21.004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Pole s názvem pohoří možno přemístit k šipkou označenému místu , dopsat k šipce rukou nebo v</a:t>
            </a:r>
            <a:r>
              <a:rPr lang="cs-CZ" baseline="0" dirty="0" smtClean="0"/>
              <a:t> případě magnetické tabule přiložit samostatné karty opatřené magnetickou páskou či magnetem.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62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Pole s názvem pohoří a nížiny možno přemístit k šipkou označenému místu , dopsat k šipce rukou nebo v případě magnetické tabule přiložit samostatné karty opatřené magnetickou páskou či magnetem.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159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Pole s názvem nejvyšších hor možno přemístit tahem k označenému místu , dopsat do volného pole rukou nebo v případě magnetické tabule přiložit samostatné karty opatřené magnetickou páskou či magnetem.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9140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684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411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0471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035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598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073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26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952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6325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4857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8565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544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slide" Target="slide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slide" Target="slide7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5" Type="http://schemas.openxmlformats.org/officeDocument/2006/relationships/image" Target="../media/image4.png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87100641"/>
              </p:ext>
            </p:extLst>
          </p:nvPr>
        </p:nvGraphicFramePr>
        <p:xfrm>
          <a:off x="539552" y="105273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263544" cy="64633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Anotace</a:t>
            </a:r>
            <a:r>
              <a:rPr lang="cs-CZ" dirty="0" smtClean="0"/>
              <a:t>:</a:t>
            </a:r>
          </a:p>
          <a:p>
            <a:r>
              <a:rPr lang="cs-CZ" dirty="0"/>
              <a:t>	</a:t>
            </a:r>
            <a:r>
              <a:rPr lang="cs-CZ" dirty="0" smtClean="0"/>
              <a:t>Prezentace </a:t>
            </a:r>
            <a:r>
              <a:rPr lang="cs-CZ" dirty="0"/>
              <a:t>učiva: povrch České republiky – nížiny, pohoří a nejvyšší hory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Žáci </a:t>
            </a:r>
            <a:r>
              <a:rPr lang="cs-CZ" dirty="0"/>
              <a:t>vyhledávají objekty ve svých příručních </a:t>
            </a:r>
            <a:r>
              <a:rPr lang="cs-CZ" dirty="0" smtClean="0"/>
              <a:t>mapách, přiřazují názvy pohoří a nížin. </a:t>
            </a:r>
          </a:p>
          <a:p>
            <a:r>
              <a:rPr lang="cs-CZ" dirty="0" smtClean="0"/>
              <a:t>K pohořím přiřazují názvy nejvyšších vrcholů. </a:t>
            </a:r>
          </a:p>
          <a:p>
            <a:r>
              <a:rPr lang="cs-CZ" dirty="0" smtClean="0"/>
              <a:t>Ke </a:t>
            </a:r>
            <a:r>
              <a:rPr lang="cs-CZ" dirty="0"/>
              <a:t>konci prezentace je zařazeno opakování formou </a:t>
            </a:r>
            <a:r>
              <a:rPr lang="cs-CZ" dirty="0" smtClean="0"/>
              <a:t>hry – domina, kde si žáci procvičí </a:t>
            </a:r>
          </a:p>
          <a:p>
            <a:r>
              <a:rPr lang="cs-CZ" dirty="0"/>
              <a:t>n</a:t>
            </a:r>
            <a:r>
              <a:rPr lang="cs-CZ" dirty="0" smtClean="0"/>
              <a:t>ázvy pohoří a nejvyšších vrcholů. Učební materiál vede žáky k aktivní práci, opravovat</a:t>
            </a:r>
          </a:p>
          <a:p>
            <a:r>
              <a:rPr lang="cs-CZ" dirty="0"/>
              <a:t>p</a:t>
            </a:r>
            <a:r>
              <a:rPr lang="cs-CZ" dirty="0" smtClean="0"/>
              <a:t>řípadné chyby mohou přímo v prezentaci.</a:t>
            </a:r>
          </a:p>
          <a:p>
            <a:endParaRPr lang="cs-CZ" dirty="0" smtClean="0"/>
          </a:p>
          <a:p>
            <a:r>
              <a:rPr lang="cs-CZ" dirty="0" smtClean="0"/>
              <a:t>DUM je určen pro 4. ročník ZŠ, je vhodný pro procvičování učiva.</a:t>
            </a:r>
          </a:p>
          <a:p>
            <a:endParaRPr lang="cs-CZ" dirty="0"/>
          </a:p>
          <a:p>
            <a:r>
              <a:rPr lang="cs-CZ" dirty="0" smtClean="0"/>
              <a:t>Pomůcky: příruční mapy, fixy pro psaní na tabuli, obměna : možno vytisknout </a:t>
            </a:r>
          </a:p>
          <a:p>
            <a:r>
              <a:rPr lang="cs-CZ" dirty="0" smtClean="0"/>
              <a:t>karty s názvy pohoří, vrcholů, nížin i dominových karet.</a:t>
            </a:r>
          </a:p>
          <a:p>
            <a:endParaRPr lang="cs-CZ" dirty="0"/>
          </a:p>
          <a:p>
            <a:r>
              <a:rPr lang="cs-CZ" dirty="0" smtClean="0"/>
              <a:t>Při práci mohou žáci pomocí hypertextových odkazů v nadpisech otevřít stranu </a:t>
            </a:r>
          </a:p>
          <a:p>
            <a:r>
              <a:rPr lang="cs-CZ" dirty="0" smtClean="0"/>
              <a:t>se správným řešením, která je v závěru prezentace. V jednotlivých obrazech je opět</a:t>
            </a:r>
          </a:p>
          <a:p>
            <a:r>
              <a:rPr lang="cs-CZ" dirty="0" smtClean="0"/>
              <a:t>odkaz pro návrat zpět.</a:t>
            </a:r>
          </a:p>
          <a:p>
            <a:endParaRPr lang="cs-CZ" dirty="0"/>
          </a:p>
          <a:p>
            <a:r>
              <a:rPr lang="cs-CZ" dirty="0" smtClean="0"/>
              <a:t>Autorem materiálu a všech jeho částí, není-li </a:t>
            </a:r>
            <a:r>
              <a:rPr lang="cs-CZ" smtClean="0"/>
              <a:t>uvedeno jinak, </a:t>
            </a:r>
            <a:r>
              <a:rPr lang="cs-CZ" dirty="0" smtClean="0"/>
              <a:t>je Hana </a:t>
            </a:r>
            <a:r>
              <a:rPr lang="cs-CZ" dirty="0" err="1" smtClean="0"/>
              <a:t>Vrtělková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57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725" r="100000">
                        <a14:backgroundMark x1="12138" y1="9697" x2="12138" y2="9697"/>
                        <a14:backgroundMark x1="62138" y1="12424" x2="62138" y2="12424"/>
                        <a14:backgroundMark x1="91486" y1="88788" x2="91486" y2="88788"/>
                        <a14:backgroundMark x1="49094" y1="88182" x2="49094" y2="88182"/>
                        <a14:backgroundMark x1="8696" y1="84545" x2="8696" y2="84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412776"/>
            <a:ext cx="5258534" cy="343172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539552" y="6237312"/>
            <a:ext cx="2592288" cy="28803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Moravskoslezské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Beskydy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6375851" y="5365649"/>
            <a:ext cx="1224136" cy="30316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Jeseníky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453627" y="5805264"/>
            <a:ext cx="1477278" cy="28803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dk1"/>
                </a:solidFill>
              </a:rPr>
              <a:t>Orlické hory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1462289" y="5373216"/>
            <a:ext cx="1466894" cy="28803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Krkonoše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047971" y="6226552"/>
            <a:ext cx="1477278" cy="28803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Jizerské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hory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716016" y="5373216"/>
            <a:ext cx="1512168" cy="28803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Lužické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hory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102506" y="5373216"/>
            <a:ext cx="1466893" cy="28803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dk1"/>
                </a:solidFill>
              </a:rPr>
              <a:t>Krušné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hory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023123" y="5805264"/>
            <a:ext cx="1155655" cy="28554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Smrčiny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405279" y="6236077"/>
            <a:ext cx="1264405" cy="28613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Český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les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491880" y="6237312"/>
            <a:ext cx="1512168" cy="3151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Šumava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37112" y="5805264"/>
            <a:ext cx="2016224" cy="321337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Novohradské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hory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569801" y="5805264"/>
            <a:ext cx="1477278" cy="32403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Bílé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Karpaty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91" name="Zaoblený obdélník 1090">
            <a:hlinkClick r:id="rId5" action="ppaction://hlinksldjump"/>
          </p:cNvPr>
          <p:cNvSpPr/>
          <p:nvPr/>
        </p:nvSpPr>
        <p:spPr>
          <a:xfrm>
            <a:off x="1494215" y="252411"/>
            <a:ext cx="6292395" cy="432048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Přiřaď názvy pohraničních pohoří</a:t>
            </a:r>
            <a:endParaRPr lang="cs-CZ" sz="2400" b="1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4305420" y="1169896"/>
            <a:ext cx="122564" cy="10501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4716016" y="1556792"/>
            <a:ext cx="576064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5148064" y="2075982"/>
            <a:ext cx="648072" cy="7303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5796136" y="2396511"/>
            <a:ext cx="914400" cy="5585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9" name="Přímá spojnice se šipkou 1088"/>
          <p:cNvCxnSpPr/>
          <p:nvPr/>
        </p:nvCxnSpPr>
        <p:spPr>
          <a:xfrm flipV="1">
            <a:off x="6499607" y="2996952"/>
            <a:ext cx="1096729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3" name="Přímá spojnice se šipkou 1092"/>
          <p:cNvCxnSpPr/>
          <p:nvPr/>
        </p:nvCxnSpPr>
        <p:spPr>
          <a:xfrm>
            <a:off x="6012160" y="4220140"/>
            <a:ext cx="1035811" cy="2349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5" name="Přímá spojnice se šipkou 1094"/>
          <p:cNvCxnSpPr/>
          <p:nvPr/>
        </p:nvCxnSpPr>
        <p:spPr>
          <a:xfrm>
            <a:off x="3923928" y="4337627"/>
            <a:ext cx="914400" cy="5005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8" name="Přímá spojnice se šipkou 1097"/>
          <p:cNvCxnSpPr/>
          <p:nvPr/>
        </p:nvCxnSpPr>
        <p:spPr>
          <a:xfrm flipH="1">
            <a:off x="2627784" y="4077072"/>
            <a:ext cx="474722" cy="7020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1" name="Přímá spojnice se šipkou 1100"/>
          <p:cNvCxnSpPr/>
          <p:nvPr/>
        </p:nvCxnSpPr>
        <p:spPr>
          <a:xfrm flipH="1">
            <a:off x="1907704" y="3429000"/>
            <a:ext cx="72008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4" name="Přímá spojnice se šipkou 1103"/>
          <p:cNvCxnSpPr/>
          <p:nvPr/>
        </p:nvCxnSpPr>
        <p:spPr>
          <a:xfrm flipH="1">
            <a:off x="1691680" y="2811018"/>
            <a:ext cx="504056" cy="4019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7" name="Přímá spojnice se šipkou 1106"/>
          <p:cNvCxnSpPr/>
          <p:nvPr/>
        </p:nvCxnSpPr>
        <p:spPr>
          <a:xfrm flipH="1" flipV="1">
            <a:off x="2045032" y="2075982"/>
            <a:ext cx="942792" cy="3651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0" name="Přímá spojnice se šipkou 1109"/>
          <p:cNvCxnSpPr/>
          <p:nvPr/>
        </p:nvCxnSpPr>
        <p:spPr>
          <a:xfrm flipH="1" flipV="1">
            <a:off x="3131840" y="1313912"/>
            <a:ext cx="792088" cy="797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noFill/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396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725" r="100000">
                        <a14:backgroundMark x1="12138" y1="9697" x2="12138" y2="9697"/>
                        <a14:backgroundMark x1="62138" y1="12424" x2="62138" y2="12424"/>
                        <a14:backgroundMark x1="91486" y1="88788" x2="91486" y2="88788"/>
                        <a14:backgroundMark x1="49094" y1="88182" x2="49094" y2="88182"/>
                        <a14:backgroundMark x1="8696" y1="84545" x2="8696" y2="84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383037"/>
            <a:ext cx="5258534" cy="3461459"/>
          </a:xfrm>
          <a:prstGeom prst="rect">
            <a:avLst/>
          </a:prstGeom>
        </p:spPr>
      </p:pic>
      <p:sp>
        <p:nvSpPr>
          <p:cNvPr id="1084" name="Zaoblený obdélník 1083"/>
          <p:cNvSpPr/>
          <p:nvPr/>
        </p:nvSpPr>
        <p:spPr>
          <a:xfrm>
            <a:off x="5260827" y="6276095"/>
            <a:ext cx="2664296" cy="28803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Českomoravská vrchovina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85" name="Zaoblený obdélník 1084"/>
          <p:cNvSpPr/>
          <p:nvPr/>
        </p:nvSpPr>
        <p:spPr>
          <a:xfrm>
            <a:off x="2213738" y="5733256"/>
            <a:ext cx="2124236" cy="28803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České středohoří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86" name="Zaoblený obdélník 1085"/>
          <p:cNvSpPr/>
          <p:nvPr/>
        </p:nvSpPr>
        <p:spPr>
          <a:xfrm>
            <a:off x="3968917" y="6281936"/>
            <a:ext cx="1043001" cy="28803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Brdy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87" name="Zaoblený obdélník 1086"/>
          <p:cNvSpPr/>
          <p:nvPr/>
        </p:nvSpPr>
        <p:spPr>
          <a:xfrm>
            <a:off x="6741743" y="764704"/>
            <a:ext cx="1728192" cy="28803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Polabská nížina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88" name="Zaoblený obdélník 1087"/>
          <p:cNvSpPr/>
          <p:nvPr/>
        </p:nvSpPr>
        <p:spPr>
          <a:xfrm>
            <a:off x="6233824" y="289207"/>
            <a:ext cx="2236111" cy="28803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Dolnomoravský úval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89" name="Zaoblený obdélník 1088"/>
          <p:cNvSpPr/>
          <p:nvPr/>
        </p:nvSpPr>
        <p:spPr>
          <a:xfrm>
            <a:off x="3847168" y="764704"/>
            <a:ext cx="2241751" cy="28803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Hornomoravský úval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90" name="Zaoblený obdélník 1089"/>
          <p:cNvSpPr/>
          <p:nvPr/>
        </p:nvSpPr>
        <p:spPr>
          <a:xfrm>
            <a:off x="6233824" y="1239021"/>
            <a:ext cx="2241751" cy="28803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Dyjskosvratecký</a:t>
            </a:r>
            <a:r>
              <a:rPr lang="cs-CZ" dirty="0" smtClean="0">
                <a:solidFill>
                  <a:schemeClr val="tx1"/>
                </a:solidFill>
              </a:rPr>
              <a:t> úval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52152" y="5733256"/>
            <a:ext cx="2339285" cy="28803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Plzeňská pahorkatina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115616" y="6281936"/>
            <a:ext cx="2606284" cy="28803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Středočeská pahorkatina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5" action="ppaction://hlinksldjump"/>
          </p:cNvPr>
          <p:cNvSpPr/>
          <p:nvPr/>
        </p:nvSpPr>
        <p:spPr>
          <a:xfrm>
            <a:off x="899592" y="260648"/>
            <a:ext cx="4320480" cy="296023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Přiřaď názvy vnitrozemských pohoří a nížin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H="1" flipV="1">
            <a:off x="2915816" y="1527053"/>
            <a:ext cx="720080" cy="7498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4067944" y="1527053"/>
            <a:ext cx="914400" cy="11098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1763688" y="2081982"/>
            <a:ext cx="1152128" cy="8429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2123728" y="3356992"/>
            <a:ext cx="129614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2627784" y="3501008"/>
            <a:ext cx="1296144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788024" y="3645024"/>
            <a:ext cx="180020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5868144" y="2780928"/>
            <a:ext cx="1408907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5724128" y="3933056"/>
            <a:ext cx="1737695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7" name="Přímá spojnice se šipkou 1056"/>
          <p:cNvCxnSpPr/>
          <p:nvPr/>
        </p:nvCxnSpPr>
        <p:spPr>
          <a:xfrm>
            <a:off x="5220072" y="4172752"/>
            <a:ext cx="1008112" cy="62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0074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3" action="ppaction://hlinksldjump"/>
          </p:cNvPr>
          <p:cNvSpPr/>
          <p:nvPr/>
        </p:nvSpPr>
        <p:spPr>
          <a:xfrm>
            <a:off x="611560" y="116632"/>
            <a:ext cx="7920880" cy="5040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Procvičuj přiřazování nejvyšších hor k jednotlivým pohořím</a:t>
            </a:r>
            <a:endParaRPr lang="cs-CZ" sz="24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4886909"/>
              </p:ext>
            </p:extLst>
          </p:nvPr>
        </p:nvGraphicFramePr>
        <p:xfrm>
          <a:off x="755576" y="1124744"/>
          <a:ext cx="4824536" cy="515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8"/>
                <a:gridCol w="1872208"/>
              </a:tblGrid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Moravskoslezské Beskydy</a:t>
                      </a:r>
                      <a:endParaRPr lang="cs-CZ" sz="20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Novohradské hory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Orlické hory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Šumava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Krušné hory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Brdy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Český les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Lužické hory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Jeseníky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Jizerské hory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Krkonoše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Smrčiny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Českomoravská vrchovina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Zaoblený obdélník 3"/>
          <p:cNvSpPr/>
          <p:nvPr/>
        </p:nvSpPr>
        <p:spPr>
          <a:xfrm>
            <a:off x="6225732" y="1916832"/>
            <a:ext cx="1180523" cy="28803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Tok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151291" y="5157192"/>
            <a:ext cx="1180523" cy="28803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Javořice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177376" y="4410907"/>
            <a:ext cx="1180523" cy="28803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Sněžka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7121532" y="2352933"/>
            <a:ext cx="1173790" cy="28803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Čerchov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7121532" y="4774151"/>
            <a:ext cx="1165028" cy="28803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Praděd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205123" y="5952242"/>
            <a:ext cx="1173790" cy="28803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Smrk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6241227" y="1124744"/>
            <a:ext cx="1165028" cy="28803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Klínovec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7126278" y="5589240"/>
            <a:ext cx="959492" cy="28803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Luž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6225732" y="2784981"/>
            <a:ext cx="1111092" cy="28803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Lysá hora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6212181" y="3601535"/>
            <a:ext cx="1656184" cy="28803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Velká Deštná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7121532" y="1556791"/>
            <a:ext cx="1152128" cy="261013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Plechý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7121532" y="3201697"/>
            <a:ext cx="1152128" cy="28803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Kamenec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7121532" y="4005046"/>
            <a:ext cx="943062" cy="320608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Háj</a:t>
            </a:r>
            <a:endParaRPr lang="cs-CZ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19" name="Zástupný symbol pro číslo snímku 1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718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2248619" y="4717724"/>
            <a:ext cx="1945598" cy="432223"/>
            <a:chOff x="1396181" y="3501008"/>
            <a:chExt cx="2667099" cy="576064"/>
          </a:xfrm>
        </p:grpSpPr>
        <p:sp>
          <p:nvSpPr>
            <p:cNvPr id="2" name="Obdélník 1"/>
            <p:cNvSpPr/>
            <p:nvPr/>
          </p:nvSpPr>
          <p:spPr>
            <a:xfrm>
              <a:off x="1396181" y="3501008"/>
              <a:ext cx="1159593" cy="576064"/>
            </a:xfrm>
            <a:prstGeom prst="rect">
              <a:avLst/>
            </a:prstGeom>
            <a:solidFill>
              <a:srgbClr val="FF0000"/>
            </a:solidFill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START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2551112" y="3501008"/>
              <a:ext cx="1512168" cy="576064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Krkonoše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129618" y="4720691"/>
            <a:ext cx="1970640" cy="432224"/>
            <a:chOff x="3259615" y="3212976"/>
            <a:chExt cx="1970640" cy="578052"/>
          </a:xfrm>
        </p:grpSpPr>
        <p:sp>
          <p:nvSpPr>
            <p:cNvPr id="7" name="Obdélník 6"/>
            <p:cNvSpPr/>
            <p:nvPr/>
          </p:nvSpPr>
          <p:spPr>
            <a:xfrm>
              <a:off x="3259615" y="3212976"/>
              <a:ext cx="952344" cy="578052"/>
            </a:xfrm>
            <a:prstGeom prst="rect">
              <a:avLst/>
            </a:prstGeom>
            <a:solidFill>
              <a:srgbClr val="993300"/>
            </a:soli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Sněžka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4222143" y="3212976"/>
              <a:ext cx="1008112" cy="576064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Šumava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129618" y="5192822"/>
            <a:ext cx="1872208" cy="432223"/>
            <a:chOff x="3188964" y="3212976"/>
            <a:chExt cx="2041291" cy="578052"/>
          </a:xfrm>
        </p:grpSpPr>
        <p:sp>
          <p:nvSpPr>
            <p:cNvPr id="32" name="Obdélník 31"/>
            <p:cNvSpPr/>
            <p:nvPr/>
          </p:nvSpPr>
          <p:spPr>
            <a:xfrm>
              <a:off x="3188964" y="3212976"/>
              <a:ext cx="1022995" cy="578052"/>
            </a:xfrm>
            <a:prstGeom prst="rect">
              <a:avLst/>
            </a:prstGeom>
            <a:solidFill>
              <a:srgbClr val="993300"/>
            </a:solidFill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Javořice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4222143" y="3212976"/>
              <a:ext cx="1008112" cy="576064"/>
            </a:xfrm>
            <a:prstGeom prst="rect">
              <a:avLst/>
            </a:prstGeom>
            <a:solidFill>
              <a:srgbClr val="FF0000"/>
            </a:solidFill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CÍL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6884715" y="5233865"/>
            <a:ext cx="2146305" cy="432224"/>
            <a:chOff x="3335932" y="3212976"/>
            <a:chExt cx="1894323" cy="578052"/>
          </a:xfrm>
        </p:grpSpPr>
        <p:sp>
          <p:nvSpPr>
            <p:cNvPr id="68" name="Obdélník 67"/>
            <p:cNvSpPr/>
            <p:nvPr/>
          </p:nvSpPr>
          <p:spPr>
            <a:xfrm>
              <a:off x="3335932" y="3212976"/>
              <a:ext cx="876028" cy="578052"/>
            </a:xfrm>
            <a:prstGeom prst="rect">
              <a:avLst/>
            </a:prstGeom>
            <a:solidFill>
              <a:srgbClr val="993300"/>
            </a:solidFill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Plechý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4222143" y="3212976"/>
              <a:ext cx="1008112" cy="576064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Český</a:t>
              </a:r>
              <a:r>
                <a:rPr lang="cs-CZ" dirty="0" smtClean="0"/>
                <a:t> </a:t>
              </a:r>
              <a:r>
                <a:rPr lang="cs-CZ" dirty="0" smtClean="0">
                  <a:solidFill>
                    <a:schemeClr val="tx1"/>
                  </a:solidFill>
                </a:rPr>
                <a:t>les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4387728" y="4725145"/>
            <a:ext cx="2531966" cy="430737"/>
            <a:chOff x="3435108" y="3212976"/>
            <a:chExt cx="1795147" cy="578052"/>
          </a:xfrm>
        </p:grpSpPr>
        <p:sp>
          <p:nvSpPr>
            <p:cNvPr id="65" name="Obdélník 64"/>
            <p:cNvSpPr/>
            <p:nvPr/>
          </p:nvSpPr>
          <p:spPr>
            <a:xfrm>
              <a:off x="3435108" y="3212976"/>
              <a:ext cx="776852" cy="578052"/>
            </a:xfrm>
            <a:prstGeom prst="rect">
              <a:avLst/>
            </a:prstGeom>
            <a:solidFill>
              <a:srgbClr val="993300"/>
            </a:solidFill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>
                  <a:solidFill>
                    <a:schemeClr val="bg1"/>
                  </a:solidFill>
                </a:rPr>
                <a:t>Čerchov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66" name="Obdélník 65"/>
            <p:cNvSpPr/>
            <p:nvPr/>
          </p:nvSpPr>
          <p:spPr>
            <a:xfrm>
              <a:off x="4222143" y="3212976"/>
              <a:ext cx="1008112" cy="576064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Orlické</a:t>
              </a:r>
              <a:r>
                <a:rPr lang="cs-CZ" dirty="0" smtClean="0"/>
                <a:t> </a:t>
              </a:r>
              <a:r>
                <a:rPr lang="cs-CZ" dirty="0" smtClean="0">
                  <a:solidFill>
                    <a:schemeClr val="tx1"/>
                  </a:solidFill>
                </a:rPr>
                <a:t>hory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6187658" y="5726832"/>
            <a:ext cx="2848838" cy="432224"/>
            <a:chOff x="3254724" y="3212976"/>
            <a:chExt cx="1862617" cy="580046"/>
          </a:xfrm>
        </p:grpSpPr>
        <p:sp>
          <p:nvSpPr>
            <p:cNvPr id="62" name="Obdélník 61"/>
            <p:cNvSpPr/>
            <p:nvPr/>
          </p:nvSpPr>
          <p:spPr>
            <a:xfrm>
              <a:off x="3254724" y="3212976"/>
              <a:ext cx="957235" cy="578052"/>
            </a:xfrm>
            <a:prstGeom prst="rect">
              <a:avLst/>
            </a:prstGeom>
            <a:solidFill>
              <a:srgbClr val="993300"/>
            </a:solidFill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Velká</a:t>
              </a:r>
              <a:r>
                <a:rPr lang="cs-CZ" dirty="0" smtClean="0"/>
                <a:t> </a:t>
              </a:r>
              <a:r>
                <a:rPr lang="cs-CZ" dirty="0" smtClean="0">
                  <a:solidFill>
                    <a:schemeClr val="bg1"/>
                  </a:solidFill>
                </a:rPr>
                <a:t>Deštná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4211959" y="3216958"/>
              <a:ext cx="905382" cy="576064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Krušné</a:t>
              </a:r>
              <a:r>
                <a:rPr lang="cs-CZ" dirty="0" smtClean="0"/>
                <a:t> </a:t>
              </a:r>
              <a:r>
                <a:rPr lang="cs-CZ" dirty="0" smtClean="0">
                  <a:solidFill>
                    <a:schemeClr val="tx1"/>
                  </a:solidFill>
                </a:rPr>
                <a:t>hory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8" name="Skupina 57"/>
          <p:cNvGrpSpPr/>
          <p:nvPr/>
        </p:nvGrpSpPr>
        <p:grpSpPr>
          <a:xfrm>
            <a:off x="4183751" y="5232167"/>
            <a:ext cx="2448272" cy="429256"/>
            <a:chOff x="3438144" y="3212976"/>
            <a:chExt cx="1792111" cy="578052"/>
          </a:xfrm>
        </p:grpSpPr>
        <p:sp>
          <p:nvSpPr>
            <p:cNvPr id="59" name="Obdélník 58"/>
            <p:cNvSpPr/>
            <p:nvPr/>
          </p:nvSpPr>
          <p:spPr>
            <a:xfrm>
              <a:off x="3438144" y="3212976"/>
              <a:ext cx="773815" cy="578052"/>
            </a:xfrm>
            <a:prstGeom prst="rect">
              <a:avLst/>
            </a:prstGeom>
            <a:solidFill>
              <a:srgbClr val="993300"/>
            </a:solidFill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Klínovec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4222143" y="3212976"/>
              <a:ext cx="1008112" cy="576064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Jizerské</a:t>
              </a:r>
              <a:r>
                <a:rPr lang="cs-CZ" dirty="0" smtClean="0"/>
                <a:t> </a:t>
              </a:r>
              <a:r>
                <a:rPr lang="cs-CZ" dirty="0" smtClean="0">
                  <a:solidFill>
                    <a:schemeClr val="tx1"/>
                  </a:solidFill>
                </a:rPr>
                <a:t>hory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2228903" y="5235352"/>
            <a:ext cx="1784951" cy="430737"/>
            <a:chOff x="3445304" y="3212976"/>
            <a:chExt cx="1784951" cy="578052"/>
          </a:xfrm>
        </p:grpSpPr>
        <p:sp>
          <p:nvSpPr>
            <p:cNvPr id="56" name="Obdélník 55"/>
            <p:cNvSpPr/>
            <p:nvPr/>
          </p:nvSpPr>
          <p:spPr>
            <a:xfrm>
              <a:off x="3445304" y="3212976"/>
              <a:ext cx="766655" cy="578052"/>
            </a:xfrm>
            <a:prstGeom prst="rect">
              <a:avLst/>
            </a:prstGeom>
            <a:solidFill>
              <a:srgbClr val="993300"/>
            </a:solidFill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Smrk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4222143" y="3212976"/>
              <a:ext cx="1008112" cy="576064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Smrčiny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3638041" y="5731775"/>
            <a:ext cx="2305371" cy="428756"/>
            <a:chOff x="3661866" y="3212976"/>
            <a:chExt cx="1568389" cy="578052"/>
          </a:xfrm>
          <a:solidFill>
            <a:srgbClr val="993300"/>
          </a:solidFill>
        </p:grpSpPr>
        <p:sp>
          <p:nvSpPr>
            <p:cNvPr id="53" name="Obdélník 52"/>
            <p:cNvSpPr/>
            <p:nvPr/>
          </p:nvSpPr>
          <p:spPr>
            <a:xfrm>
              <a:off x="3661866" y="3212976"/>
              <a:ext cx="550093" cy="578052"/>
            </a:xfrm>
            <a:prstGeom prst="rect">
              <a:avLst/>
            </a:prstGeom>
            <a:grpFill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Háj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4222143" y="3212976"/>
              <a:ext cx="1008112" cy="576064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Lužické</a:t>
              </a:r>
              <a:r>
                <a:rPr lang="cs-CZ" dirty="0" smtClean="0"/>
                <a:t> </a:t>
              </a:r>
              <a:r>
                <a:rPr lang="cs-CZ" dirty="0" smtClean="0">
                  <a:solidFill>
                    <a:schemeClr val="tx1"/>
                  </a:solidFill>
                </a:rPr>
                <a:t>hory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4042331" y="6227627"/>
            <a:ext cx="1663024" cy="430236"/>
            <a:chOff x="3567231" y="3212976"/>
            <a:chExt cx="1663024" cy="578052"/>
          </a:xfrm>
        </p:grpSpPr>
        <p:sp>
          <p:nvSpPr>
            <p:cNvPr id="50" name="Obdélník 49"/>
            <p:cNvSpPr/>
            <p:nvPr/>
          </p:nvSpPr>
          <p:spPr>
            <a:xfrm>
              <a:off x="3567231" y="3212976"/>
              <a:ext cx="644728" cy="578052"/>
            </a:xfrm>
            <a:prstGeom prst="rect">
              <a:avLst/>
            </a:prstGeom>
            <a:solidFill>
              <a:srgbClr val="993300"/>
            </a:solidFill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Luž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4222143" y="3212976"/>
              <a:ext cx="1008112" cy="576064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Jeseníky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129618" y="6231673"/>
            <a:ext cx="3714454" cy="430737"/>
            <a:chOff x="3816875" y="3212976"/>
            <a:chExt cx="1392166" cy="578052"/>
          </a:xfrm>
        </p:grpSpPr>
        <p:sp>
          <p:nvSpPr>
            <p:cNvPr id="47" name="Obdélník 46"/>
            <p:cNvSpPr/>
            <p:nvPr/>
          </p:nvSpPr>
          <p:spPr>
            <a:xfrm>
              <a:off x="3816875" y="3212976"/>
              <a:ext cx="406312" cy="578052"/>
            </a:xfrm>
            <a:prstGeom prst="rect">
              <a:avLst/>
            </a:prstGeom>
            <a:solidFill>
              <a:srgbClr val="993300"/>
            </a:solidFill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Praděd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4222142" y="3212976"/>
              <a:ext cx="986899" cy="576064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Moravskoslezské Beskydy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5796135" y="6231673"/>
            <a:ext cx="3240361" cy="430737"/>
            <a:chOff x="3611638" y="3212976"/>
            <a:chExt cx="1618617" cy="578052"/>
          </a:xfrm>
        </p:grpSpPr>
        <p:sp>
          <p:nvSpPr>
            <p:cNvPr id="44" name="Obdélník 43"/>
            <p:cNvSpPr/>
            <p:nvPr/>
          </p:nvSpPr>
          <p:spPr>
            <a:xfrm>
              <a:off x="3611638" y="3212976"/>
              <a:ext cx="600321" cy="578052"/>
            </a:xfrm>
            <a:prstGeom prst="rect">
              <a:avLst/>
            </a:prstGeom>
            <a:solidFill>
              <a:srgbClr val="993300"/>
            </a:solidFill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Lysá</a:t>
              </a:r>
              <a:r>
                <a:rPr lang="cs-CZ" dirty="0" smtClean="0"/>
                <a:t> </a:t>
              </a:r>
              <a:r>
                <a:rPr lang="cs-CZ" dirty="0" smtClean="0">
                  <a:solidFill>
                    <a:schemeClr val="bg1"/>
                  </a:solidFill>
                </a:rPr>
                <a:t>hora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4218170" y="3212976"/>
              <a:ext cx="1012085" cy="576064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Novohradské</a:t>
              </a:r>
              <a:r>
                <a:rPr lang="cs-CZ" dirty="0" smtClean="0"/>
                <a:t> </a:t>
              </a:r>
              <a:r>
                <a:rPr lang="cs-CZ" dirty="0" smtClean="0">
                  <a:solidFill>
                    <a:schemeClr val="tx1"/>
                  </a:solidFill>
                </a:rPr>
                <a:t>hory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7060855" y="4720691"/>
            <a:ext cx="1975641" cy="430737"/>
            <a:chOff x="3131840" y="3212976"/>
            <a:chExt cx="1919100" cy="578052"/>
          </a:xfrm>
        </p:grpSpPr>
        <p:sp>
          <p:nvSpPr>
            <p:cNvPr id="41" name="Obdélník 40"/>
            <p:cNvSpPr/>
            <p:nvPr/>
          </p:nvSpPr>
          <p:spPr>
            <a:xfrm>
              <a:off x="3131840" y="3212976"/>
              <a:ext cx="1080120" cy="578052"/>
            </a:xfrm>
            <a:prstGeom prst="rect">
              <a:avLst/>
            </a:prstGeom>
            <a:solidFill>
              <a:srgbClr val="993300"/>
            </a:solidFill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Kamenec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4222143" y="3212976"/>
              <a:ext cx="828797" cy="576064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Brdy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129618" y="5731775"/>
            <a:ext cx="3390994" cy="430737"/>
            <a:chOff x="3939323" y="3212976"/>
            <a:chExt cx="1279720" cy="578052"/>
          </a:xfrm>
        </p:grpSpPr>
        <p:sp>
          <p:nvSpPr>
            <p:cNvPr id="38" name="Obdélník 37"/>
            <p:cNvSpPr/>
            <p:nvPr/>
          </p:nvSpPr>
          <p:spPr>
            <a:xfrm>
              <a:off x="3939323" y="3212976"/>
              <a:ext cx="272638" cy="578052"/>
            </a:xfrm>
            <a:prstGeom prst="rect">
              <a:avLst/>
            </a:prstGeom>
            <a:solidFill>
              <a:srgbClr val="993300"/>
            </a:solidFill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Tok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4210931" y="3212976"/>
              <a:ext cx="1008112" cy="576064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Českomoravská vrchovina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sp>
        <p:nvSpPr>
          <p:cNvPr id="30" name="Zaoblený obdélník 29"/>
          <p:cNvSpPr/>
          <p:nvPr/>
        </p:nvSpPr>
        <p:spPr>
          <a:xfrm>
            <a:off x="467544" y="332656"/>
            <a:ext cx="2653835" cy="288032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Slož dominové karty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834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76" y="216472"/>
            <a:ext cx="3899327" cy="292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946" y="3563186"/>
            <a:ext cx="3911030" cy="2933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6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4" r="22957"/>
          <a:stretch/>
        </p:blipFill>
        <p:spPr bwMode="auto">
          <a:xfrm>
            <a:off x="4716016" y="1678720"/>
            <a:ext cx="3816424" cy="398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59117" y="3068932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</a:t>
            </a:r>
            <a:r>
              <a:rPr lang="cs-CZ" b="1" dirty="0"/>
              <a:t>3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59117" y="6419125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4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5582563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5</a:t>
            </a:r>
            <a:endParaRPr lang="cs-CZ" b="1" dirty="0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840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7890738"/>
      </p:ext>
    </p:extLst>
  </p:cSld>
  <p:clrMapOvr>
    <a:masterClrMapping/>
  </p:clrMapOvr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361</TotalTime>
  <Words>332</Words>
  <Application>Microsoft Office PowerPoint</Application>
  <PresentationFormat>Předvádění na obrazovce (4:3)</PresentationFormat>
  <Paragraphs>140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AS</cp:lastModifiedBy>
  <cp:revision>50</cp:revision>
  <dcterms:created xsi:type="dcterms:W3CDTF">2011-06-20T10:40:08Z</dcterms:created>
  <dcterms:modified xsi:type="dcterms:W3CDTF">2012-05-08T18:56:01Z</dcterms:modified>
</cp:coreProperties>
</file>