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  <p:sldMasterId id="2147483660" r:id="rId2"/>
  </p:sldMasterIdLst>
  <p:notesMasterIdLst>
    <p:notesMasterId r:id="rId9"/>
  </p:notesMasterIdLst>
  <p:sldIdLst>
    <p:sldId id="257" r:id="rId3"/>
    <p:sldId id="262" r:id="rId4"/>
    <p:sldId id="258" r:id="rId5"/>
    <p:sldId id="259" r:id="rId6"/>
    <p:sldId id="261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</a:t>
          </a:r>
          <a:r>
            <a:rPr lang="cs-CZ" sz="2000" dirty="0" err="1" smtClean="0"/>
            <a:t>Vrtělková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VY_32_INOVACE_Vl_02_Města ČR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CZ.1.07/1.4.00/21.004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Města ČR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5003CFC-A18A-4CF0-84E3-3320CBCE5DB2}" type="presOf" srcId="{4C35D32F-0EAB-4CD7-82EE-45574DC2A586}" destId="{890E4F0B-2866-4A3F-A3C7-2A14B1797930}" srcOrd="1" destOrd="0" presId="urn:microsoft.com/office/officeart/2005/8/layout/target3"/>
    <dgm:cxn modelId="{971FC923-1705-451B-9EA5-117368E1CDD0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A4E52F1-F474-4418-B34A-8A3F4461B487}" type="presOf" srcId="{757F3AB3-0718-4624-B441-E567A8F0AB56}" destId="{333A1088-737F-45CB-B68E-254E46348037}" srcOrd="0" destOrd="0" presId="urn:microsoft.com/office/officeart/2005/8/layout/target3"/>
    <dgm:cxn modelId="{434F83C3-09A9-4AA1-BFE9-14949734F41D}" type="presOf" srcId="{D1D4F407-5343-4D3F-B5B9-D407B03CAEB4}" destId="{AED2198E-93D5-4001-81B4-73124B309672}" srcOrd="1" destOrd="0" presId="urn:microsoft.com/office/officeart/2005/8/layout/target3"/>
    <dgm:cxn modelId="{C81C4633-FB88-4B97-B7FD-35E4455E8CC5}" type="presOf" srcId="{B651F6E3-6281-48DB-9319-2AEAFDAE7572}" destId="{6BB5E863-4638-4E1D-BFDE-399D028AC4ED}" srcOrd="1" destOrd="0" presId="urn:microsoft.com/office/officeart/2005/8/layout/target3"/>
    <dgm:cxn modelId="{3D63EA3E-849B-4974-A1E9-FB074C61C7C7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F2C4945-5025-4229-B046-DDBD31CFAA41}" type="presOf" srcId="{D1D4F407-5343-4D3F-B5B9-D407B03CAEB4}" destId="{D005CE8C-CC26-4C3E-AC11-E15060ECD759}" srcOrd="0" destOrd="0" presId="urn:microsoft.com/office/officeart/2005/8/layout/target3"/>
    <dgm:cxn modelId="{3CCB967B-2696-4C51-A99E-8AB6C8453350}" type="presOf" srcId="{D8197B8C-B260-4A16-BDF4-0947B075E274}" destId="{5A5FFA88-C948-4069-8E93-59FA12366E83}" srcOrd="1" destOrd="0" presId="urn:microsoft.com/office/officeart/2005/8/layout/target3"/>
    <dgm:cxn modelId="{A464C17F-DD1B-46E5-89F4-3D977F759E9D}" type="presOf" srcId="{D8197B8C-B260-4A16-BDF4-0947B075E274}" destId="{25B08C86-7E15-44DC-BE7F-FFB55DD49D12}" srcOrd="0" destOrd="0" presId="urn:microsoft.com/office/officeart/2005/8/layout/target3"/>
    <dgm:cxn modelId="{0F9B6FE4-75D7-4029-A211-A1E293869CB0}" type="presOf" srcId="{D1B46980-6531-4606-95E6-44980827E919}" destId="{2BE915AB-18AA-4053-B92C-3BFC9ED204BB}" srcOrd="1" destOrd="0" presId="urn:microsoft.com/office/officeart/2005/8/layout/target3"/>
    <dgm:cxn modelId="{3F14691C-5E63-430C-84AE-A525FDD00B1B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BECAB4C-E1A1-444A-8881-823E700A19E8}" type="presParOf" srcId="{333A1088-737F-45CB-B68E-254E46348037}" destId="{F5ABB229-8D3B-4694-996A-96F23CF14429}" srcOrd="0" destOrd="0" presId="urn:microsoft.com/office/officeart/2005/8/layout/target3"/>
    <dgm:cxn modelId="{AD19117D-EE79-49D4-BB49-9817B0E678CA}" type="presParOf" srcId="{333A1088-737F-45CB-B68E-254E46348037}" destId="{F41139FD-01EE-4571-8B17-4FB00FC51163}" srcOrd="1" destOrd="0" presId="urn:microsoft.com/office/officeart/2005/8/layout/target3"/>
    <dgm:cxn modelId="{6E9298D4-D4D9-437D-986D-2DDC4B77C112}" type="presParOf" srcId="{333A1088-737F-45CB-B68E-254E46348037}" destId="{D005CE8C-CC26-4C3E-AC11-E15060ECD759}" srcOrd="2" destOrd="0" presId="urn:microsoft.com/office/officeart/2005/8/layout/target3"/>
    <dgm:cxn modelId="{D18560EC-B14B-4CD8-9F8B-0DEBC94A1BAD}" type="presParOf" srcId="{333A1088-737F-45CB-B68E-254E46348037}" destId="{2C702D82-9B77-49B7-9568-BB8EB47C3372}" srcOrd="3" destOrd="0" presId="urn:microsoft.com/office/officeart/2005/8/layout/target3"/>
    <dgm:cxn modelId="{B88A403B-2691-4A04-A4FB-4F21BBA5ACA4}" type="presParOf" srcId="{333A1088-737F-45CB-B68E-254E46348037}" destId="{A52A0455-90FF-4808-ABD0-F02540D31D5A}" srcOrd="4" destOrd="0" presId="urn:microsoft.com/office/officeart/2005/8/layout/target3"/>
    <dgm:cxn modelId="{AFAA8B58-2969-4BA3-8E7D-A1BACF014173}" type="presParOf" srcId="{333A1088-737F-45CB-B68E-254E46348037}" destId="{6140AFEC-043D-4C43-A2F9-D0F5331DF3A3}" srcOrd="5" destOrd="0" presId="urn:microsoft.com/office/officeart/2005/8/layout/target3"/>
    <dgm:cxn modelId="{9D5DEAF3-A1E1-4C9E-BD04-7BEC5148AC84}" type="presParOf" srcId="{333A1088-737F-45CB-B68E-254E46348037}" destId="{9358AC05-5D7D-4327-9F80-1AD486AEA664}" srcOrd="6" destOrd="0" presId="urn:microsoft.com/office/officeart/2005/8/layout/target3"/>
    <dgm:cxn modelId="{2A69DEDB-2B5D-4043-A786-110AE9E1D261}" type="presParOf" srcId="{333A1088-737F-45CB-B68E-254E46348037}" destId="{313FC574-E1CD-4FB4-B054-0B805CE0447D}" srcOrd="7" destOrd="0" presId="urn:microsoft.com/office/officeart/2005/8/layout/target3"/>
    <dgm:cxn modelId="{12BA9886-A24E-4EEF-B928-72684C9C21CC}" type="presParOf" srcId="{333A1088-737F-45CB-B68E-254E46348037}" destId="{619D679B-A015-4ECF-8348-D1034C574F40}" srcOrd="8" destOrd="0" presId="urn:microsoft.com/office/officeart/2005/8/layout/target3"/>
    <dgm:cxn modelId="{CEC16776-D7D2-4561-B4D8-E6197D2BACF8}" type="presParOf" srcId="{333A1088-737F-45CB-B68E-254E46348037}" destId="{322283A8-4A27-4CDA-BAE3-F381106A9174}" srcOrd="9" destOrd="0" presId="urn:microsoft.com/office/officeart/2005/8/layout/target3"/>
    <dgm:cxn modelId="{F51011F5-45BC-4901-BFB9-CC2DF6197C65}" type="presParOf" srcId="{333A1088-737F-45CB-B68E-254E46348037}" destId="{FFC9F71D-1B4F-4AD9-A4A6-86ADEFC8AF5C}" srcOrd="10" destOrd="0" presId="urn:microsoft.com/office/officeart/2005/8/layout/target3"/>
    <dgm:cxn modelId="{20690B78-D88D-4F68-87D6-6BDF671CCBBB}" type="presParOf" srcId="{333A1088-737F-45CB-B68E-254E46348037}" destId="{25B08C86-7E15-44DC-BE7F-FFB55DD49D12}" srcOrd="11" destOrd="0" presId="urn:microsoft.com/office/officeart/2005/8/layout/target3"/>
    <dgm:cxn modelId="{2507324C-347E-4910-A69C-43047452DD81}" type="presParOf" srcId="{333A1088-737F-45CB-B68E-254E46348037}" destId="{76644BE8-9D7C-4C09-B250-3D10AF48CBB7}" srcOrd="12" destOrd="0" presId="urn:microsoft.com/office/officeart/2005/8/layout/target3"/>
    <dgm:cxn modelId="{410AA6E4-5830-450F-B981-AB0AB2CB8CEF}" type="presParOf" srcId="{333A1088-737F-45CB-B68E-254E46348037}" destId="{EE85B701-7295-41C0-BA7A-34D3756A2AE6}" srcOrd="13" destOrd="0" presId="urn:microsoft.com/office/officeart/2005/8/layout/target3"/>
    <dgm:cxn modelId="{B4F2D9EF-6874-49A7-BE17-D622EBD71F37}" type="presParOf" srcId="{333A1088-737F-45CB-B68E-254E46348037}" destId="{8BEBB6EC-1DAA-4CAC-8A25-BC0FCBD5DBD5}" srcOrd="14" destOrd="0" presId="urn:microsoft.com/office/officeart/2005/8/layout/target3"/>
    <dgm:cxn modelId="{5FF8CC37-35B7-4A52-AB3F-C2913BDFA86E}" type="presParOf" srcId="{333A1088-737F-45CB-B68E-254E46348037}" destId="{AED2198E-93D5-4001-81B4-73124B309672}" srcOrd="15" destOrd="0" presId="urn:microsoft.com/office/officeart/2005/8/layout/target3"/>
    <dgm:cxn modelId="{1294C9C8-6BD4-4757-8C7F-ED27BD5B53D6}" type="presParOf" srcId="{333A1088-737F-45CB-B68E-254E46348037}" destId="{2BE915AB-18AA-4053-B92C-3BFC9ED204BB}" srcOrd="16" destOrd="0" presId="urn:microsoft.com/office/officeart/2005/8/layout/target3"/>
    <dgm:cxn modelId="{FECF3C82-DC69-4163-A356-7A32FE4BB85F}" type="presParOf" srcId="{333A1088-737F-45CB-B68E-254E46348037}" destId="{6BB5E863-4638-4E1D-BFDE-399D028AC4ED}" srcOrd="17" destOrd="0" presId="urn:microsoft.com/office/officeart/2005/8/layout/target3"/>
    <dgm:cxn modelId="{1C69399C-51D5-45D5-B8FE-2BC1C00D036C}" type="presParOf" srcId="{333A1088-737F-45CB-B68E-254E46348037}" destId="{5A5FFA88-C948-4069-8E93-59FA12366E83}" srcOrd="18" destOrd="0" presId="urn:microsoft.com/office/officeart/2005/8/layout/target3"/>
    <dgm:cxn modelId="{761EF7DC-1E60-4F0A-9921-7280F83ABB5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5621237-706A-4EF6-AB9A-61857155BC05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0"/>
      <dgm:spPr/>
    </dgm:pt>
    <dgm:pt modelId="{C0C47535-874E-42B1-BE60-4AD243EDEC28}" type="pres">
      <dgm:prSet presAssocID="{A5621237-706A-4EF6-AB9A-61857155BC05}" presName="Name0" presStyleCnt="0">
        <dgm:presLayoutVars>
          <dgm:dir/>
          <dgm:resizeHandles val="exact"/>
        </dgm:presLayoutVars>
      </dgm:prSet>
      <dgm:spPr/>
    </dgm:pt>
  </dgm:ptLst>
  <dgm:cxnLst>
    <dgm:cxn modelId="{D297F6E2-4F77-4D2C-9B5A-088A87FBBBD0}" type="presOf" srcId="{A5621237-706A-4EF6-AB9A-61857155BC05}" destId="{C0C47535-874E-42B1-BE60-4AD243EDEC28}" srcOrd="0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60" cy="32403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4454" y="0"/>
          <a:ext cx="6444716" cy="3240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604454" y="0"/>
        <a:ext cx="6444716" cy="518457"/>
      </dsp:txXfrm>
    </dsp:sp>
    <dsp:sp modelId="{A52A0455-90FF-4808-ABD0-F02540D31D5A}">
      <dsp:nvSpPr>
        <dsp:cNvPr id="0" name=""/>
        <dsp:cNvSpPr/>
      </dsp:nvSpPr>
      <dsp:spPr>
        <a:xfrm>
          <a:off x="340237" y="518457"/>
          <a:ext cx="2559884" cy="25598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20180" y="518457"/>
          <a:ext cx="6444716" cy="25598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</a:t>
          </a:r>
          <a:r>
            <a:rPr lang="cs-CZ" sz="2000" kern="1200" dirty="0" err="1" smtClean="0"/>
            <a:t>Vrtělková</a:t>
          </a:r>
          <a:endParaRPr lang="cs-CZ" sz="2000" kern="1200" dirty="0"/>
        </a:p>
      </dsp:txBody>
      <dsp:txXfrm>
        <a:off x="1620180" y="518457"/>
        <a:ext cx="6444716" cy="518457"/>
      </dsp:txXfrm>
    </dsp:sp>
    <dsp:sp modelId="{313FC574-E1CD-4FB4-B054-0B805CE0447D}">
      <dsp:nvSpPr>
        <dsp:cNvPr id="0" name=""/>
        <dsp:cNvSpPr/>
      </dsp:nvSpPr>
      <dsp:spPr>
        <a:xfrm>
          <a:off x="680475" y="1036915"/>
          <a:ext cx="1879408" cy="1879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20180" y="1036915"/>
          <a:ext cx="6444716" cy="1879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VY_32_INOVACE_Vl_02_Města ČR</a:t>
          </a:r>
          <a:endParaRPr lang="cs-CZ" sz="2000" kern="1200" dirty="0"/>
        </a:p>
      </dsp:txBody>
      <dsp:txXfrm>
        <a:off x="1620180" y="1036915"/>
        <a:ext cx="6444716" cy="518457"/>
      </dsp:txXfrm>
    </dsp:sp>
    <dsp:sp modelId="{FFC9F71D-1B4F-4AD9-A4A6-86ADEFC8AF5C}">
      <dsp:nvSpPr>
        <dsp:cNvPr id="0" name=""/>
        <dsp:cNvSpPr/>
      </dsp:nvSpPr>
      <dsp:spPr>
        <a:xfrm>
          <a:off x="1020713" y="1555372"/>
          <a:ext cx="1198933" cy="11989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70877" y="1556943"/>
          <a:ext cx="6444716" cy="1198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Města ČR</a:t>
          </a:r>
          <a:endParaRPr lang="cs-CZ" sz="2000" kern="1200" dirty="0"/>
        </a:p>
      </dsp:txBody>
      <dsp:txXfrm>
        <a:off x="1570877" y="1556943"/>
        <a:ext cx="6444716" cy="518457"/>
      </dsp:txXfrm>
    </dsp:sp>
    <dsp:sp modelId="{EE85B701-7295-41C0-BA7A-34D3756A2AE6}">
      <dsp:nvSpPr>
        <dsp:cNvPr id="0" name=""/>
        <dsp:cNvSpPr/>
      </dsp:nvSpPr>
      <dsp:spPr>
        <a:xfrm>
          <a:off x="1360951" y="2073830"/>
          <a:ext cx="518457" cy="5184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20180" y="2073830"/>
          <a:ext cx="6444716" cy="5184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CZ.1.07/1.4.00/21.004</a:t>
          </a:r>
          <a:endParaRPr lang="cs-CZ" sz="2000" kern="1200" dirty="0"/>
        </a:p>
      </dsp:txBody>
      <dsp:txXfrm>
        <a:off x="1620180" y="2073830"/>
        <a:ext cx="6444716" cy="5184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A1878B-A49E-43C1-8D36-95709C2ADBEE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91B804-B75C-42FF-9AE1-30E5D8EBEB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22502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Myšlenková mapa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91B804-B75C-42FF-9AE1-30E5D8EBEBD1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75311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Názvy měst přesuňte,</a:t>
            </a:r>
            <a:r>
              <a:rPr lang="cs-CZ" baseline="0" dirty="0" smtClean="0"/>
              <a:t> dopište nebo pomocí magnetů umístěte karty k vyznačeným místům.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91B804-B75C-42FF-9AE1-30E5D8EBEBD1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35577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91B804-B75C-42FF-9AE1-30E5D8EBEBD1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2112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D7C97-F875-4F60-8142-3D7427EC0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7518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D7C97-F875-4F60-8142-3D7427EC0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84791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D7C97-F875-4F60-8142-3D7427EC0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14442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D7C97-F875-4F60-8142-3D7427EC0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38840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D7C97-F875-4F60-8142-3D7427EC0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03625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D7C97-F875-4F60-8142-3D7427EC0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06998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D7C97-F875-4F60-8142-3D7427EC0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37500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D7C97-F875-4F60-8142-3D7427EC0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71438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D7C97-F875-4F60-8142-3D7427EC0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08168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D7C97-F875-4F60-8142-3D7427EC0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96805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D7C97-F875-4F60-8142-3D7427EC0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10426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57016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72796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70643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24609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25890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536866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54745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991595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844522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772819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8128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2D7C97-F875-4F60-8142-3D7427EC0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3523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68805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slide" Target="slide6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slide" Target="slide5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74411552"/>
              </p:ext>
            </p:extLst>
          </p:nvPr>
        </p:nvGraphicFramePr>
        <p:xfrm>
          <a:off x="539552" y="1052736"/>
          <a:ext cx="8064896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195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8471871" cy="67403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Anotace</a:t>
            </a:r>
            <a:r>
              <a:rPr lang="cs-CZ" dirty="0" smtClean="0">
                <a:solidFill>
                  <a:prstClr val="black"/>
                </a:solidFill>
              </a:rPr>
              <a:t>:</a:t>
            </a:r>
          </a:p>
          <a:p>
            <a:r>
              <a:rPr lang="cs-CZ" dirty="0">
                <a:solidFill>
                  <a:prstClr val="black"/>
                </a:solidFill>
              </a:rPr>
              <a:t>	</a:t>
            </a:r>
            <a:r>
              <a:rPr lang="cs-CZ" dirty="0" smtClean="0">
                <a:solidFill>
                  <a:prstClr val="black"/>
                </a:solidFill>
              </a:rPr>
              <a:t>Prezentace </a:t>
            </a:r>
            <a:r>
              <a:rPr lang="cs-CZ" dirty="0">
                <a:solidFill>
                  <a:prstClr val="black"/>
                </a:solidFill>
              </a:rPr>
              <a:t>učiva: </a:t>
            </a:r>
            <a:r>
              <a:rPr lang="cs-CZ" dirty="0" smtClean="0">
                <a:solidFill>
                  <a:prstClr val="black"/>
                </a:solidFill>
              </a:rPr>
              <a:t>města </a:t>
            </a:r>
            <a:r>
              <a:rPr lang="cs-CZ" dirty="0">
                <a:solidFill>
                  <a:prstClr val="black"/>
                </a:solidFill>
              </a:rPr>
              <a:t>České republiky 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Žáci tvoří myšlenkovou mapu na téma vznik měst, městské stavby, dnešní podoba města.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Sestavují v přesmyčkách názvy známých měst, vyhledávají </a:t>
            </a:r>
            <a:r>
              <a:rPr lang="cs-CZ" dirty="0">
                <a:solidFill>
                  <a:prstClr val="black"/>
                </a:solidFill>
              </a:rPr>
              <a:t>objekty ve svých příručních </a:t>
            </a:r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m</a:t>
            </a:r>
            <a:r>
              <a:rPr lang="cs-CZ" dirty="0" smtClean="0">
                <a:solidFill>
                  <a:prstClr val="black"/>
                </a:solidFill>
              </a:rPr>
              <a:t>apách a umísťují je do mapy na tabuli. 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Učební materiál vede žáky k aktivní práci, opravovat případné chyby mohou přímo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v prezentaci.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DUM je určen pro 4. ročník ZŠ, je vhodný pro opakování </a:t>
            </a:r>
            <a:r>
              <a:rPr lang="cs-CZ" dirty="0" smtClean="0">
                <a:solidFill>
                  <a:prstClr val="black"/>
                </a:solidFill>
              </a:rPr>
              <a:t>osvojeného </a:t>
            </a:r>
            <a:r>
              <a:rPr lang="cs-CZ" dirty="0" smtClean="0">
                <a:solidFill>
                  <a:prstClr val="black"/>
                </a:solidFill>
              </a:rPr>
              <a:t>učiva.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Pomůcky: příruční mapy, fixy pro psaní na tabuli, obměna : možno vytisknout 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karty s názvy měst.</a:t>
            </a:r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Při práci mohou žáci pomocí hypertextových odkazů v nadpisech otevřít stranu 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se správným řešením, která je v závěru prezentace. V jednotlivých obrazech je opět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odkaz pro návrat zpět.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Autorem materiálu a všech jeho částí, není-li uvedeno jinak, je Hana </a:t>
            </a:r>
            <a:r>
              <a:rPr lang="cs-CZ" dirty="0" err="1" smtClean="0">
                <a:solidFill>
                  <a:prstClr val="black"/>
                </a:solidFill>
              </a:rPr>
              <a:t>Vrtělková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 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009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465539691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Zaoblený obdélník 3"/>
          <p:cNvSpPr/>
          <p:nvPr/>
        </p:nvSpPr>
        <p:spPr>
          <a:xfrm>
            <a:off x="539552" y="476672"/>
            <a:ext cx="2232248" cy="1368152"/>
          </a:xfrm>
          <a:prstGeom prst="roundRect">
            <a:avLst/>
          </a:prstGeom>
          <a:ln w="3810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Na kterých místech vznikala města?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347864" y="2671631"/>
            <a:ext cx="2376264" cy="1477447"/>
          </a:xfrm>
          <a:prstGeom prst="roundRect">
            <a:avLst/>
          </a:prstGeom>
          <a:ln w="3810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Stavby, které patří k nejčastějším historickým památkám našich měst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300192" y="4725144"/>
            <a:ext cx="2376264" cy="1584176"/>
          </a:xfrm>
          <a:prstGeom prst="roundRect">
            <a:avLst/>
          </a:prstGeom>
          <a:ln w="38100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</a:rPr>
              <a:t>Dnešní tvář měst</a:t>
            </a: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D7C97-F875-4F60-8142-3D7427EC0FA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4197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>
            <a:hlinkClick r:id="rId2" action="ppaction://hlinksldjump"/>
          </p:cNvPr>
          <p:cNvSpPr/>
          <p:nvPr/>
        </p:nvSpPr>
        <p:spPr>
          <a:xfrm>
            <a:off x="537919" y="692696"/>
            <a:ext cx="5616624" cy="43204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Rozluštíte názvy  deseti největších měst?</a:t>
            </a:r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2638821"/>
              </p:ext>
            </p:extLst>
          </p:nvPr>
        </p:nvGraphicFramePr>
        <p:xfrm>
          <a:off x="567559" y="1916832"/>
          <a:ext cx="7992887" cy="40070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7"/>
                <a:gridCol w="2232248"/>
                <a:gridCol w="2016224"/>
                <a:gridCol w="1872208"/>
              </a:tblGrid>
              <a:tr h="735856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OMOULOC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OVRASTA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AHRAP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ÉSEČK JOBEDCIUVĚ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BORN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ACHRED RÉVOLÁK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802352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ZEPLŇ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CIBUDRAPE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CELREIB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SÍTÚ DNA</a:t>
                      </a: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 AMBLE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D7C97-F875-4F60-8142-3D7427EC0FAB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3324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33" b="100000" l="0" r="9972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8773" r="2979"/>
          <a:stretch/>
        </p:blipFill>
        <p:spPr>
          <a:xfrm>
            <a:off x="831622" y="771178"/>
            <a:ext cx="7348199" cy="4464496"/>
          </a:xfrm>
          <a:prstGeom prst="rect">
            <a:avLst/>
          </a:prstGeom>
        </p:spPr>
      </p:pic>
      <p:sp>
        <p:nvSpPr>
          <p:cNvPr id="2" name="Zaoblený obdélník 1">
            <a:hlinkClick r:id="rId5" action="ppaction://hlinksldjump"/>
          </p:cNvPr>
          <p:cNvSpPr/>
          <p:nvPr/>
        </p:nvSpPr>
        <p:spPr>
          <a:xfrm>
            <a:off x="899642" y="244785"/>
            <a:ext cx="7200800" cy="447911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Podle příruční mapy přiřaďte názvy vyznačených měst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238676" y="5102303"/>
            <a:ext cx="859595" cy="2520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Praha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2725841" y="5517232"/>
            <a:ext cx="936104" cy="252029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Jihlava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691919" y="4653135"/>
            <a:ext cx="1152128" cy="240329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Liberec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341222" y="5517231"/>
            <a:ext cx="954106" cy="2520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Opava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7408153" y="5510863"/>
            <a:ext cx="1224136" cy="24033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Pardubice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7963191" y="5983648"/>
            <a:ext cx="720080" cy="24034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Most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7243717" y="5116498"/>
            <a:ext cx="936104" cy="24033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Děčín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691919" y="5949280"/>
            <a:ext cx="1404156" cy="2520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Karlovy Vary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2293793" y="5955119"/>
            <a:ext cx="792088" cy="24035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Plzeň</a:t>
            </a:r>
          </a:p>
        </p:txBody>
      </p:sp>
      <p:sp>
        <p:nvSpPr>
          <p:cNvPr id="12" name="Zaoblený obdélník 11"/>
          <p:cNvSpPr/>
          <p:nvPr/>
        </p:nvSpPr>
        <p:spPr>
          <a:xfrm>
            <a:off x="5714241" y="5943438"/>
            <a:ext cx="1008112" cy="252029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Teplice</a:t>
            </a:r>
          </a:p>
        </p:txBody>
      </p:sp>
      <p:sp>
        <p:nvSpPr>
          <p:cNvPr id="13" name="Zaoblený obdélník 12"/>
          <p:cNvSpPr/>
          <p:nvPr/>
        </p:nvSpPr>
        <p:spPr>
          <a:xfrm>
            <a:off x="4781533" y="5961671"/>
            <a:ext cx="781427" cy="2403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Brno</a:t>
            </a:r>
          </a:p>
        </p:txBody>
      </p:sp>
      <p:sp>
        <p:nvSpPr>
          <p:cNvPr id="14" name="Zaoblený obdélník 13"/>
          <p:cNvSpPr/>
          <p:nvPr/>
        </p:nvSpPr>
        <p:spPr>
          <a:xfrm>
            <a:off x="691919" y="5110649"/>
            <a:ext cx="648072" cy="25005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Zlín</a:t>
            </a:r>
          </a:p>
        </p:txBody>
      </p:sp>
      <p:sp>
        <p:nvSpPr>
          <p:cNvPr id="15" name="Zaoblený obdélník 14"/>
          <p:cNvSpPr/>
          <p:nvPr/>
        </p:nvSpPr>
        <p:spPr>
          <a:xfrm>
            <a:off x="3326258" y="5943438"/>
            <a:ext cx="1166589" cy="252031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Prostějov</a:t>
            </a:r>
          </a:p>
        </p:txBody>
      </p:sp>
      <p:sp>
        <p:nvSpPr>
          <p:cNvPr id="16" name="Zaoblený obdélník 15"/>
          <p:cNvSpPr/>
          <p:nvPr/>
        </p:nvSpPr>
        <p:spPr>
          <a:xfrm>
            <a:off x="3855788" y="5517231"/>
            <a:ext cx="937642" cy="252029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Přerov</a:t>
            </a:r>
          </a:p>
        </p:txBody>
      </p:sp>
      <p:sp>
        <p:nvSpPr>
          <p:cNvPr id="17" name="Zaoblený obdélník 16"/>
          <p:cNvSpPr/>
          <p:nvPr/>
        </p:nvSpPr>
        <p:spPr>
          <a:xfrm>
            <a:off x="5039098" y="5528931"/>
            <a:ext cx="1134126" cy="240329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Olomouc</a:t>
            </a:r>
          </a:p>
        </p:txBody>
      </p:sp>
      <p:sp>
        <p:nvSpPr>
          <p:cNvPr id="18" name="Zaoblený obdélník 17"/>
          <p:cNvSpPr/>
          <p:nvPr/>
        </p:nvSpPr>
        <p:spPr>
          <a:xfrm>
            <a:off x="4236142" y="5102303"/>
            <a:ext cx="936104" cy="250051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Kladno</a:t>
            </a:r>
          </a:p>
        </p:txBody>
      </p:sp>
      <p:sp>
        <p:nvSpPr>
          <p:cNvPr id="19" name="Zaoblený obdélník 18"/>
          <p:cNvSpPr/>
          <p:nvPr/>
        </p:nvSpPr>
        <p:spPr>
          <a:xfrm>
            <a:off x="691919" y="5517232"/>
            <a:ext cx="1872208" cy="252029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České Budějovice</a:t>
            </a:r>
          </a:p>
        </p:txBody>
      </p:sp>
      <p:sp>
        <p:nvSpPr>
          <p:cNvPr id="20" name="Zaoblený obdélník 19"/>
          <p:cNvSpPr/>
          <p:nvPr/>
        </p:nvSpPr>
        <p:spPr>
          <a:xfrm>
            <a:off x="1447699" y="5110649"/>
            <a:ext cx="1692188" cy="2520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Hradec Králové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6892265" y="5967441"/>
            <a:ext cx="936104" cy="25203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Ostrava</a:t>
            </a:r>
          </a:p>
        </p:txBody>
      </p:sp>
      <p:sp>
        <p:nvSpPr>
          <p:cNvPr id="22" name="Zaoblený obdélník 21"/>
          <p:cNvSpPr/>
          <p:nvPr/>
        </p:nvSpPr>
        <p:spPr>
          <a:xfrm>
            <a:off x="5349700" y="5112936"/>
            <a:ext cx="1737194" cy="2520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Ústí nad Labem</a:t>
            </a:r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25" name="Zástupný symbol pro zápatí 2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26" name="Zástupný symbol pro číslo snímku 2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D7C97-F875-4F60-8142-3D7427EC0FAB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5907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18" t="6630" r="4927" b="10479"/>
          <a:stretch/>
        </p:blipFill>
        <p:spPr bwMode="auto">
          <a:xfrm>
            <a:off x="451799" y="476672"/>
            <a:ext cx="3888432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>
            <a:hlinkClick r:id="rId5" action="ppaction://hlinksldjump"/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89"/>
          <a:stretch/>
        </p:blipFill>
        <p:spPr bwMode="auto">
          <a:xfrm>
            <a:off x="3347864" y="3212976"/>
            <a:ext cx="5328592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4.ročník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D7C97-F875-4F60-8142-3D7427EC0FAB}" type="slidenum">
              <a:rPr lang="cs-CZ" smtClean="0"/>
              <a:t>6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51799" y="3344671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4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14792" y="5939988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5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830803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198</TotalTime>
  <Words>175</Words>
  <Application>Microsoft Office PowerPoint</Application>
  <PresentationFormat>Předvádění na obrazovce (4:3)</PresentationFormat>
  <Paragraphs>87</Paragraphs>
  <Slides>6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systému Office</vt:lpstr>
      <vt:lpstr>1_Motiv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Vrtělková Hana</dc:creator>
  <cp:lastModifiedBy>Učitel</cp:lastModifiedBy>
  <cp:revision>19</cp:revision>
  <dcterms:created xsi:type="dcterms:W3CDTF">2011-10-31T16:32:21Z</dcterms:created>
  <dcterms:modified xsi:type="dcterms:W3CDTF">2012-05-08T19:03:27Z</dcterms:modified>
</cp:coreProperties>
</file>