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9"/>
  </p:notesMasterIdLst>
  <p:sldIdLst>
    <p:sldId id="257" r:id="rId2"/>
    <p:sldId id="261" r:id="rId3"/>
    <p:sldId id="258" r:id="rId4"/>
    <p:sldId id="259" r:id="rId5"/>
    <p:sldId id="262" r:id="rId6"/>
    <p:sldId id="260" r:id="rId7"/>
    <p:sldId id="263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2" d="100"/>
          <a:sy n="72" d="100"/>
        </p:scale>
        <p:origin x="-1488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5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NÁZEV:</a:t>
          </a:r>
          <a:r>
            <a:rPr lang="cs-CZ" sz="2000" baseline="0" dirty="0" smtClean="0"/>
            <a:t> VY_32_INOVACE_Vl_04_Těžba nerostných surovin</a:t>
          </a:r>
          <a:endParaRPr lang="cs-CZ" sz="20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Základní škola Konstantinovy Lázně, okres Tachov, příspěvková organizace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Mgr. Hana </a:t>
          </a:r>
          <a:r>
            <a:rPr lang="cs-CZ" sz="2000" dirty="0" err="1" smtClean="0"/>
            <a:t>Vrtělková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TEMA: Těžba nerostných surovin</a:t>
          </a:r>
          <a:endParaRPr lang="cs-CZ" sz="2000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dirty="0" smtClean="0"/>
            <a:t>ČÍSLO PROJEKTU</a:t>
          </a:r>
          <a:r>
            <a:rPr lang="cs-CZ" sz="2000" smtClean="0"/>
            <a:t>: </a:t>
          </a:r>
          <a:r>
            <a:rPr lang="cs-CZ" sz="2000" smtClean="0"/>
            <a:t>CZ.1.07/1.4.00/21.004</a:t>
          </a:r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5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  <dgm:t>
        <a:bodyPr/>
        <a:lstStyle/>
        <a:p>
          <a:endParaRPr lang="cs-CZ"/>
        </a:p>
      </dgm:t>
    </dgm:pt>
    <dgm:pt modelId="{A52A0455-90FF-4808-ABD0-F02540D31D5A}" type="pres">
      <dgm:prSet presAssocID="{D1B46980-6531-4606-95E6-44980827E919}" presName="circle2" presStyleLbl="node1" presStyleIdx="1" presStyleCnt="5"/>
      <dgm:spPr/>
      <dgm:t>
        <a:bodyPr/>
        <a:lstStyle/>
        <a:p>
          <a:endParaRPr lang="cs-CZ"/>
        </a:p>
      </dgm:t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  <dgm:t>
        <a:bodyPr/>
        <a:lstStyle/>
        <a:p>
          <a:endParaRPr lang="cs-CZ"/>
        </a:p>
      </dgm:t>
    </dgm:pt>
    <dgm:pt modelId="{313FC574-E1CD-4FB4-B054-0B805CE0447D}" type="pres">
      <dgm:prSet presAssocID="{B651F6E3-6281-48DB-9319-2AEAFDAE7572}" presName="circle3" presStyleLbl="node1" presStyleIdx="2" presStyleCnt="5"/>
      <dgm:spPr/>
      <dgm:t>
        <a:bodyPr/>
        <a:lstStyle/>
        <a:p>
          <a:endParaRPr lang="cs-CZ"/>
        </a:p>
      </dgm:t>
    </dgm:pt>
    <dgm:pt modelId="{619D679B-A015-4ECF-8348-D1034C574F40}" type="pres">
      <dgm:prSet presAssocID="{B651F6E3-6281-48DB-9319-2AEAFDAE7572}" presName="rect3" presStyleLbl="alignAcc1" presStyleIdx="2" presStyleCnt="5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  <dgm:t>
        <a:bodyPr/>
        <a:lstStyle/>
        <a:p>
          <a:endParaRPr lang="cs-CZ"/>
        </a:p>
      </dgm:t>
    </dgm:pt>
    <dgm:pt modelId="{FFC9F71D-1B4F-4AD9-A4A6-86ADEFC8AF5C}" type="pres">
      <dgm:prSet presAssocID="{D8197B8C-B260-4A16-BDF4-0947B075E274}" presName="circle4" presStyleLbl="node1" presStyleIdx="3" presStyleCnt="5"/>
      <dgm:spPr/>
      <dgm:t>
        <a:bodyPr/>
        <a:lstStyle/>
        <a:p>
          <a:endParaRPr lang="cs-CZ"/>
        </a:p>
      </dgm:t>
    </dgm:pt>
    <dgm:pt modelId="{25B08C86-7E15-44DC-BE7F-FFB55DD49D12}" type="pres">
      <dgm:prSet presAssocID="{D8197B8C-B260-4A16-BDF4-0947B075E274}" presName="rect4" presStyleLbl="alignAcc1" presStyleIdx="3" presStyleCnt="5" custLinFactNeighborX="-765" custLinFactNeighborY="131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  <dgm:t>
        <a:bodyPr/>
        <a:lstStyle/>
        <a:p>
          <a:endParaRPr lang="cs-CZ"/>
        </a:p>
      </dgm:t>
    </dgm:pt>
    <dgm:pt modelId="{EE85B701-7295-41C0-BA7A-34D3756A2AE6}" type="pres">
      <dgm:prSet presAssocID="{4C35D32F-0EAB-4CD7-82EE-45574DC2A586}" presName="circle5" presStyleLbl="node1" presStyleIdx="4" presStyleCnt="5"/>
      <dgm:spPr/>
      <dgm:t>
        <a:bodyPr/>
        <a:lstStyle/>
        <a:p>
          <a:endParaRPr lang="cs-CZ"/>
        </a:p>
      </dgm:t>
    </dgm:pt>
    <dgm:pt modelId="{8BEBB6EC-1DAA-4CAC-8A25-BC0FCBD5DBD5}" type="pres">
      <dgm:prSet presAssocID="{4C35D32F-0EAB-4CD7-82EE-45574DC2A586}" presName="rect5" presStyleLbl="alignAcc1" presStyleIdx="4" presStyleCnt="5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6042F754-0E07-48A3-9C6F-BF4431012242}" type="presOf" srcId="{D1B46980-6531-4606-95E6-44980827E919}" destId="{6140AFEC-043D-4C43-A2F9-D0F5331DF3A3}" srcOrd="0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89BD1B86-EFAC-44AA-A15C-54D9424A1B00}" type="presOf" srcId="{B651F6E3-6281-48DB-9319-2AEAFDAE7572}" destId="{6BB5E863-4638-4E1D-BFDE-399D028AC4ED}" srcOrd="1" destOrd="0" presId="urn:microsoft.com/office/officeart/2005/8/layout/target3"/>
    <dgm:cxn modelId="{BB55ADD4-3179-4D61-9E42-ACB17BFB3B79}" type="presOf" srcId="{4C35D32F-0EAB-4CD7-82EE-45574DC2A586}" destId="{890E4F0B-2866-4A3F-A3C7-2A14B1797930}" srcOrd="1" destOrd="0" presId="urn:microsoft.com/office/officeart/2005/8/layout/target3"/>
    <dgm:cxn modelId="{DBF69285-5B04-44A7-8FE6-4241B50EF38F}" type="presOf" srcId="{D8197B8C-B260-4A16-BDF4-0947B075E274}" destId="{5A5FFA88-C948-4069-8E93-59FA12366E83}" srcOrd="1" destOrd="0" presId="urn:microsoft.com/office/officeart/2005/8/layout/target3"/>
    <dgm:cxn modelId="{FE76069A-8F02-46B5-80D6-FA716C1FC9F1}" type="presOf" srcId="{D1D4F407-5343-4D3F-B5B9-D407B03CAEB4}" destId="{D005CE8C-CC26-4C3E-AC11-E15060ECD759}" srcOrd="0" destOrd="0" presId="urn:microsoft.com/office/officeart/2005/8/layout/target3"/>
    <dgm:cxn modelId="{574DEB84-835E-4EA1-B81D-B615CC8DF86F}" type="presOf" srcId="{757F3AB3-0718-4624-B441-E567A8F0AB56}" destId="{333A1088-737F-45CB-B68E-254E46348037}" srcOrd="0" destOrd="0" presId="urn:microsoft.com/office/officeart/2005/8/layout/target3"/>
    <dgm:cxn modelId="{9B137089-20CC-499E-81D0-CF3E0A146BDE}" type="presOf" srcId="{B651F6E3-6281-48DB-9319-2AEAFDAE7572}" destId="{619D679B-A015-4ECF-8348-D1034C574F40}" srcOrd="0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2E4833A8-E3EF-4FE9-ABA2-967CC89C5524}" type="presOf" srcId="{D1B46980-6531-4606-95E6-44980827E919}" destId="{2BE915AB-18AA-4053-B92C-3BFC9ED204BB}" srcOrd="1" destOrd="0" presId="urn:microsoft.com/office/officeart/2005/8/layout/target3"/>
    <dgm:cxn modelId="{E66F2E55-E381-4EAF-8A1C-993EE8619ED3}" type="presOf" srcId="{D1D4F407-5343-4D3F-B5B9-D407B03CAEB4}" destId="{AED2198E-93D5-4001-81B4-73124B309672}" srcOrd="1" destOrd="0" presId="urn:microsoft.com/office/officeart/2005/8/layout/target3"/>
    <dgm:cxn modelId="{DAA8D91B-6703-41CE-A019-02A902250D72}" type="presOf" srcId="{D8197B8C-B260-4A16-BDF4-0947B075E274}" destId="{25B08C86-7E15-44DC-BE7F-FFB55DD49D12}" srcOrd="0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8A04420C-EAA3-4411-A291-B69F14D12F9F}" type="presOf" srcId="{4C35D32F-0EAB-4CD7-82EE-45574DC2A586}" destId="{8BEBB6EC-1DAA-4CAC-8A25-BC0FCBD5DBD5}" srcOrd="0" destOrd="0" presId="urn:microsoft.com/office/officeart/2005/8/layout/target3"/>
    <dgm:cxn modelId="{2FE83C9A-D40B-440B-9459-654D144E3781}" type="presParOf" srcId="{333A1088-737F-45CB-B68E-254E46348037}" destId="{F5ABB229-8D3B-4694-996A-96F23CF14429}" srcOrd="0" destOrd="0" presId="urn:microsoft.com/office/officeart/2005/8/layout/target3"/>
    <dgm:cxn modelId="{882DA0F2-2194-44C0-A2E5-D243685DC7A4}" type="presParOf" srcId="{333A1088-737F-45CB-B68E-254E46348037}" destId="{F41139FD-01EE-4571-8B17-4FB00FC51163}" srcOrd="1" destOrd="0" presId="urn:microsoft.com/office/officeart/2005/8/layout/target3"/>
    <dgm:cxn modelId="{C2BDE9D3-24C1-481D-81A3-76897FD3F64A}" type="presParOf" srcId="{333A1088-737F-45CB-B68E-254E46348037}" destId="{D005CE8C-CC26-4C3E-AC11-E15060ECD759}" srcOrd="2" destOrd="0" presId="urn:microsoft.com/office/officeart/2005/8/layout/target3"/>
    <dgm:cxn modelId="{6EAAD0EE-5BA3-45B9-97BA-61B90372F276}" type="presParOf" srcId="{333A1088-737F-45CB-B68E-254E46348037}" destId="{2C702D82-9B77-49B7-9568-BB8EB47C3372}" srcOrd="3" destOrd="0" presId="urn:microsoft.com/office/officeart/2005/8/layout/target3"/>
    <dgm:cxn modelId="{B24EF8D6-196E-4676-812D-EF7F04A48200}" type="presParOf" srcId="{333A1088-737F-45CB-B68E-254E46348037}" destId="{A52A0455-90FF-4808-ABD0-F02540D31D5A}" srcOrd="4" destOrd="0" presId="urn:microsoft.com/office/officeart/2005/8/layout/target3"/>
    <dgm:cxn modelId="{91467CB5-916D-404D-8CF8-6C13C7673064}" type="presParOf" srcId="{333A1088-737F-45CB-B68E-254E46348037}" destId="{6140AFEC-043D-4C43-A2F9-D0F5331DF3A3}" srcOrd="5" destOrd="0" presId="urn:microsoft.com/office/officeart/2005/8/layout/target3"/>
    <dgm:cxn modelId="{4CD50E6A-FF29-4DA6-95AA-4BF6B32831B3}" type="presParOf" srcId="{333A1088-737F-45CB-B68E-254E46348037}" destId="{9358AC05-5D7D-4327-9F80-1AD486AEA664}" srcOrd="6" destOrd="0" presId="urn:microsoft.com/office/officeart/2005/8/layout/target3"/>
    <dgm:cxn modelId="{B8090DCC-B850-4608-9023-AC9DC67C83EE}" type="presParOf" srcId="{333A1088-737F-45CB-B68E-254E46348037}" destId="{313FC574-E1CD-4FB4-B054-0B805CE0447D}" srcOrd="7" destOrd="0" presId="urn:microsoft.com/office/officeart/2005/8/layout/target3"/>
    <dgm:cxn modelId="{9F22B054-0E60-4355-9F54-CDDDC4A182C0}" type="presParOf" srcId="{333A1088-737F-45CB-B68E-254E46348037}" destId="{619D679B-A015-4ECF-8348-D1034C574F40}" srcOrd="8" destOrd="0" presId="urn:microsoft.com/office/officeart/2005/8/layout/target3"/>
    <dgm:cxn modelId="{00D6CDC4-35BC-4702-A481-17A21C73F5FD}" type="presParOf" srcId="{333A1088-737F-45CB-B68E-254E46348037}" destId="{322283A8-4A27-4CDA-BAE3-F381106A9174}" srcOrd="9" destOrd="0" presId="urn:microsoft.com/office/officeart/2005/8/layout/target3"/>
    <dgm:cxn modelId="{D51EFFBD-7D25-4204-AB28-7F44A3DD6A2C}" type="presParOf" srcId="{333A1088-737F-45CB-B68E-254E46348037}" destId="{FFC9F71D-1B4F-4AD9-A4A6-86ADEFC8AF5C}" srcOrd="10" destOrd="0" presId="urn:microsoft.com/office/officeart/2005/8/layout/target3"/>
    <dgm:cxn modelId="{DA2132A9-49BB-4943-A81A-6F855B36AA0C}" type="presParOf" srcId="{333A1088-737F-45CB-B68E-254E46348037}" destId="{25B08C86-7E15-44DC-BE7F-FFB55DD49D12}" srcOrd="11" destOrd="0" presId="urn:microsoft.com/office/officeart/2005/8/layout/target3"/>
    <dgm:cxn modelId="{EC5B0693-696F-47B9-8215-630C7AFFBAAE}" type="presParOf" srcId="{333A1088-737F-45CB-B68E-254E46348037}" destId="{76644BE8-9D7C-4C09-B250-3D10AF48CBB7}" srcOrd="12" destOrd="0" presId="urn:microsoft.com/office/officeart/2005/8/layout/target3"/>
    <dgm:cxn modelId="{042F6DEC-0D1E-43B1-8173-9D54A12923D1}" type="presParOf" srcId="{333A1088-737F-45CB-B68E-254E46348037}" destId="{EE85B701-7295-41C0-BA7A-34D3756A2AE6}" srcOrd="13" destOrd="0" presId="urn:microsoft.com/office/officeart/2005/8/layout/target3"/>
    <dgm:cxn modelId="{6AEF4A56-27F4-4517-BAE9-D301B9CC6DC9}" type="presParOf" srcId="{333A1088-737F-45CB-B68E-254E46348037}" destId="{8BEBB6EC-1DAA-4CAC-8A25-BC0FCBD5DBD5}" srcOrd="14" destOrd="0" presId="urn:microsoft.com/office/officeart/2005/8/layout/target3"/>
    <dgm:cxn modelId="{67979DFE-D182-48B0-995F-5F46A97467BE}" type="presParOf" srcId="{333A1088-737F-45CB-B68E-254E46348037}" destId="{AED2198E-93D5-4001-81B4-73124B309672}" srcOrd="15" destOrd="0" presId="urn:microsoft.com/office/officeart/2005/8/layout/target3"/>
    <dgm:cxn modelId="{72B27132-3B09-4CB2-8125-FC9216D80EF5}" type="presParOf" srcId="{333A1088-737F-45CB-B68E-254E46348037}" destId="{2BE915AB-18AA-4053-B92C-3BFC9ED204BB}" srcOrd="16" destOrd="0" presId="urn:microsoft.com/office/officeart/2005/8/layout/target3"/>
    <dgm:cxn modelId="{A27384CB-4A88-48D7-9790-48D0F026A5FE}" type="presParOf" srcId="{333A1088-737F-45CB-B68E-254E46348037}" destId="{6BB5E863-4638-4E1D-BFDE-399D028AC4ED}" srcOrd="17" destOrd="0" presId="urn:microsoft.com/office/officeart/2005/8/layout/target3"/>
    <dgm:cxn modelId="{0D8B2E37-FACA-4EEE-A234-7C4226D0C844}" type="presParOf" srcId="{333A1088-737F-45CB-B68E-254E46348037}" destId="{5A5FFA88-C948-4069-8E93-59FA12366E83}" srcOrd="18" destOrd="0" presId="urn:microsoft.com/office/officeart/2005/8/layout/target3"/>
    <dgm:cxn modelId="{E9AB8BB9-F615-4C19-840F-7D8FA2BEC33F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3240360" cy="3240360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604454" y="0"/>
          <a:ext cx="6444716" cy="324036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 Základní škola Konstantinovy Lázně, okres Tachov, příspěvková organizace</a:t>
          </a:r>
          <a:endParaRPr lang="cs-CZ" sz="2000" kern="1200" dirty="0"/>
        </a:p>
      </dsp:txBody>
      <dsp:txXfrm>
        <a:off x="1604454" y="0"/>
        <a:ext cx="6444716" cy="518457"/>
      </dsp:txXfrm>
    </dsp:sp>
    <dsp:sp modelId="{A52A0455-90FF-4808-ABD0-F02540D31D5A}">
      <dsp:nvSpPr>
        <dsp:cNvPr id="0" name=""/>
        <dsp:cNvSpPr/>
      </dsp:nvSpPr>
      <dsp:spPr>
        <a:xfrm>
          <a:off x="340237" y="518457"/>
          <a:ext cx="2559884" cy="255988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620180" y="518457"/>
          <a:ext cx="6444716" cy="255988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Mgr. Hana </a:t>
          </a:r>
          <a:r>
            <a:rPr lang="cs-CZ" sz="2000" kern="1200" dirty="0" err="1" smtClean="0"/>
            <a:t>Vrtělková</a:t>
          </a:r>
          <a:endParaRPr lang="cs-CZ" sz="2000" kern="1200" dirty="0"/>
        </a:p>
      </dsp:txBody>
      <dsp:txXfrm>
        <a:off x="1620180" y="518457"/>
        <a:ext cx="6444716" cy="518457"/>
      </dsp:txXfrm>
    </dsp:sp>
    <dsp:sp modelId="{313FC574-E1CD-4FB4-B054-0B805CE0447D}">
      <dsp:nvSpPr>
        <dsp:cNvPr id="0" name=""/>
        <dsp:cNvSpPr/>
      </dsp:nvSpPr>
      <dsp:spPr>
        <a:xfrm>
          <a:off x="680475" y="1036915"/>
          <a:ext cx="1879408" cy="1879408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620180" y="1036915"/>
          <a:ext cx="6444716" cy="187940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NÁZEV:</a:t>
          </a:r>
          <a:r>
            <a:rPr lang="cs-CZ" sz="2000" kern="1200" baseline="0" dirty="0" smtClean="0"/>
            <a:t> VY_32_INOVACE_Vl_04_Těžba nerostných surovin</a:t>
          </a:r>
          <a:endParaRPr lang="cs-CZ" sz="2000" kern="1200" dirty="0"/>
        </a:p>
      </dsp:txBody>
      <dsp:txXfrm>
        <a:off x="1620180" y="1036915"/>
        <a:ext cx="6444716" cy="518457"/>
      </dsp:txXfrm>
    </dsp:sp>
    <dsp:sp modelId="{FFC9F71D-1B4F-4AD9-A4A6-86ADEFC8AF5C}">
      <dsp:nvSpPr>
        <dsp:cNvPr id="0" name=""/>
        <dsp:cNvSpPr/>
      </dsp:nvSpPr>
      <dsp:spPr>
        <a:xfrm>
          <a:off x="1020713" y="1555372"/>
          <a:ext cx="1198933" cy="1198933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570877" y="1556943"/>
          <a:ext cx="6444716" cy="119893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TEMA: Těžba nerostných surovin</a:t>
          </a:r>
          <a:endParaRPr lang="cs-CZ" sz="2000" kern="1200" dirty="0"/>
        </a:p>
      </dsp:txBody>
      <dsp:txXfrm>
        <a:off x="1570877" y="1556943"/>
        <a:ext cx="6444716" cy="518457"/>
      </dsp:txXfrm>
    </dsp:sp>
    <dsp:sp modelId="{EE85B701-7295-41C0-BA7A-34D3756A2AE6}">
      <dsp:nvSpPr>
        <dsp:cNvPr id="0" name=""/>
        <dsp:cNvSpPr/>
      </dsp:nvSpPr>
      <dsp:spPr>
        <a:xfrm>
          <a:off x="1360951" y="2073830"/>
          <a:ext cx="518457" cy="518457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620180" y="2073830"/>
          <a:ext cx="6444716" cy="51845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</a:t>
          </a:r>
          <a:r>
            <a:rPr lang="cs-CZ" sz="2000" kern="1200" smtClean="0"/>
            <a:t>: </a:t>
          </a:r>
          <a:r>
            <a:rPr lang="cs-CZ" sz="2000" kern="1200" smtClean="0"/>
            <a:t>CZ.1.07/1.4.00/21.004</a:t>
          </a:r>
          <a:endParaRPr lang="cs-CZ" sz="2000" kern="1200" dirty="0"/>
        </a:p>
      </dsp:txBody>
      <dsp:txXfrm>
        <a:off x="1620180" y="2073830"/>
        <a:ext cx="6444716" cy="518457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40ED376-C385-44AF-997C-C495D76AEC4B}" type="datetimeFigureOut">
              <a:rPr lang="cs-CZ" smtClean="0"/>
              <a:t>8.5.2012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B59EDEC-38C8-49AB-B1CB-5C26C0E868D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0158265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9B8CE6-6F5B-4E33-A7F2-CB486F89EC21}" type="slidenum">
              <a:rPr lang="cs-CZ" smtClean="0">
                <a:solidFill>
                  <a:prstClr val="black"/>
                </a:solidFill>
              </a:rPr>
              <a:pPr/>
              <a:t>1</a:t>
            </a:fld>
            <a:endParaRPr lang="cs-CZ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7834027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Myšlenková mapa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59EDEC-38C8-49AB-B1CB-5C26C0E868DA}" type="slidenum">
              <a:rPr lang="cs-CZ" smtClean="0"/>
              <a:t>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3850988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59EDEC-38C8-49AB-B1CB-5C26C0E868DA}" type="slidenum">
              <a:rPr lang="cs-CZ" smtClean="0"/>
              <a:t>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7920120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2011/2012</a:t>
            </a: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Člověk a jeho svět - Vlastivěda 4.ročník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CEC1BD-65AE-4397-B0BF-222DC53382A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7946625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2011/2012</a:t>
            </a: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Člověk a jeho svět - Vlastivěda 4.ročník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CEC1BD-65AE-4397-B0BF-222DC53382A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335397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2011/2012</a:t>
            </a: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Člověk a jeho svět - Vlastivěda 4.ročník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CEC1BD-65AE-4397-B0BF-222DC53382A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6499259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2011/2012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Člověk a jeho svět - Vlastivěda 4.ročník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CEC1BD-65AE-4397-B0BF-222DC53382A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684765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2011/2012</a:t>
            </a:r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Člověk a jeho svět - Vlastivěda 4.ročník</a:t>
            </a:r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CEC1BD-65AE-4397-B0BF-222DC53382A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9844908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2011/2012</a:t>
            </a:r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Člověk a jeho svět - Vlastivěda 4.ročník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CEC1BD-65AE-4397-B0BF-222DC53382A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1368368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2011/2012</a:t>
            </a:r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Člověk a jeho svět - Vlastivěda 4.ročník</a:t>
            </a:r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CEC1BD-65AE-4397-B0BF-222DC53382A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9700748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2011/2012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Člověk a jeho svět - Vlastivěda 4.ročník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CEC1BD-65AE-4397-B0BF-222DC53382A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1786348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2011/2012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Člověk a jeho svět - Vlastivěda 4.ročník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CEC1BD-65AE-4397-B0BF-222DC53382A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8287616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2011/2012</a:t>
            </a: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Člověk a jeho svět - Vlastivěda 4.ročník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CEC1BD-65AE-4397-B0BF-222DC53382A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4348393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2011/2012</a:t>
            </a: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Člověk a jeho svět - Vlastivěda 4.ročník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CEC1BD-65AE-4397-B0BF-222DC53382A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0943148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cs-CZ" smtClean="0"/>
              <a:t>2011/2012</a:t>
            </a: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cs-CZ" smtClean="0"/>
              <a:t>Člověk a jeho svět - Vlastivěda 4.ročník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DCEC1BD-65AE-4397-B0BF-222DC53382A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898366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e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13" Type="http://schemas.openxmlformats.org/officeDocument/2006/relationships/image" Target="../media/image10.png"/><Relationship Id="rId3" Type="http://schemas.openxmlformats.org/officeDocument/2006/relationships/image" Target="../media/image2.png"/><Relationship Id="rId7" Type="http://schemas.openxmlformats.org/officeDocument/2006/relationships/image" Target="../media/image4.png"/><Relationship Id="rId12" Type="http://schemas.openxmlformats.org/officeDocument/2006/relationships/image" Target="../media/image9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png"/><Relationship Id="rId11" Type="http://schemas.openxmlformats.org/officeDocument/2006/relationships/image" Target="../media/image8.png"/><Relationship Id="rId5" Type="http://schemas.openxmlformats.org/officeDocument/2006/relationships/slide" Target="slide6.xml"/><Relationship Id="rId15" Type="http://schemas.openxmlformats.org/officeDocument/2006/relationships/image" Target="../media/image12.png"/><Relationship Id="rId10" Type="http://schemas.openxmlformats.org/officeDocument/2006/relationships/image" Target="../media/image7.png"/><Relationship Id="rId4" Type="http://schemas.microsoft.com/office/2007/relationships/hdphoto" Target="../media/hdphoto1.wdp"/><Relationship Id="rId9" Type="http://schemas.openxmlformats.org/officeDocument/2006/relationships/image" Target="../media/image6.png"/><Relationship Id="rId14" Type="http://schemas.openxmlformats.org/officeDocument/2006/relationships/image" Target="../media/image11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" Target="slide6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slide" Target="slide4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4.png"/><Relationship Id="rId4" Type="http://schemas.openxmlformats.org/officeDocument/2006/relationships/slide" Target="slide5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4038743529"/>
              </p:ext>
            </p:extLst>
          </p:nvPr>
        </p:nvGraphicFramePr>
        <p:xfrm>
          <a:off x="539552" y="1052736"/>
          <a:ext cx="8064896" cy="32403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83402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611560" y="620688"/>
            <a:ext cx="7930504" cy="618630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Anotace</a:t>
            </a:r>
            <a:r>
              <a:rPr lang="cs-CZ" dirty="0" smtClean="0"/>
              <a:t>:</a:t>
            </a:r>
          </a:p>
          <a:p>
            <a:r>
              <a:rPr lang="cs-CZ" dirty="0"/>
              <a:t>	</a:t>
            </a:r>
            <a:r>
              <a:rPr lang="cs-CZ" dirty="0" smtClean="0"/>
              <a:t>Prezentace </a:t>
            </a:r>
            <a:r>
              <a:rPr lang="cs-CZ" dirty="0"/>
              <a:t>učiva: </a:t>
            </a:r>
            <a:r>
              <a:rPr lang="cs-CZ" dirty="0" smtClean="0"/>
              <a:t>těžba nerostných surovin.</a:t>
            </a:r>
          </a:p>
          <a:p>
            <a:r>
              <a:rPr lang="cs-CZ" dirty="0" smtClean="0"/>
              <a:t>V úvodu žáci sepisují do myšlenkové mapy dosud získané informace o nerostných </a:t>
            </a:r>
          </a:p>
          <a:p>
            <a:r>
              <a:rPr lang="cs-CZ" dirty="0" smtClean="0"/>
              <a:t>surovinách.</a:t>
            </a:r>
            <a:endParaRPr lang="cs-CZ" dirty="0"/>
          </a:p>
          <a:p>
            <a:r>
              <a:rPr lang="cs-CZ" dirty="0"/>
              <a:t>V</a:t>
            </a:r>
            <a:r>
              <a:rPr lang="cs-CZ" dirty="0" smtClean="0"/>
              <a:t>yhledávají ložiska </a:t>
            </a:r>
            <a:r>
              <a:rPr lang="cs-CZ" dirty="0"/>
              <a:t>ve svých příručních </a:t>
            </a:r>
            <a:r>
              <a:rPr lang="cs-CZ" dirty="0" smtClean="0"/>
              <a:t>mapách a do mapy zaznamenávají přibližná </a:t>
            </a:r>
          </a:p>
          <a:p>
            <a:r>
              <a:rPr lang="cs-CZ" dirty="0"/>
              <a:t>n</a:t>
            </a:r>
            <a:r>
              <a:rPr lang="cs-CZ" dirty="0" smtClean="0"/>
              <a:t>aleziště nejrozšířenějších surovin ČR. V závěru v příručních mapách nalézají</a:t>
            </a:r>
          </a:p>
          <a:p>
            <a:r>
              <a:rPr lang="cs-CZ" dirty="0"/>
              <a:t>d</a:t>
            </a:r>
            <a:r>
              <a:rPr lang="cs-CZ" dirty="0" smtClean="0"/>
              <a:t>alší nerostné suroviny těžící se na našem území.</a:t>
            </a:r>
          </a:p>
          <a:p>
            <a:r>
              <a:rPr lang="cs-CZ" dirty="0" smtClean="0"/>
              <a:t> </a:t>
            </a:r>
          </a:p>
          <a:p>
            <a:r>
              <a:rPr lang="cs-CZ" dirty="0" smtClean="0"/>
              <a:t>Učební materiál vede žáky k aktivní práci, opravovat případné chyby mohou</a:t>
            </a:r>
          </a:p>
          <a:p>
            <a:r>
              <a:rPr lang="cs-CZ" dirty="0" smtClean="0"/>
              <a:t>přímo v prezentaci.</a:t>
            </a:r>
          </a:p>
          <a:p>
            <a:endParaRPr lang="cs-CZ" dirty="0" smtClean="0"/>
          </a:p>
          <a:p>
            <a:r>
              <a:rPr lang="cs-CZ" dirty="0" smtClean="0"/>
              <a:t>DUM je určen pro </a:t>
            </a:r>
            <a:r>
              <a:rPr lang="cs-CZ" dirty="0"/>
              <a:t>4</a:t>
            </a:r>
            <a:r>
              <a:rPr lang="cs-CZ" dirty="0" smtClean="0"/>
              <a:t>. ročník ZŠ, je vhodný pro výuku i procvičování učiva.</a:t>
            </a:r>
          </a:p>
          <a:p>
            <a:endParaRPr lang="cs-CZ" dirty="0"/>
          </a:p>
          <a:p>
            <a:r>
              <a:rPr lang="cs-CZ" dirty="0" smtClean="0"/>
              <a:t>Pomůcky: příruční mapy, fixy pro psaní na tabuli</a:t>
            </a:r>
            <a:endParaRPr lang="cs-CZ" dirty="0"/>
          </a:p>
          <a:p>
            <a:endParaRPr lang="cs-CZ" dirty="0"/>
          </a:p>
          <a:p>
            <a:r>
              <a:rPr lang="cs-CZ" dirty="0" smtClean="0"/>
              <a:t>Při práci mohou žáci pomocí hypertextových odkazů v nadpisech otevřít stranu </a:t>
            </a:r>
          </a:p>
          <a:p>
            <a:r>
              <a:rPr lang="cs-CZ" dirty="0" smtClean="0"/>
              <a:t>se správným řešením, která je v závěru prezentace. V jednotlivých obrazech je opět</a:t>
            </a:r>
          </a:p>
          <a:p>
            <a:r>
              <a:rPr lang="cs-CZ" dirty="0" smtClean="0"/>
              <a:t>odkaz pro návrat zpět.</a:t>
            </a:r>
          </a:p>
          <a:p>
            <a:endParaRPr lang="cs-CZ" dirty="0"/>
          </a:p>
          <a:p>
            <a:r>
              <a:rPr lang="cs-CZ" dirty="0" smtClean="0"/>
              <a:t>Autorem materiálu a všech jeho částí, není-li uvedeno jinak, je Hana </a:t>
            </a:r>
            <a:r>
              <a:rPr lang="cs-CZ" dirty="0" err="1" smtClean="0"/>
              <a:t>Vrtělková</a:t>
            </a:r>
            <a:r>
              <a:rPr lang="cs-CZ" dirty="0" smtClean="0"/>
              <a:t>.</a:t>
            </a:r>
          </a:p>
          <a:p>
            <a:endParaRPr lang="cs-CZ" dirty="0"/>
          </a:p>
          <a:p>
            <a:r>
              <a:rPr lang="cs-CZ" dirty="0" smtClean="0"/>
              <a:t> </a:t>
            </a:r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611560" y="1772816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2011/2012</a:t>
            </a: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Člověk a jeho svět - Vlastivěda 4.ročník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907784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aoblený obdélník 1"/>
          <p:cNvSpPr/>
          <p:nvPr/>
        </p:nvSpPr>
        <p:spPr>
          <a:xfrm>
            <a:off x="3635896" y="2636912"/>
            <a:ext cx="1872208" cy="1368152"/>
          </a:xfrm>
          <a:prstGeom prst="round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b="1" dirty="0" smtClean="0"/>
              <a:t>Nerostné suroviny</a:t>
            </a:r>
            <a:endParaRPr lang="cs-CZ" sz="2400" b="1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2011/2012</a:t>
            </a:r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Člověk a jeho svět - Vlastivěda 4.ročník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CEC1BD-65AE-4397-B0BF-222DC53382A4}" type="slidenum">
              <a:rPr lang="cs-CZ" smtClean="0"/>
              <a:t>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9799218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Obrázek 15"/>
          <p:cNvPicPr>
            <a:picLocks noChangeAspect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9840" r="2692" b="6171"/>
          <a:stretch/>
        </p:blipFill>
        <p:spPr>
          <a:xfrm>
            <a:off x="611560" y="549935"/>
            <a:ext cx="7992888" cy="4379861"/>
          </a:xfrm>
          <a:prstGeom prst="rect">
            <a:avLst/>
          </a:prstGeom>
        </p:spPr>
      </p:pic>
      <p:sp>
        <p:nvSpPr>
          <p:cNvPr id="2" name="Zaoblený obdélník 1">
            <a:hlinkClick r:id="rId5" action="ppaction://hlinksldjump"/>
          </p:cNvPr>
          <p:cNvSpPr/>
          <p:nvPr/>
        </p:nvSpPr>
        <p:spPr>
          <a:xfrm>
            <a:off x="611560" y="333912"/>
            <a:ext cx="7992888" cy="432048"/>
          </a:xfrm>
          <a:prstGeom prst="round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b="1" dirty="0" smtClean="0"/>
              <a:t>Do mapy vyznačte ložiska nerostných surovin těžících se v ČR</a:t>
            </a:r>
            <a:endParaRPr lang="cs-CZ" sz="2400" b="1" dirty="0"/>
          </a:p>
        </p:txBody>
      </p:sp>
      <p:graphicFrame>
        <p:nvGraphicFramePr>
          <p:cNvPr id="3" name="Tabulk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32018455"/>
              </p:ext>
            </p:extLst>
          </p:nvPr>
        </p:nvGraphicFramePr>
        <p:xfrm>
          <a:off x="611561" y="4869161"/>
          <a:ext cx="8100899" cy="153440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50150"/>
                <a:gridCol w="2629239"/>
                <a:gridCol w="1136968"/>
                <a:gridCol w="2984542"/>
              </a:tblGrid>
              <a:tr h="509112">
                <a:tc>
                  <a:txBody>
                    <a:bodyPr/>
                    <a:lstStyle/>
                    <a:p>
                      <a:r>
                        <a:rPr lang="cs-CZ" b="1" dirty="0" smtClean="0">
                          <a:solidFill>
                            <a:sysClr val="windowText" lastClr="000000"/>
                          </a:solidFill>
                        </a:rPr>
                        <a:t>černé uhlí</a:t>
                      </a:r>
                      <a:endParaRPr lang="cs-CZ" b="1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b="1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b="1" dirty="0" smtClean="0">
                          <a:solidFill>
                            <a:sysClr val="windowText" lastClr="000000"/>
                          </a:solidFill>
                        </a:rPr>
                        <a:t>vápenec</a:t>
                      </a:r>
                      <a:endParaRPr lang="cs-CZ" b="1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b="1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509112">
                <a:tc>
                  <a:txBody>
                    <a:bodyPr/>
                    <a:lstStyle/>
                    <a:p>
                      <a:r>
                        <a:rPr lang="cs-CZ" b="1" dirty="0" smtClean="0">
                          <a:solidFill>
                            <a:sysClr val="windowText" lastClr="000000"/>
                          </a:solidFill>
                        </a:rPr>
                        <a:t>hnědé uhlí</a:t>
                      </a:r>
                      <a:endParaRPr lang="cs-CZ" b="1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b="1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b="1" dirty="0" smtClean="0">
                          <a:solidFill>
                            <a:sysClr val="windowText" lastClr="000000"/>
                          </a:solidFill>
                        </a:rPr>
                        <a:t>ropa</a:t>
                      </a:r>
                      <a:endParaRPr lang="cs-CZ" b="1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b="1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516183">
                <a:tc>
                  <a:txBody>
                    <a:bodyPr/>
                    <a:lstStyle/>
                    <a:p>
                      <a:r>
                        <a:rPr lang="cs-CZ" b="1" dirty="0" smtClean="0">
                          <a:solidFill>
                            <a:sysClr val="windowText" lastClr="000000"/>
                          </a:solidFill>
                        </a:rPr>
                        <a:t>kaolín</a:t>
                      </a:r>
                      <a:endParaRPr lang="cs-CZ" b="1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b="1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b="1" dirty="0" smtClean="0">
                          <a:solidFill>
                            <a:sysClr val="windowText" lastClr="000000"/>
                          </a:solidFill>
                        </a:rPr>
                        <a:t>uran</a:t>
                      </a:r>
                      <a:endParaRPr lang="cs-CZ" b="1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b="1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</a:tbl>
          </a:graphicData>
        </a:graphic>
      </p:graphicFrame>
      <p:grpSp>
        <p:nvGrpSpPr>
          <p:cNvPr id="5" name="Skupina 4"/>
          <p:cNvGrpSpPr/>
          <p:nvPr/>
        </p:nvGrpSpPr>
        <p:grpSpPr>
          <a:xfrm>
            <a:off x="2189671" y="5415991"/>
            <a:ext cx="529813" cy="440030"/>
            <a:chOff x="3779912" y="4365104"/>
            <a:chExt cx="576064" cy="504056"/>
          </a:xfrm>
        </p:grpSpPr>
        <p:sp>
          <p:nvSpPr>
            <p:cNvPr id="4" name="Zaoblený obdélník 3"/>
            <p:cNvSpPr/>
            <p:nvPr/>
          </p:nvSpPr>
          <p:spPr>
            <a:xfrm>
              <a:off x="3779912" y="4365104"/>
              <a:ext cx="576064" cy="504056"/>
            </a:xfrm>
            <a:prstGeom prst="roundRect">
              <a:avLst/>
            </a:prstGeom>
          </p:spPr>
          <p:style>
            <a:lnRef idx="1">
              <a:schemeClr val="dk1"/>
            </a:lnRef>
            <a:fillRef idx="2">
              <a:schemeClr val="dk1"/>
            </a:fillRef>
            <a:effectRef idx="1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pic>
          <p:nvPicPr>
            <p:cNvPr id="1027" name="Picture 3"/>
            <p:cNvPicPr>
              <a:picLocks noChangeAspect="1" noChangeArrowheads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826162" y="4388640"/>
              <a:ext cx="483563" cy="416494"/>
            </a:xfrm>
            <a:prstGeom prst="rect">
              <a:avLst/>
            </a:prstGeom>
            <a:ln/>
          </p:spPr>
          <p:style>
            <a:lnRef idx="1">
              <a:schemeClr val="dk1"/>
            </a:lnRef>
            <a:fillRef idx="2">
              <a:schemeClr val="dk1"/>
            </a:fillRef>
            <a:effectRef idx="1">
              <a:schemeClr val="dk1"/>
            </a:effectRef>
            <a:fontRef idx="minor">
              <a:schemeClr val="dk1"/>
            </a:fontRef>
          </p:style>
        </p:pic>
      </p:grpSp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48030" y="5401641"/>
            <a:ext cx="628650" cy="536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29025" y="5396951"/>
            <a:ext cx="628650" cy="536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7" name="Skupina 6"/>
          <p:cNvGrpSpPr/>
          <p:nvPr/>
        </p:nvGrpSpPr>
        <p:grpSpPr>
          <a:xfrm>
            <a:off x="2160544" y="4815582"/>
            <a:ext cx="576064" cy="518814"/>
            <a:chOff x="5940152" y="1988840"/>
            <a:chExt cx="576064" cy="518814"/>
          </a:xfrm>
        </p:grpSpPr>
        <p:sp>
          <p:nvSpPr>
            <p:cNvPr id="6" name="Zaoblený obdélník 5"/>
            <p:cNvSpPr/>
            <p:nvPr/>
          </p:nvSpPr>
          <p:spPr>
            <a:xfrm>
              <a:off x="5940152" y="1988840"/>
              <a:ext cx="576064" cy="504056"/>
            </a:xfrm>
            <a:prstGeom prst="roundRect">
              <a:avLst/>
            </a:prstGeom>
          </p:spPr>
          <p:style>
            <a:lnRef idx="1">
              <a:schemeClr val="dk1"/>
            </a:lnRef>
            <a:fillRef idx="2">
              <a:schemeClr val="dk1"/>
            </a:fillRef>
            <a:effectRef idx="1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pic>
          <p:nvPicPr>
            <p:cNvPr id="1031" name="Picture 7"/>
            <p:cNvPicPr>
              <a:picLocks noChangeAspect="1" noChangeArrowheads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044068" y="2003598"/>
              <a:ext cx="368232" cy="50405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pic>
        <p:nvPicPr>
          <p:cNvPr id="1034" name="Picture 10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65537" y="4800455"/>
            <a:ext cx="676275" cy="603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5" name="Picture 11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7178" y="4793701"/>
            <a:ext cx="676275" cy="603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9" name="Skupina 8"/>
          <p:cNvGrpSpPr/>
          <p:nvPr/>
        </p:nvGrpSpPr>
        <p:grpSpPr>
          <a:xfrm>
            <a:off x="5923710" y="5415991"/>
            <a:ext cx="648072" cy="431254"/>
            <a:chOff x="5436096" y="2996952"/>
            <a:chExt cx="648072" cy="431254"/>
          </a:xfrm>
        </p:grpSpPr>
        <p:sp>
          <p:nvSpPr>
            <p:cNvPr id="8" name="Zaoblený obdélník 7"/>
            <p:cNvSpPr/>
            <p:nvPr/>
          </p:nvSpPr>
          <p:spPr>
            <a:xfrm>
              <a:off x="5436096" y="2996952"/>
              <a:ext cx="648072" cy="431254"/>
            </a:xfrm>
            <a:prstGeom prst="roundRect">
              <a:avLst/>
            </a:prstGeom>
          </p:spPr>
          <p:style>
            <a:lnRef idx="1">
              <a:schemeClr val="dk1"/>
            </a:lnRef>
            <a:fillRef idx="2">
              <a:schemeClr val="dk1"/>
            </a:fillRef>
            <a:effectRef idx="1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pic>
          <p:nvPicPr>
            <p:cNvPr id="1036" name="Picture 12"/>
            <p:cNvPicPr>
              <a:picLocks noChangeAspect="1" noChangeArrowheads="1"/>
            </p:cNvPicPr>
            <p:nvPr/>
          </p:nvPicPr>
          <p:blipFill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01457" y="3001169"/>
              <a:ext cx="530225" cy="42703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pic>
        <p:nvPicPr>
          <p:cNvPr id="1037" name="Picture 13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1733" y="5396951"/>
            <a:ext cx="744537" cy="523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8" name="Picture 14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48419" y="5415991"/>
            <a:ext cx="744537" cy="523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11" name="Skupina 10"/>
          <p:cNvGrpSpPr/>
          <p:nvPr/>
        </p:nvGrpSpPr>
        <p:grpSpPr>
          <a:xfrm>
            <a:off x="7669965" y="4815582"/>
            <a:ext cx="648072" cy="504056"/>
            <a:chOff x="5724128" y="2492896"/>
            <a:chExt cx="648072" cy="504056"/>
          </a:xfrm>
        </p:grpSpPr>
        <p:sp>
          <p:nvSpPr>
            <p:cNvPr id="10" name="Zaoblený obdélník 9"/>
            <p:cNvSpPr/>
            <p:nvPr/>
          </p:nvSpPr>
          <p:spPr>
            <a:xfrm>
              <a:off x="5724128" y="2492896"/>
              <a:ext cx="648072" cy="504056"/>
            </a:xfrm>
            <a:prstGeom prst="roundRect">
              <a:avLst/>
            </a:prstGeom>
          </p:spPr>
          <p:style>
            <a:lnRef idx="1">
              <a:schemeClr val="dk1"/>
            </a:lnRef>
            <a:fillRef idx="2">
              <a:schemeClr val="dk1"/>
            </a:fillRef>
            <a:effectRef idx="1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pic>
          <p:nvPicPr>
            <p:cNvPr id="1039" name="Picture 15"/>
            <p:cNvPicPr>
              <a:picLocks noChangeAspect="1" noChangeArrowheads="1"/>
            </p:cNvPicPr>
            <p:nvPr/>
          </p:nvPicPr>
          <p:blipFill>
            <a:blip r:embed="rId1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816748" y="2541122"/>
              <a:ext cx="415921" cy="40760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pic>
        <p:nvPicPr>
          <p:cNvPr id="1040" name="Picture 16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24872" y="4793701"/>
            <a:ext cx="744537" cy="603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41" name="Picture 17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75478" y="4812741"/>
            <a:ext cx="744537" cy="603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14" name="Skupina 13"/>
          <p:cNvGrpSpPr/>
          <p:nvPr/>
        </p:nvGrpSpPr>
        <p:grpSpPr>
          <a:xfrm>
            <a:off x="2938319" y="5939866"/>
            <a:ext cx="648072" cy="432048"/>
            <a:chOff x="4860032" y="2420888"/>
            <a:chExt cx="648072" cy="432048"/>
          </a:xfrm>
        </p:grpSpPr>
        <p:sp>
          <p:nvSpPr>
            <p:cNvPr id="13" name="Zaoblený obdélník 12"/>
            <p:cNvSpPr/>
            <p:nvPr/>
          </p:nvSpPr>
          <p:spPr>
            <a:xfrm>
              <a:off x="4860032" y="2420888"/>
              <a:ext cx="648072" cy="432048"/>
            </a:xfrm>
            <a:prstGeom prst="roundRect">
              <a:avLst/>
            </a:prstGeom>
          </p:spPr>
          <p:style>
            <a:lnRef idx="1">
              <a:schemeClr val="dk1"/>
            </a:lnRef>
            <a:fillRef idx="2">
              <a:schemeClr val="dk1"/>
            </a:fillRef>
            <a:effectRef idx="1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2" name="Mrak 11"/>
            <p:cNvSpPr/>
            <p:nvPr/>
          </p:nvSpPr>
          <p:spPr>
            <a:xfrm>
              <a:off x="4932040" y="2480320"/>
              <a:ext cx="504056" cy="313184"/>
            </a:xfrm>
            <a:prstGeom prst="cloud">
              <a:avLst/>
            </a:prstGeom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pic>
        <p:nvPicPr>
          <p:cNvPr id="1043" name="Picture 19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29025" y="5920826"/>
            <a:ext cx="749300" cy="530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44" name="Picture 20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79928" y="5920826"/>
            <a:ext cx="749300" cy="530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5" name="Ovál 14"/>
          <p:cNvSpPr/>
          <p:nvPr/>
        </p:nvSpPr>
        <p:spPr>
          <a:xfrm>
            <a:off x="7748973" y="5985736"/>
            <a:ext cx="490055" cy="360040"/>
          </a:xfrm>
          <a:prstGeom prst="ellipse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045" name="Picture 21"/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83622" y="5939866"/>
            <a:ext cx="585787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46" name="Picture 22"/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65312" y="5941491"/>
            <a:ext cx="585787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7" name="Zástupný symbol pro datum 1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2011/2012</a:t>
            </a:r>
            <a:endParaRPr lang="cs-CZ"/>
          </a:p>
        </p:txBody>
      </p:sp>
      <p:sp>
        <p:nvSpPr>
          <p:cNvPr id="18" name="Zástupný symbol pro zápatí 1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Člověk a jeho svět - Vlastivěda 4.ročník</a:t>
            </a:r>
            <a:endParaRPr lang="cs-CZ"/>
          </a:p>
        </p:txBody>
      </p:sp>
      <p:sp>
        <p:nvSpPr>
          <p:cNvPr id="19" name="Zástupný symbol pro číslo snímku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CEC1BD-65AE-4397-B0BF-222DC53382A4}" type="slidenum">
              <a:rPr lang="cs-CZ" smtClean="0"/>
              <a:t>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5553648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aoblený obdélník 1">
            <a:hlinkClick r:id="rId2" action="ppaction://hlinksldjump"/>
          </p:cNvPr>
          <p:cNvSpPr/>
          <p:nvPr/>
        </p:nvSpPr>
        <p:spPr>
          <a:xfrm>
            <a:off x="754020" y="512676"/>
            <a:ext cx="7416824" cy="756084"/>
          </a:xfrm>
          <a:prstGeom prst="round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b="1" dirty="0" smtClean="0"/>
              <a:t>Vyhledej v mapě další nerostné suroviny těžící se v ČR, </a:t>
            </a:r>
          </a:p>
          <a:p>
            <a:pPr algn="ctr"/>
            <a:r>
              <a:rPr lang="cs-CZ" sz="2400" b="1" dirty="0"/>
              <a:t>p</a:t>
            </a:r>
            <a:r>
              <a:rPr lang="cs-CZ" sz="2400" b="1" dirty="0" smtClean="0"/>
              <a:t>okus se nakreslit i jejich značku</a:t>
            </a:r>
            <a:endParaRPr lang="cs-CZ" sz="2400" b="1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2011/2012</a:t>
            </a:r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Člověk a jeho svět - Vlastivěda 4.ročník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CEC1BD-65AE-4397-B0BF-222DC53382A4}" type="slidenum">
              <a:rPr lang="cs-CZ" smtClean="0"/>
              <a:t>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9288247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548680"/>
            <a:ext cx="3840427" cy="28803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6" name="Picture 2">
            <a:hlinkClick r:id="rId4" action="ppaction://hlinksldjump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056" y="3573016"/>
            <a:ext cx="3510136" cy="263260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2011/2012</a:t>
            </a:r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Člověk a jeho svět - Vlastivěda 4.ročník</a:t>
            </a:r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CEC1BD-65AE-4397-B0BF-222DC53382A4}" type="slidenum">
              <a:rPr lang="cs-CZ" smtClean="0"/>
              <a:t>6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0756628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755576" y="1916832"/>
            <a:ext cx="382938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342900" indent="-342900">
              <a:buFont typeface="Wingdings" pitchFamily="2" charset="2"/>
              <a:buChar char="§"/>
            </a:pPr>
            <a:r>
              <a:rPr lang="cs-CZ" sz="2400" dirty="0">
                <a:solidFill>
                  <a:prstClr val="black"/>
                </a:solidFill>
              </a:rPr>
              <a:t>www.office.microsoft.com</a:t>
            </a:r>
          </a:p>
        </p:txBody>
      </p:sp>
      <p:sp>
        <p:nvSpPr>
          <p:cNvPr id="3" name="TextovéPole 2"/>
          <p:cNvSpPr txBox="1"/>
          <p:nvPr/>
        </p:nvSpPr>
        <p:spPr>
          <a:xfrm>
            <a:off x="755576" y="1052736"/>
            <a:ext cx="104887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prstClr val="black"/>
                </a:solidFill>
              </a:rPr>
              <a:t>Citace:</a:t>
            </a:r>
            <a:endParaRPr lang="cs-CZ" sz="2400" b="1" dirty="0">
              <a:solidFill>
                <a:prstClr val="black"/>
              </a:solidFill>
            </a:endParaRP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>
                <a:solidFill>
                  <a:prstClr val="black">
                    <a:tint val="75000"/>
                  </a:prstClr>
                </a:solidFill>
              </a:rPr>
              <a:t>2011/2012</a:t>
            </a: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black">
                    <a:tint val="75000"/>
                  </a:prstClr>
                </a:solidFill>
              </a:rPr>
              <a:t>Člověk a jeho svět - Vlastivěda 4.ročník</a:t>
            </a: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17D56D-D40F-4767-85BF-3178D0AFF732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7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6426081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65</TotalTime>
  <Words>134</Words>
  <Application>Microsoft Office PowerPoint</Application>
  <PresentationFormat>Předvádění na obrazovce (4:3)</PresentationFormat>
  <Paragraphs>61</Paragraphs>
  <Slides>7</Slides>
  <Notes>3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Motiv systému Office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Vrtělková Hana</dc:creator>
  <cp:lastModifiedBy>AS</cp:lastModifiedBy>
  <cp:revision>9</cp:revision>
  <dcterms:created xsi:type="dcterms:W3CDTF">2011-10-31T20:49:08Z</dcterms:created>
  <dcterms:modified xsi:type="dcterms:W3CDTF">2012-05-08T18:55:46Z</dcterms:modified>
</cp:coreProperties>
</file>