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7"/>
  </p:notesMasterIdLst>
  <p:sldIdLst>
    <p:sldId id="259" r:id="rId2"/>
    <p:sldId id="263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8" autoAdjust="0"/>
    <p:restoredTop sz="92845" autoAdjust="0"/>
  </p:normalViewPr>
  <p:slideViewPr>
    <p:cSldViewPr>
      <p:cViewPr varScale="1">
        <p:scale>
          <a:sx n="71" d="100"/>
          <a:sy n="71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VY_32_INOVACE_Vl_05_Zemědělství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Zemědělství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454A62-28DB-47C9-B45E-BFF6F462AFF1}" type="presOf" srcId="{D8197B8C-B260-4A16-BDF4-0947B075E274}" destId="{5A5FFA88-C948-4069-8E93-59FA12366E83}" srcOrd="1" destOrd="0" presId="urn:microsoft.com/office/officeart/2005/8/layout/target3"/>
    <dgm:cxn modelId="{2BB6D1FA-E687-4588-AF4A-0C7FA1580C9E}" type="presOf" srcId="{D1D4F407-5343-4D3F-B5B9-D407B03CAEB4}" destId="{D005CE8C-CC26-4C3E-AC11-E15060ECD759}" srcOrd="0" destOrd="0" presId="urn:microsoft.com/office/officeart/2005/8/layout/target3"/>
    <dgm:cxn modelId="{06B2F3A9-54DA-45C5-9FFF-2EE1FBC3EBA8}" type="presOf" srcId="{D1B46980-6531-4606-95E6-44980827E919}" destId="{6140AFEC-043D-4C43-A2F9-D0F5331DF3A3}" srcOrd="0" destOrd="0" presId="urn:microsoft.com/office/officeart/2005/8/layout/target3"/>
    <dgm:cxn modelId="{CCB59DED-53ED-47A4-9BDC-61AADCA5D2F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056DC3E-7B64-4752-A094-415AE30328B3}" type="presOf" srcId="{B651F6E3-6281-48DB-9319-2AEAFDAE7572}" destId="{619D679B-A015-4ECF-8348-D1034C574F40}" srcOrd="0" destOrd="0" presId="urn:microsoft.com/office/officeart/2005/8/layout/target3"/>
    <dgm:cxn modelId="{15D437DC-30AA-4A88-9271-D3E19DCDA781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EAF43D-5323-4FE6-9B3C-9D169195601C}" type="presOf" srcId="{4C35D32F-0EAB-4CD7-82EE-45574DC2A586}" destId="{890E4F0B-2866-4A3F-A3C7-2A14B1797930}" srcOrd="1" destOrd="0" presId="urn:microsoft.com/office/officeart/2005/8/layout/target3"/>
    <dgm:cxn modelId="{B3030A5F-3BD9-4183-B33B-891AC841D5F2}" type="presOf" srcId="{B651F6E3-6281-48DB-9319-2AEAFDAE7572}" destId="{6BB5E863-4638-4E1D-BFDE-399D028AC4ED}" srcOrd="1" destOrd="0" presId="urn:microsoft.com/office/officeart/2005/8/layout/target3"/>
    <dgm:cxn modelId="{E106F69A-3BA1-4DC1-AC9D-9F3E188293BF}" type="presOf" srcId="{4C35D32F-0EAB-4CD7-82EE-45574DC2A586}" destId="{8BEBB6EC-1DAA-4CAC-8A25-BC0FCBD5DBD5}" srcOrd="0" destOrd="0" presId="urn:microsoft.com/office/officeart/2005/8/layout/target3"/>
    <dgm:cxn modelId="{F656D619-021C-4C19-942E-5779A91763F0}" type="presOf" srcId="{D1D4F407-5343-4D3F-B5B9-D407B03CAEB4}" destId="{AED2198E-93D5-4001-81B4-73124B309672}" srcOrd="1" destOrd="0" presId="urn:microsoft.com/office/officeart/2005/8/layout/target3"/>
    <dgm:cxn modelId="{64A55B67-28BE-4D00-B967-8AFACC066A5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09B0ADF-5CB3-409A-8F1A-8347AE8E4097}" type="presParOf" srcId="{333A1088-737F-45CB-B68E-254E46348037}" destId="{F5ABB229-8D3B-4694-996A-96F23CF14429}" srcOrd="0" destOrd="0" presId="urn:microsoft.com/office/officeart/2005/8/layout/target3"/>
    <dgm:cxn modelId="{3992DCD7-660C-44E5-8C88-7283AA5D87CC}" type="presParOf" srcId="{333A1088-737F-45CB-B68E-254E46348037}" destId="{F41139FD-01EE-4571-8B17-4FB00FC51163}" srcOrd="1" destOrd="0" presId="urn:microsoft.com/office/officeart/2005/8/layout/target3"/>
    <dgm:cxn modelId="{8CE7202B-5BB5-4857-BB18-1982A2B428C9}" type="presParOf" srcId="{333A1088-737F-45CB-B68E-254E46348037}" destId="{D005CE8C-CC26-4C3E-AC11-E15060ECD759}" srcOrd="2" destOrd="0" presId="urn:microsoft.com/office/officeart/2005/8/layout/target3"/>
    <dgm:cxn modelId="{34FBE439-5C5D-4B4A-89C8-EA9405892EA8}" type="presParOf" srcId="{333A1088-737F-45CB-B68E-254E46348037}" destId="{2C702D82-9B77-49B7-9568-BB8EB47C3372}" srcOrd="3" destOrd="0" presId="urn:microsoft.com/office/officeart/2005/8/layout/target3"/>
    <dgm:cxn modelId="{4DD27B15-C124-4DE0-9D9D-ACF365901AD2}" type="presParOf" srcId="{333A1088-737F-45CB-B68E-254E46348037}" destId="{A52A0455-90FF-4808-ABD0-F02540D31D5A}" srcOrd="4" destOrd="0" presId="urn:microsoft.com/office/officeart/2005/8/layout/target3"/>
    <dgm:cxn modelId="{44458735-FCD4-4651-B646-D30900F7B16E}" type="presParOf" srcId="{333A1088-737F-45CB-B68E-254E46348037}" destId="{6140AFEC-043D-4C43-A2F9-D0F5331DF3A3}" srcOrd="5" destOrd="0" presId="urn:microsoft.com/office/officeart/2005/8/layout/target3"/>
    <dgm:cxn modelId="{EAB6E9CF-1408-41A8-BD27-C78EC799F892}" type="presParOf" srcId="{333A1088-737F-45CB-B68E-254E46348037}" destId="{9358AC05-5D7D-4327-9F80-1AD486AEA664}" srcOrd="6" destOrd="0" presId="urn:microsoft.com/office/officeart/2005/8/layout/target3"/>
    <dgm:cxn modelId="{70BFC08F-BC0B-4BFF-88A8-93E05F26547D}" type="presParOf" srcId="{333A1088-737F-45CB-B68E-254E46348037}" destId="{313FC574-E1CD-4FB4-B054-0B805CE0447D}" srcOrd="7" destOrd="0" presId="urn:microsoft.com/office/officeart/2005/8/layout/target3"/>
    <dgm:cxn modelId="{8E989169-6298-43B2-8D7E-EABFD7DBA734}" type="presParOf" srcId="{333A1088-737F-45CB-B68E-254E46348037}" destId="{619D679B-A015-4ECF-8348-D1034C574F40}" srcOrd="8" destOrd="0" presId="urn:microsoft.com/office/officeart/2005/8/layout/target3"/>
    <dgm:cxn modelId="{8EB50933-6B83-4AB8-96CC-BE797EB6D78A}" type="presParOf" srcId="{333A1088-737F-45CB-B68E-254E46348037}" destId="{322283A8-4A27-4CDA-BAE3-F381106A9174}" srcOrd="9" destOrd="0" presId="urn:microsoft.com/office/officeart/2005/8/layout/target3"/>
    <dgm:cxn modelId="{0B8615E8-DC80-4296-9985-EAFBCFCDD82A}" type="presParOf" srcId="{333A1088-737F-45CB-B68E-254E46348037}" destId="{FFC9F71D-1B4F-4AD9-A4A6-86ADEFC8AF5C}" srcOrd="10" destOrd="0" presId="urn:microsoft.com/office/officeart/2005/8/layout/target3"/>
    <dgm:cxn modelId="{95C4C46C-C5EB-4113-9C23-9EC33ABF003D}" type="presParOf" srcId="{333A1088-737F-45CB-B68E-254E46348037}" destId="{25B08C86-7E15-44DC-BE7F-FFB55DD49D12}" srcOrd="11" destOrd="0" presId="urn:microsoft.com/office/officeart/2005/8/layout/target3"/>
    <dgm:cxn modelId="{CC7B5658-A577-4674-A874-482EFA328A59}" type="presParOf" srcId="{333A1088-737F-45CB-B68E-254E46348037}" destId="{76644BE8-9D7C-4C09-B250-3D10AF48CBB7}" srcOrd="12" destOrd="0" presId="urn:microsoft.com/office/officeart/2005/8/layout/target3"/>
    <dgm:cxn modelId="{F44B345B-634A-473C-972A-1DBAC9C550EB}" type="presParOf" srcId="{333A1088-737F-45CB-B68E-254E46348037}" destId="{EE85B701-7295-41C0-BA7A-34D3756A2AE6}" srcOrd="13" destOrd="0" presId="urn:microsoft.com/office/officeart/2005/8/layout/target3"/>
    <dgm:cxn modelId="{75A3B9C3-607F-469C-8027-B07F761F1807}" type="presParOf" srcId="{333A1088-737F-45CB-B68E-254E46348037}" destId="{8BEBB6EC-1DAA-4CAC-8A25-BC0FCBD5DBD5}" srcOrd="14" destOrd="0" presId="urn:microsoft.com/office/officeart/2005/8/layout/target3"/>
    <dgm:cxn modelId="{22379CB3-CD25-49B6-91E6-4820E6163161}" type="presParOf" srcId="{333A1088-737F-45CB-B68E-254E46348037}" destId="{AED2198E-93D5-4001-81B4-73124B309672}" srcOrd="15" destOrd="0" presId="urn:microsoft.com/office/officeart/2005/8/layout/target3"/>
    <dgm:cxn modelId="{706A8725-4CEB-4230-8606-26FBE1D9C3C3}" type="presParOf" srcId="{333A1088-737F-45CB-B68E-254E46348037}" destId="{2BE915AB-18AA-4053-B92C-3BFC9ED204BB}" srcOrd="16" destOrd="0" presId="urn:microsoft.com/office/officeart/2005/8/layout/target3"/>
    <dgm:cxn modelId="{02A40397-05D5-4BFB-BAD6-A1D7CFA27B0C}" type="presParOf" srcId="{333A1088-737F-45CB-B68E-254E46348037}" destId="{6BB5E863-4638-4E1D-BFDE-399D028AC4ED}" srcOrd="17" destOrd="0" presId="urn:microsoft.com/office/officeart/2005/8/layout/target3"/>
    <dgm:cxn modelId="{3F4DCFCC-EBBD-4B6C-A1AC-DEFC9710FB92}" type="presParOf" srcId="{333A1088-737F-45CB-B68E-254E46348037}" destId="{5A5FFA88-C948-4069-8E93-59FA12366E83}" srcOrd="18" destOrd="0" presId="urn:microsoft.com/office/officeart/2005/8/layout/target3"/>
    <dgm:cxn modelId="{4D4C6A4C-D84B-4FD9-BEA2-6E85C8B514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VY_32_INOVACE_Vl_05_Zemědělství ČR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Zemědělství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Zapisujeme názvy pěstovaných plodin a chovaných živočichů. Ve spodní části jsou umístěny obrázky pro kontrolu.</a:t>
            </a:r>
            <a:r>
              <a:rPr lang="cs-CZ" baseline="0" dirty="0" smtClean="0"/>
              <a:t> Jsou zakryté žlutým obrazcem, který snadno odstraníme. Je možno využít i krycí roletku z program </a:t>
            </a:r>
            <a:r>
              <a:rPr lang="cs-CZ" baseline="0" dirty="0" err="1" smtClean="0"/>
              <a:t>Qdraw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525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9" Type="http://schemas.openxmlformats.org/officeDocument/2006/relationships/image" Target="../media/image38.png"/><Relationship Id="rId3" Type="http://schemas.microsoft.com/office/2007/relationships/hdphoto" Target="../media/hdphoto1.wdp"/><Relationship Id="rId21" Type="http://schemas.openxmlformats.org/officeDocument/2006/relationships/image" Target="../media/image20.png"/><Relationship Id="rId34" Type="http://schemas.openxmlformats.org/officeDocument/2006/relationships/image" Target="../media/image33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38" Type="http://schemas.openxmlformats.org/officeDocument/2006/relationships/image" Target="../media/image37.png"/><Relationship Id="rId2" Type="http://schemas.openxmlformats.org/officeDocument/2006/relationships/image" Target="../media/image2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41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37" Type="http://schemas.openxmlformats.org/officeDocument/2006/relationships/image" Target="../media/image36.png"/><Relationship Id="rId40" Type="http://schemas.openxmlformats.org/officeDocument/2006/relationships/image" Target="../media/image39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36" Type="http://schemas.openxmlformats.org/officeDocument/2006/relationships/image" Target="../media/image35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35" Type="http://schemas.openxmlformats.org/officeDocument/2006/relationships/image" Target="../media/image3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20.png"/><Relationship Id="rId3" Type="http://schemas.openxmlformats.org/officeDocument/2006/relationships/image" Target="../media/image39.png"/><Relationship Id="rId7" Type="http://schemas.openxmlformats.org/officeDocument/2006/relationships/image" Target="../media/image37.png"/><Relationship Id="rId12" Type="http://schemas.openxmlformats.org/officeDocument/2006/relationships/image" Target="../media/image19.png"/><Relationship Id="rId17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8.png"/><Relationship Id="rId5" Type="http://schemas.openxmlformats.org/officeDocument/2006/relationships/image" Target="../media/image29.png"/><Relationship Id="rId15" Type="http://schemas.openxmlformats.org/officeDocument/2006/relationships/image" Target="../media/image45.png"/><Relationship Id="rId10" Type="http://schemas.openxmlformats.org/officeDocument/2006/relationships/image" Target="../media/image43.png"/><Relationship Id="rId4" Type="http://schemas.openxmlformats.org/officeDocument/2006/relationships/image" Target="../media/image41.png"/><Relationship Id="rId9" Type="http://schemas.openxmlformats.org/officeDocument/2006/relationships/image" Target="../media/image42.png"/><Relationship Id="rId14" Type="http://schemas.openxmlformats.org/officeDocument/2006/relationships/image" Target="../media/image4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6356897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7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</a:t>
            </a:r>
            <a:r>
              <a:rPr lang="cs-CZ" dirty="0" smtClean="0"/>
              <a:t>zemědělství ČR.</a:t>
            </a:r>
          </a:p>
          <a:p>
            <a:r>
              <a:rPr lang="cs-CZ" dirty="0" smtClean="0"/>
              <a:t>V úvodu žáci seznamují s rostlinnou i živočišnou výrobou ČR a charakterizují</a:t>
            </a:r>
          </a:p>
          <a:p>
            <a:r>
              <a:rPr lang="cs-CZ" dirty="0"/>
              <a:t>z</a:t>
            </a:r>
            <a:r>
              <a:rPr lang="cs-CZ" dirty="0" smtClean="0"/>
              <a:t>emědělskou výrobu nížin, pahorkatin a hornatin. Zapisují plodiny a živočichy </a:t>
            </a:r>
          </a:p>
          <a:p>
            <a:r>
              <a:rPr lang="cs-CZ" dirty="0" smtClean="0"/>
              <a:t>k jednotlivým oblastem.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Učební materiál vede žáky k aktivní práci, opravovat případné chyby mohou</a:t>
            </a:r>
          </a:p>
          <a:p>
            <a:r>
              <a:rPr lang="cs-CZ" dirty="0" smtClean="0"/>
              <a:t>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</a:t>
            </a:r>
            <a:r>
              <a:rPr lang="cs-CZ" dirty="0"/>
              <a:t>4</a:t>
            </a:r>
            <a:r>
              <a:rPr lang="cs-CZ" dirty="0" smtClean="0"/>
              <a:t>. ročník ZŠ, je vhodný pro výuku i procvičování učiva.</a:t>
            </a:r>
          </a:p>
          <a:p>
            <a:endParaRPr lang="cs-CZ" dirty="0"/>
          </a:p>
          <a:p>
            <a:r>
              <a:rPr lang="cs-CZ" dirty="0" smtClean="0"/>
              <a:t>Pomůcky: příruční mapy, fixy pro psaní na tabuli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Pro kontrolu správnosti svého řešení odkryjí žluté pole ve spodní části obrazu.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Autorem materiálu a všech jeho částí, není-li uvedeno jinak, 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83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95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24" y="1024020"/>
            <a:ext cx="7893449" cy="5100382"/>
          </a:xfrm>
          <a:prstGeom prst="rect">
            <a:avLst/>
          </a:prstGeom>
        </p:spPr>
      </p:pic>
      <p:sp>
        <p:nvSpPr>
          <p:cNvPr id="2" name="Zaoblený obdélník 1"/>
          <p:cNvSpPr/>
          <p:nvPr/>
        </p:nvSpPr>
        <p:spPr>
          <a:xfrm>
            <a:off x="899592" y="188640"/>
            <a:ext cx="741682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Pozorně si prohlédněte následující obrázek a řekněte, co se pěstuje a chová v jednotlivých oblastech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37112"/>
            <a:ext cx="354075" cy="209997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214" y="3357530"/>
            <a:ext cx="347153" cy="203933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861048"/>
            <a:ext cx="354013" cy="207963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grpSp>
        <p:nvGrpSpPr>
          <p:cNvPr id="7" name="Skupina 6"/>
          <p:cNvGrpSpPr/>
          <p:nvPr/>
        </p:nvGrpSpPr>
        <p:grpSpPr>
          <a:xfrm>
            <a:off x="1835696" y="2422463"/>
            <a:ext cx="360040" cy="216024"/>
            <a:chOff x="5148064" y="1412776"/>
            <a:chExt cx="360040" cy="216024"/>
          </a:xfrm>
        </p:grpSpPr>
        <p:sp>
          <p:nvSpPr>
            <p:cNvPr id="4" name="Zaoblený obdélník 3"/>
            <p:cNvSpPr/>
            <p:nvPr/>
          </p:nvSpPr>
          <p:spPr>
            <a:xfrm>
              <a:off x="5148064" y="1412776"/>
              <a:ext cx="360040" cy="216024"/>
            </a:xfrm>
            <a:prstGeom prst="round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8990" y="1412776"/>
              <a:ext cx="298187" cy="212713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</p:pic>
      </p:grp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726" y="2996952"/>
            <a:ext cx="390525" cy="2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284" y="4384931"/>
            <a:ext cx="390525" cy="2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557" y="4172403"/>
            <a:ext cx="390525" cy="2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974" y="2160525"/>
            <a:ext cx="390525" cy="2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246" y="1914825"/>
            <a:ext cx="269936" cy="245779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869160"/>
            <a:ext cx="3175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931181"/>
            <a:ext cx="3175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225" y="3174309"/>
            <a:ext cx="3175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15900"/>
            <a:ext cx="221195" cy="282999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9" name="Zaoblený obdélník 8"/>
          <p:cNvSpPr/>
          <p:nvPr/>
        </p:nvSpPr>
        <p:spPr>
          <a:xfrm>
            <a:off x="2982770" y="4955464"/>
            <a:ext cx="1162235" cy="119491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 smtClean="0"/>
              <a:t>České Budějovice</a:t>
            </a:r>
            <a:endParaRPr lang="cs-CZ" sz="1050" dirty="0"/>
          </a:p>
        </p:txBody>
      </p:sp>
      <p:sp>
        <p:nvSpPr>
          <p:cNvPr id="10" name="Zaoblený obdélník 9"/>
          <p:cNvSpPr/>
          <p:nvPr/>
        </p:nvSpPr>
        <p:spPr>
          <a:xfrm>
            <a:off x="3201341" y="3258953"/>
            <a:ext cx="576064" cy="122811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>
                <a:solidFill>
                  <a:schemeClr val="dk1"/>
                </a:solidFill>
              </a:rPr>
              <a:t>Praha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1847871" y="3726845"/>
            <a:ext cx="549547" cy="137289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>
                <a:solidFill>
                  <a:schemeClr val="dk1"/>
                </a:solidFill>
              </a:rPr>
              <a:t>Plzeň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2456786" y="2177514"/>
            <a:ext cx="1109563" cy="118663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>
                <a:solidFill>
                  <a:schemeClr val="dk1"/>
                </a:solidFill>
              </a:rPr>
              <a:t>Ústí nad Labem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4274846" y="4341241"/>
            <a:ext cx="576064" cy="1398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>
                <a:solidFill>
                  <a:schemeClr val="dk1"/>
                </a:solidFill>
              </a:rPr>
              <a:t>Jihlava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5338289" y="4651577"/>
            <a:ext cx="525028" cy="135117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>
                <a:solidFill>
                  <a:schemeClr val="dk1"/>
                </a:solidFill>
              </a:rPr>
              <a:t>Brno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7110164" y="3799603"/>
            <a:ext cx="720080" cy="122889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>
                <a:solidFill>
                  <a:schemeClr val="dk1"/>
                </a:solidFill>
              </a:rPr>
              <a:t>Ostrava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6192180" y="3997437"/>
            <a:ext cx="720080" cy="1431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>
                <a:solidFill>
                  <a:schemeClr val="dk1"/>
                </a:solidFill>
              </a:rPr>
              <a:t>Olomouc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4237214" y="2780928"/>
            <a:ext cx="1080120" cy="1398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>
                <a:solidFill>
                  <a:schemeClr val="dk1"/>
                </a:solidFill>
              </a:rPr>
              <a:t>Hradec Králové</a:t>
            </a:r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786" y="2850828"/>
            <a:ext cx="301988" cy="237830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404" y="3265443"/>
            <a:ext cx="248856" cy="232642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107" y="4588166"/>
            <a:ext cx="280194" cy="261938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064" y="3467720"/>
            <a:ext cx="298450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621" y="4517912"/>
            <a:ext cx="298450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330" y="2325381"/>
            <a:ext cx="298450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499" y="2184888"/>
            <a:ext cx="298450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129" y="2920728"/>
            <a:ext cx="298450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485" y="2692424"/>
            <a:ext cx="268288" cy="177007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842" y="4955464"/>
            <a:ext cx="268287" cy="176213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724" y="4197375"/>
            <a:ext cx="259442" cy="21376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855" y="4173289"/>
            <a:ext cx="311150" cy="2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211" y="4999239"/>
            <a:ext cx="197929" cy="26487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0056" y="2750347"/>
            <a:ext cx="322884" cy="262467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58" name="Picture 34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242" y="4859634"/>
            <a:ext cx="371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9" name="Picture 35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654" y="4773814"/>
            <a:ext cx="317500" cy="22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0" name="Picture 36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912" y="2994022"/>
            <a:ext cx="266481" cy="254164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61" name="Picture 37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545" y="3666579"/>
            <a:ext cx="317500" cy="29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2" name="Picture 38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911" y="4476572"/>
            <a:ext cx="277581" cy="256141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63" name="Picture 39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101" y="3127921"/>
            <a:ext cx="3238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4" name="Picture 40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079" y="3196313"/>
            <a:ext cx="226410" cy="21237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65" name="Picture 41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754" y="4607222"/>
            <a:ext cx="274637" cy="2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6" name="Picture 42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485" y="4412624"/>
            <a:ext cx="274637" cy="2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7" name="Picture 43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312" y="3654425"/>
            <a:ext cx="274637" cy="2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8" name="Picture 44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766" y="3795489"/>
            <a:ext cx="274637" cy="26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9" name="Picture 45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767" y="3821608"/>
            <a:ext cx="172240" cy="24131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70" name="Picture 46"/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50" y="5918857"/>
            <a:ext cx="333778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1" name="Picture 47"/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50" y="6374978"/>
            <a:ext cx="333778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2" name="Picture 48"/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2770" y="5924666"/>
            <a:ext cx="311150" cy="307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3" name="Picture 49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2770" y="6389220"/>
            <a:ext cx="315842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5" name="Picture 51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845" y="6375750"/>
            <a:ext cx="317500" cy="29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6" name="Picture 52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651" y="6349338"/>
            <a:ext cx="351336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7" name="Picture 53"/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758" y="5925899"/>
            <a:ext cx="328613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8" name="Picture 54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425" y="5918857"/>
            <a:ext cx="401637" cy="299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9" name="Picture 55"/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424" y="5476609"/>
            <a:ext cx="401637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0" name="Picture 56"/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948" y="6374978"/>
            <a:ext cx="390525" cy="299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1" name="Picture 57"/>
          <p:cNvPicPr>
            <a:picLocks noChangeAspect="1" noChangeArrowheads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401" y="6349338"/>
            <a:ext cx="398661" cy="328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2" name="Picture 58"/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239" y="5423550"/>
            <a:ext cx="32861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3" name="Picture 59"/>
          <p:cNvPicPr>
            <a:picLocks noChangeAspect="1" noChangeArrowheads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974" y="5925899"/>
            <a:ext cx="354013" cy="303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88852" y="5888224"/>
            <a:ext cx="6284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oves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68147" y="6309212"/>
            <a:ext cx="551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l</a:t>
            </a:r>
            <a:r>
              <a:rPr lang="cs-CZ" dirty="0" smtClean="0"/>
              <a:t>en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63479" y="5696611"/>
            <a:ext cx="122404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ovoce</a:t>
            </a:r>
            <a:r>
              <a:rPr lang="cs-CZ" dirty="0" smtClean="0"/>
              <a:t> </a:t>
            </a:r>
          </a:p>
          <a:p>
            <a:r>
              <a:rPr lang="cs-CZ" dirty="0" smtClean="0"/>
              <a:t>a zelenina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78345" y="6232587"/>
            <a:ext cx="959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c</a:t>
            </a:r>
            <a:r>
              <a:rPr lang="cs-CZ" sz="1600" dirty="0" smtClean="0"/>
              <a:t>ukrová</a:t>
            </a:r>
          </a:p>
          <a:p>
            <a:r>
              <a:rPr lang="cs-CZ" sz="1600" dirty="0" smtClean="0"/>
              <a:t>řepa</a:t>
            </a:r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93920" y="5905155"/>
            <a:ext cx="9989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brambory</a:t>
            </a:r>
            <a:endParaRPr lang="cs-CZ" sz="1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12284" y="6201364"/>
            <a:ext cx="860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v</a:t>
            </a:r>
            <a:r>
              <a:rPr lang="cs-CZ" sz="1600" dirty="0" smtClean="0"/>
              <a:t>inná </a:t>
            </a:r>
          </a:p>
          <a:p>
            <a:r>
              <a:rPr lang="cs-CZ" sz="1600" dirty="0" smtClean="0"/>
              <a:t>réva</a:t>
            </a:r>
            <a:endParaRPr lang="cs-CZ" sz="1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31816" y="5904408"/>
            <a:ext cx="880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chmel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31816" y="6301146"/>
            <a:ext cx="866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okurky</a:t>
            </a:r>
            <a:endParaRPr lang="cs-CZ" dirty="0"/>
          </a:p>
        </p:txBody>
      </p:sp>
      <p:pic>
        <p:nvPicPr>
          <p:cNvPr id="1074" name="Picture 50"/>
          <p:cNvPicPr>
            <a:picLocks noChangeAspect="1" noChangeArrowheads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845" y="5897370"/>
            <a:ext cx="3175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6184506" y="5727388"/>
            <a:ext cx="12953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l</a:t>
            </a:r>
            <a:r>
              <a:rPr lang="cs-CZ" sz="1600" dirty="0" smtClean="0"/>
              <a:t>esní</a:t>
            </a:r>
          </a:p>
          <a:p>
            <a:r>
              <a:rPr lang="cs-CZ" sz="1600" dirty="0" smtClean="0"/>
              <a:t>hospodářství</a:t>
            </a:r>
            <a:endParaRPr lang="cs-CZ" sz="1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7986" y="5399377"/>
            <a:ext cx="908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pšenice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257704" y="6342942"/>
            <a:ext cx="7622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skot</a:t>
            </a:r>
            <a:endParaRPr lang="cs-CZ" sz="1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046993" y="5452153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ovce</a:t>
            </a:r>
            <a:endParaRPr lang="cs-CZ" sz="1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057852" y="5888224"/>
            <a:ext cx="720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vepři</a:t>
            </a:r>
            <a:endParaRPr lang="cs-CZ" sz="1600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8031061" y="6194687"/>
            <a:ext cx="834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hov</a:t>
            </a:r>
          </a:p>
          <a:p>
            <a:r>
              <a:rPr lang="cs-CZ" dirty="0" smtClean="0"/>
              <a:t>kaprů</a:t>
            </a:r>
            <a:endParaRPr lang="cs-CZ" dirty="0"/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0724188"/>
              </p:ext>
            </p:extLst>
          </p:nvPr>
        </p:nvGraphicFramePr>
        <p:xfrm>
          <a:off x="6053026" y="940434"/>
          <a:ext cx="3024336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  <a:gridCol w="2664296"/>
              </a:tblGrid>
              <a:tr h="3412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Zemědělství nížin</a:t>
                      </a:r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459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Zemědělství pahorkatin a vrchovin</a:t>
                      </a:r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412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Zemědělství hornatin</a:t>
                      </a:r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85" name="Picture 61"/>
          <p:cNvPicPr>
            <a:picLocks noChangeAspect="1" noChangeArrowheads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479" y="4126874"/>
            <a:ext cx="354012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932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550152"/>
              </p:ext>
            </p:extLst>
          </p:nvPr>
        </p:nvGraphicFramePr>
        <p:xfrm>
          <a:off x="1475656" y="1116672"/>
          <a:ext cx="6096000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nížiny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pahorkatiny 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 vrchoviny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hornatiny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40744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959" y="5917270"/>
            <a:ext cx="354013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385" y="5904570"/>
            <a:ext cx="280987" cy="304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535" y="5898219"/>
            <a:ext cx="225425" cy="307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3385" y="5904156"/>
            <a:ext cx="311150" cy="307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299" y="5904570"/>
            <a:ext cx="268287" cy="304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8662" y="5898219"/>
            <a:ext cx="401637" cy="31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061" y="5919651"/>
            <a:ext cx="298450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29" y="5904570"/>
            <a:ext cx="384175" cy="293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914095"/>
            <a:ext cx="3175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357" y="5904570"/>
            <a:ext cx="371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481" y="5920046"/>
            <a:ext cx="317500" cy="295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898220"/>
            <a:ext cx="3175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910921"/>
            <a:ext cx="3968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631" y="5910920"/>
            <a:ext cx="3238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156" y="5898220"/>
            <a:ext cx="24447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910046" y="5743847"/>
            <a:ext cx="7128792" cy="648072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11560" y="404664"/>
            <a:ext cx="7992888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Zapiš, které plodiny se pěstují v jednotlivých oblastech a kteří živočichové jsou zde nejčastěji chováni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96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8142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187</Words>
  <Application>Microsoft Office PowerPoint</Application>
  <PresentationFormat>Předvádění na obrazovce (4:3)</PresentationFormat>
  <Paragraphs>94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AS</cp:lastModifiedBy>
  <cp:revision>28</cp:revision>
  <dcterms:created xsi:type="dcterms:W3CDTF">2011-06-20T10:40:08Z</dcterms:created>
  <dcterms:modified xsi:type="dcterms:W3CDTF">2012-05-08T18:55:42Z</dcterms:modified>
</cp:coreProperties>
</file>