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7" r:id="rId2"/>
    <p:sldId id="266" r:id="rId3"/>
    <p:sldId id="258" r:id="rId4"/>
    <p:sldId id="260" r:id="rId5"/>
    <p:sldId id="259" r:id="rId6"/>
    <p:sldId id="262" r:id="rId7"/>
    <p:sldId id="261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VY_32_INOVACE_Vl_07_Střední </a:t>
          </a:r>
          <a:r>
            <a:rPr lang="cs-CZ" sz="2000" baseline="0" dirty="0" smtClean="0"/>
            <a:t>Čechy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Střední </a:t>
          </a:r>
          <a:r>
            <a:rPr lang="cs-CZ" sz="2000" dirty="0" smtClean="0"/>
            <a:t>Čechy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VY_32_INOVACE_Vl_07_Střední </a:t>
          </a:r>
          <a:r>
            <a:rPr lang="cs-CZ" sz="2000" kern="1200" baseline="0" dirty="0" smtClean="0"/>
            <a:t>Čechy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Střední </a:t>
          </a:r>
          <a:r>
            <a:rPr lang="cs-CZ" sz="2000" kern="1200" dirty="0" smtClean="0"/>
            <a:t>Čechy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 zeleným polem pro kontrolu správný název nížiny.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3328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volných polí možno zapisovat nebo přiložit karty s názvy pomocí magnetů.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289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9.png"/><Relationship Id="rId4" Type="http://schemas.openxmlformats.org/officeDocument/2006/relationships/slide" Target="slide7.xml"/><Relationship Id="rId9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1768556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88074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střední </a:t>
            </a:r>
            <a:r>
              <a:rPr lang="cs-CZ" dirty="0" smtClean="0"/>
              <a:t>Čechy.</a:t>
            </a:r>
            <a:endParaRPr lang="cs-CZ" dirty="0" smtClean="0"/>
          </a:p>
          <a:p>
            <a:r>
              <a:rPr lang="cs-CZ" dirty="0"/>
              <a:t>Žáci si zopakují znalosti měst, řek, povrchu a průmyslu </a:t>
            </a:r>
            <a:r>
              <a:rPr lang="cs-CZ" dirty="0" smtClean="0"/>
              <a:t>středních</a:t>
            </a:r>
            <a:r>
              <a:rPr lang="cs-CZ" dirty="0"/>
              <a:t> Čech.</a:t>
            </a:r>
          </a:p>
          <a:p>
            <a:r>
              <a:rPr lang="cs-CZ" dirty="0"/>
              <a:t>V</a:t>
            </a:r>
            <a:r>
              <a:rPr lang="cs-CZ" dirty="0" smtClean="0"/>
              <a:t>yhledávají </a:t>
            </a:r>
            <a:r>
              <a:rPr lang="cs-CZ" dirty="0"/>
              <a:t>objekty ve svých příručních </a:t>
            </a:r>
            <a:r>
              <a:rPr lang="cs-CZ" dirty="0" smtClean="0"/>
              <a:t>mapách, přiřazují názvy pohoří a nížin.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5.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tabuli, obměna : možno vytisknout </a:t>
            </a:r>
          </a:p>
          <a:p>
            <a:r>
              <a:rPr lang="cs-CZ" dirty="0" smtClean="0"/>
              <a:t>karty s názvy pohoří, vrcholů, nížin, měst.</a:t>
            </a:r>
          </a:p>
          <a:p>
            <a:endParaRPr lang="cs-CZ" dirty="0"/>
          </a:p>
          <a:p>
            <a:r>
              <a:rPr lang="cs-CZ" dirty="0" smtClean="0"/>
              <a:t>Při práci využijí žáci pro kontrolu odkrytí barevného pole a hypertextových odkazů </a:t>
            </a:r>
          </a:p>
          <a:p>
            <a:r>
              <a:rPr lang="cs-CZ" dirty="0" smtClean="0"/>
              <a:t>v nadpisech otevřou stranu  se správným řešením, která je v závěru prezentace. </a:t>
            </a:r>
          </a:p>
          <a:p>
            <a:r>
              <a:rPr lang="cs-CZ" dirty="0" smtClean="0"/>
              <a:t>V jednotlivých obrazech je opět odkaz pro návrat zpět.</a:t>
            </a:r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66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66294" y1="20996" x2="66294" y2="20996"/>
                        <a14:foregroundMark x1="21259" y1="18398" x2="21259" y2="18398"/>
                        <a14:foregroundMark x1="12587" y1="67965" x2="12587" y2="67965"/>
                        <a14:foregroundMark x1="45175" y1="77922" x2="45175" y2="77922"/>
                        <a14:foregroundMark x1="78322" y1="77706" x2="78322" y2="77706"/>
                        <a14:backgroundMark x1="27692" y1="11905" x2="27692" y2="11905"/>
                        <a14:backgroundMark x1="55245" y1="15368" x2="55245" y2="15368"/>
                        <a14:backgroundMark x1="82517" y1="69913" x2="82517" y2="69913"/>
                        <a14:backgroundMark x1="52448" y1="82035" x2="52448" y2="82035"/>
                        <a14:backgroundMark x1="48951" y1="76623" x2="48951" y2="76623"/>
                        <a14:backgroundMark x1="40699" y1="77706" x2="40699" y2="77706"/>
                        <a14:backgroundMark x1="16503" y1="74242" x2="16503" y2="74242"/>
                        <a14:backgroundMark x1="11608" y1="54113" x2="11608" y2="54113"/>
                        <a14:backgroundMark x1="40839" y1="21429" x2="40839" y2="21429"/>
                        <a14:backgroundMark x1="16224" y1="64286" x2="16224" y2="64286"/>
                        <a14:backgroundMark x1="9510" y1="47186" x2="9510" y2="47186"/>
                        <a14:backgroundMark x1="10769" y1="57792" x2="10769" y2="57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337" y="1228417"/>
            <a:ext cx="6811326" cy="4401165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855387" y="515237"/>
            <a:ext cx="7632848" cy="57606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 se nazývá území ČR s nejstarším osídlením?</a:t>
            </a:r>
            <a:endParaRPr lang="cs-CZ" sz="24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563888" y="1124744"/>
            <a:ext cx="864096" cy="18722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771800" y="5445224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STŘEDNÍ ČECHY</a:t>
            </a:r>
            <a:endParaRPr lang="cs-CZ" sz="32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763688" y="5373216"/>
            <a:ext cx="5112568" cy="65678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88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215109" y="1412776"/>
            <a:ext cx="4938391" cy="4320480"/>
            <a:chOff x="3806399" y="1590673"/>
            <a:chExt cx="3819832" cy="3480619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819" t="7622" r="33116" b="13316"/>
            <a:stretch/>
          </p:blipFill>
          <p:spPr>
            <a:xfrm>
              <a:off x="3806399" y="1590673"/>
              <a:ext cx="3819832" cy="3480619"/>
            </a:xfrm>
            <a:prstGeom prst="rect">
              <a:avLst/>
            </a:prstGeom>
          </p:spPr>
        </p:pic>
        <p:sp>
          <p:nvSpPr>
            <p:cNvPr id="7" name="Ovál 6"/>
            <p:cNvSpPr/>
            <p:nvPr/>
          </p:nvSpPr>
          <p:spPr>
            <a:xfrm>
              <a:off x="4505214" y="2423060"/>
              <a:ext cx="1584176" cy="158200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Zaoblený obdélník 2"/>
          <p:cNvSpPr/>
          <p:nvPr/>
        </p:nvSpPr>
        <p:spPr>
          <a:xfrm>
            <a:off x="971600" y="692696"/>
            <a:ext cx="4464496" cy="4320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Víš, jak se nazývá tato nížina?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99792" y="1124744"/>
            <a:ext cx="2880320" cy="18722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83569" y="3794264"/>
            <a:ext cx="21602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Dokážeš podle mapy charakterizovat povrch této oblasti?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2153627"/>
            <a:ext cx="329609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POLABSKÁ NÍŽINA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95536" y="2060848"/>
            <a:ext cx="3600400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34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4" t="12740" r="42293" b="10195"/>
          <a:stretch/>
        </p:blipFill>
        <p:spPr>
          <a:xfrm>
            <a:off x="2195736" y="1268760"/>
            <a:ext cx="4548051" cy="4680520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971600" y="476672"/>
            <a:ext cx="7272808" cy="648072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Víš, jak se nazývají jednotlivé řeky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83568" y="1628800"/>
            <a:ext cx="2088232" cy="504056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2088232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127375"/>
            <a:ext cx="2088232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315" y="4797152"/>
            <a:ext cx="2088232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27375"/>
            <a:ext cx="2168113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97152"/>
            <a:ext cx="2189857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195736" y="2132856"/>
            <a:ext cx="180020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771800" y="3127375"/>
            <a:ext cx="1008112" cy="1576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195736" y="3730625"/>
            <a:ext cx="2088232" cy="106652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4932040" y="3429000"/>
            <a:ext cx="1811748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37" idx="1"/>
          </p:cNvCxnSpPr>
          <p:nvPr/>
        </p:nvCxnSpPr>
        <p:spPr>
          <a:xfrm flipH="1">
            <a:off x="4940710" y="3429000"/>
            <a:ext cx="1575506" cy="3016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716016" y="1772816"/>
            <a:ext cx="1919482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Volný tvar 20"/>
          <p:cNvSpPr/>
          <p:nvPr/>
        </p:nvSpPr>
        <p:spPr>
          <a:xfrm>
            <a:off x="4940710" y="3436374"/>
            <a:ext cx="221225" cy="561750"/>
          </a:xfrm>
          <a:custGeom>
            <a:avLst/>
            <a:gdLst>
              <a:gd name="connsiteX0" fmla="*/ 44245 w 221225"/>
              <a:gd name="connsiteY0" fmla="*/ 0 h 561750"/>
              <a:gd name="connsiteX1" fmla="*/ 58993 w 221225"/>
              <a:gd name="connsiteY1" fmla="*/ 73742 h 561750"/>
              <a:gd name="connsiteX2" fmla="*/ 0 w 221225"/>
              <a:gd name="connsiteY2" fmla="*/ 176981 h 561750"/>
              <a:gd name="connsiteX3" fmla="*/ 14748 w 221225"/>
              <a:gd name="connsiteY3" fmla="*/ 250723 h 561750"/>
              <a:gd name="connsiteX4" fmla="*/ 58993 w 221225"/>
              <a:gd name="connsiteY4" fmla="*/ 280220 h 561750"/>
              <a:gd name="connsiteX5" fmla="*/ 88490 w 221225"/>
              <a:gd name="connsiteY5" fmla="*/ 339213 h 561750"/>
              <a:gd name="connsiteX6" fmla="*/ 73742 w 221225"/>
              <a:gd name="connsiteY6" fmla="*/ 383458 h 561750"/>
              <a:gd name="connsiteX7" fmla="*/ 147484 w 221225"/>
              <a:gd name="connsiteY7" fmla="*/ 457200 h 561750"/>
              <a:gd name="connsiteX8" fmla="*/ 206477 w 221225"/>
              <a:gd name="connsiteY8" fmla="*/ 560439 h 561750"/>
              <a:gd name="connsiteX9" fmla="*/ 221225 w 221225"/>
              <a:gd name="connsiteY9" fmla="*/ 560439 h 56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1225" h="561750">
                <a:moveTo>
                  <a:pt x="44245" y="0"/>
                </a:moveTo>
                <a:cubicBezTo>
                  <a:pt x="49161" y="24581"/>
                  <a:pt x="58993" y="48675"/>
                  <a:pt x="58993" y="73742"/>
                </a:cubicBezTo>
                <a:cubicBezTo>
                  <a:pt x="58993" y="111278"/>
                  <a:pt x="17963" y="153029"/>
                  <a:pt x="0" y="176981"/>
                </a:cubicBezTo>
                <a:cubicBezTo>
                  <a:pt x="4916" y="201562"/>
                  <a:pt x="2311" y="228958"/>
                  <a:pt x="14748" y="250723"/>
                </a:cubicBezTo>
                <a:cubicBezTo>
                  <a:pt x="23542" y="266113"/>
                  <a:pt x="47645" y="266603"/>
                  <a:pt x="58993" y="280220"/>
                </a:cubicBezTo>
                <a:cubicBezTo>
                  <a:pt x="73068" y="297110"/>
                  <a:pt x="78658" y="319549"/>
                  <a:pt x="88490" y="339213"/>
                </a:cubicBezTo>
                <a:cubicBezTo>
                  <a:pt x="83574" y="353961"/>
                  <a:pt x="71186" y="368123"/>
                  <a:pt x="73742" y="383458"/>
                </a:cubicBezTo>
                <a:cubicBezTo>
                  <a:pt x="79887" y="420330"/>
                  <a:pt x="121674" y="439993"/>
                  <a:pt x="147484" y="457200"/>
                </a:cubicBezTo>
                <a:cubicBezTo>
                  <a:pt x="162912" y="518913"/>
                  <a:pt x="152405" y="519885"/>
                  <a:pt x="206477" y="560439"/>
                </a:cubicBezTo>
                <a:cubicBezTo>
                  <a:pt x="210410" y="563389"/>
                  <a:pt x="216309" y="560439"/>
                  <a:pt x="221225" y="5604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4894602" y="3495368"/>
            <a:ext cx="119850" cy="339213"/>
          </a:xfrm>
          <a:custGeom>
            <a:avLst/>
            <a:gdLst>
              <a:gd name="connsiteX0" fmla="*/ 75604 w 119850"/>
              <a:gd name="connsiteY0" fmla="*/ 0 h 339213"/>
              <a:gd name="connsiteX1" fmla="*/ 75604 w 119850"/>
              <a:gd name="connsiteY1" fmla="*/ 0 h 339213"/>
              <a:gd name="connsiteX2" fmla="*/ 1863 w 119850"/>
              <a:gd name="connsiteY2" fmla="*/ 103238 h 339213"/>
              <a:gd name="connsiteX3" fmla="*/ 31359 w 119850"/>
              <a:gd name="connsiteY3" fmla="*/ 191729 h 339213"/>
              <a:gd name="connsiteX4" fmla="*/ 16611 w 119850"/>
              <a:gd name="connsiteY4" fmla="*/ 309716 h 339213"/>
              <a:gd name="connsiteX5" fmla="*/ 60856 w 119850"/>
              <a:gd name="connsiteY5" fmla="*/ 339213 h 339213"/>
              <a:gd name="connsiteX6" fmla="*/ 119850 w 119850"/>
              <a:gd name="connsiteY6" fmla="*/ 324464 h 339213"/>
              <a:gd name="connsiteX7" fmla="*/ 60856 w 119850"/>
              <a:gd name="connsiteY7" fmla="*/ 265471 h 339213"/>
              <a:gd name="connsiteX8" fmla="*/ 60856 w 119850"/>
              <a:gd name="connsiteY8" fmla="*/ 235974 h 339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9850" h="339213">
                <a:moveTo>
                  <a:pt x="75604" y="0"/>
                </a:moveTo>
                <a:lnTo>
                  <a:pt x="75604" y="0"/>
                </a:lnTo>
                <a:cubicBezTo>
                  <a:pt x="51024" y="34413"/>
                  <a:pt x="11372" y="62031"/>
                  <a:pt x="1863" y="103238"/>
                </a:cubicBezTo>
                <a:cubicBezTo>
                  <a:pt x="-5128" y="133534"/>
                  <a:pt x="31359" y="191729"/>
                  <a:pt x="31359" y="191729"/>
                </a:cubicBezTo>
                <a:cubicBezTo>
                  <a:pt x="8355" y="237737"/>
                  <a:pt x="-17812" y="258080"/>
                  <a:pt x="16611" y="309716"/>
                </a:cubicBezTo>
                <a:cubicBezTo>
                  <a:pt x="26443" y="324464"/>
                  <a:pt x="46108" y="329381"/>
                  <a:pt x="60856" y="339213"/>
                </a:cubicBezTo>
                <a:lnTo>
                  <a:pt x="119850" y="324464"/>
                </a:lnTo>
                <a:lnTo>
                  <a:pt x="60856" y="265471"/>
                </a:lnTo>
                <a:lnTo>
                  <a:pt x="60856" y="235974"/>
                </a:lnTo>
              </a:path>
            </a:pathLst>
          </a:cu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439315" y="3651411"/>
            <a:ext cx="2398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Vodní nádrž, která zásobuje Prahu pitnou vodou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75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642731" y="415466"/>
            <a:ext cx="6624736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Poznáš podle popisu, o které město jde?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2353454"/>
              </p:ext>
            </p:extLst>
          </p:nvPr>
        </p:nvGraphicFramePr>
        <p:xfrm>
          <a:off x="642731" y="1268760"/>
          <a:ext cx="7704856" cy="5227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16624"/>
                <a:gridCol w="20882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Největší město ve středních Čechách je…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Těžívalo se zde stříbro, ze kterého nechávali čeští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králové razit peníze, ozdobou města je gotický chrám sv. Barbory…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V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okolí města se pěstuje vinná réva a leží na soutoku řeky Vltavy a Labe…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Vyrábějí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se zde osobní automobily…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    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Známé lázně, které jsou významné i sklářským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průmyslem…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V blízkosti se těží vápenec, ze kterého se vyrábí cement..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Město „stojí v pěkné rovině“…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Hornické město, kde se v minulosti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těžívalo hlavně stříbro…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ysClr val="windowText" lastClr="000000"/>
                          </a:solidFill>
                        </a:rPr>
                        <a:t>Hornické město,</a:t>
                      </a:r>
                      <a:r>
                        <a:rPr lang="cs-CZ" b="1" baseline="0" dirty="0" smtClean="0">
                          <a:solidFill>
                            <a:sysClr val="windowText" lastClr="000000"/>
                          </a:solidFill>
                        </a:rPr>
                        <a:t> známé hutním průmyslem a těžbou černého uhlí…</a:t>
                      </a:r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30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8472369"/>
              </p:ext>
            </p:extLst>
          </p:nvPr>
        </p:nvGraphicFramePr>
        <p:xfrm>
          <a:off x="6228184" y="1732163"/>
          <a:ext cx="216024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165618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ysClr val="windowText" lastClr="000000"/>
                          </a:solidFill>
                        </a:rPr>
                        <a:t>1.</a:t>
                      </a:r>
                      <a:endParaRPr lang="cs-CZ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2.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3.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4.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5.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6.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7.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8.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9.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6" name="Skupina 15"/>
          <p:cNvGrpSpPr/>
          <p:nvPr/>
        </p:nvGrpSpPr>
        <p:grpSpPr>
          <a:xfrm>
            <a:off x="467544" y="1124744"/>
            <a:ext cx="5544616" cy="4896544"/>
            <a:chOff x="467544" y="1124744"/>
            <a:chExt cx="5544616" cy="4896544"/>
          </a:xfrm>
        </p:grpSpPr>
        <p:grpSp>
          <p:nvGrpSpPr>
            <p:cNvPr id="4" name="Skupina 3"/>
            <p:cNvGrpSpPr/>
            <p:nvPr/>
          </p:nvGrpSpPr>
          <p:grpSpPr>
            <a:xfrm>
              <a:off x="467544" y="1124744"/>
              <a:ext cx="5544616" cy="4896544"/>
              <a:chOff x="1858296" y="1637072"/>
              <a:chExt cx="3132446" cy="3178015"/>
            </a:xfrm>
          </p:grpSpPr>
          <p:pic>
            <p:nvPicPr>
              <p:cNvPr id="2" name="Obrázek 1"/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0170" t="9296" r="43853" b="18515"/>
              <a:stretch/>
            </p:blipFill>
            <p:spPr>
              <a:xfrm>
                <a:off x="1858296" y="1637072"/>
                <a:ext cx="3132446" cy="3178015"/>
              </a:xfrm>
              <a:prstGeom prst="rect">
                <a:avLst/>
              </a:prstGeom>
            </p:spPr>
          </p:pic>
          <p:sp>
            <p:nvSpPr>
              <p:cNvPr id="3" name="Ovál 2"/>
              <p:cNvSpPr/>
              <p:nvPr/>
            </p:nvSpPr>
            <p:spPr>
              <a:xfrm>
                <a:off x="2555776" y="2348880"/>
                <a:ext cx="1800200" cy="1656184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" name="TextovéPole 6"/>
            <p:cNvSpPr txBox="1"/>
            <p:nvPr/>
          </p:nvSpPr>
          <p:spPr>
            <a:xfrm>
              <a:off x="3295355" y="3266520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</a:t>
              </a:r>
              <a:endParaRPr lang="cs-CZ" sz="24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007323" y="2589618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2</a:t>
              </a:r>
              <a:endParaRPr lang="cs-CZ" sz="24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234291" y="2820450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3</a:t>
              </a:r>
              <a:endParaRPr lang="cs-CZ" sz="24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787471" y="2543451"/>
              <a:ext cx="2520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4</a:t>
              </a:r>
              <a:endParaRPr lang="cs-CZ" sz="24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427984" y="2928118"/>
              <a:ext cx="3314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5</a:t>
              </a:r>
              <a:endParaRPr lang="cs-CZ" sz="24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383443" y="3389783"/>
              <a:ext cx="3314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6</a:t>
              </a:r>
              <a:endParaRPr lang="cs-CZ" sz="24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161679" y="338978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7</a:t>
              </a:r>
              <a:endParaRPr lang="cs-CZ" sz="24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528546" y="369746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8</a:t>
              </a:r>
              <a:endParaRPr lang="cs-CZ" sz="24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234291" y="393305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9</a:t>
              </a:r>
              <a:endParaRPr lang="cs-CZ" sz="2400" b="1" dirty="0"/>
            </a:p>
          </p:txBody>
        </p:sp>
      </p:grpSp>
      <p:sp>
        <p:nvSpPr>
          <p:cNvPr id="17" name="Zaoblený obdélník 16">
            <a:hlinkClick r:id="rId3" action="ppaction://hlinksldjump"/>
          </p:cNvPr>
          <p:cNvSpPr/>
          <p:nvPr/>
        </p:nvSpPr>
        <p:spPr>
          <a:xfrm>
            <a:off x="1907704" y="476672"/>
            <a:ext cx="5328592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 očíslovaná města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799692" y="332656"/>
            <a:ext cx="5616624" cy="4320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Vyber nejrozšířenější průmyslová odvětví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08720"/>
            <a:ext cx="7704856" cy="3785652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400" b="1" dirty="0" smtClean="0"/>
              <a:t>Průmysl paliv a energetiky</a:t>
            </a:r>
          </a:p>
          <a:p>
            <a:r>
              <a:rPr lang="cs-CZ" sz="2400" b="1" dirty="0" smtClean="0"/>
              <a:t>Hutnictví</a:t>
            </a:r>
          </a:p>
          <a:p>
            <a:r>
              <a:rPr lang="cs-CZ" sz="2400" b="1" dirty="0" smtClean="0"/>
              <a:t>Strojírenství</a:t>
            </a:r>
          </a:p>
          <a:p>
            <a:r>
              <a:rPr lang="cs-CZ" sz="2400" b="1" dirty="0" smtClean="0"/>
              <a:t>Chemický průmysl</a:t>
            </a:r>
          </a:p>
          <a:p>
            <a:r>
              <a:rPr lang="cs-CZ" sz="2400" b="1" dirty="0" smtClean="0"/>
              <a:t>Dřevozpracující průmysl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Papírenský průmysl</a:t>
            </a:r>
          </a:p>
          <a:p>
            <a:r>
              <a:rPr lang="cs-CZ" sz="2400" b="1" dirty="0" smtClean="0"/>
              <a:t>Sklářství</a:t>
            </a:r>
          </a:p>
          <a:p>
            <a:r>
              <a:rPr lang="cs-CZ" sz="2400" b="1" dirty="0" smtClean="0"/>
              <a:t>Keramický průmysl</a:t>
            </a:r>
          </a:p>
          <a:p>
            <a:r>
              <a:rPr lang="cs-CZ" sz="2400" b="1" dirty="0" smtClean="0"/>
              <a:t>Textilní a oděvní průmysl</a:t>
            </a:r>
          </a:p>
          <a:p>
            <a:r>
              <a:rPr lang="cs-CZ" sz="2400" b="1" dirty="0" smtClean="0"/>
              <a:t>Potravinářský průmysl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187624" y="3379114"/>
            <a:ext cx="6912768" cy="769965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Vyber nejrozšířenější plodiny, které se pěstují v této oblasti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293096"/>
            <a:ext cx="7344816" cy="267765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400" b="1" dirty="0"/>
              <a:t>C</a:t>
            </a:r>
            <a:r>
              <a:rPr lang="cs-CZ" sz="2400" b="1" dirty="0" smtClean="0"/>
              <a:t>ukrovka</a:t>
            </a:r>
          </a:p>
          <a:p>
            <a:r>
              <a:rPr lang="cs-CZ" sz="2400" b="1" dirty="0" smtClean="0"/>
              <a:t>Brambory</a:t>
            </a:r>
          </a:p>
          <a:p>
            <a:r>
              <a:rPr lang="cs-CZ" sz="2400" b="1" dirty="0" smtClean="0"/>
              <a:t>Len</a:t>
            </a:r>
          </a:p>
          <a:p>
            <a:r>
              <a:rPr lang="cs-CZ" sz="2400" b="1" dirty="0" smtClean="0"/>
              <a:t>Řepka</a:t>
            </a:r>
          </a:p>
          <a:p>
            <a:r>
              <a:rPr lang="cs-CZ" sz="2400" b="1" dirty="0" smtClean="0"/>
              <a:t>Zelenina</a:t>
            </a:r>
          </a:p>
          <a:p>
            <a:endParaRPr lang="cs-CZ" sz="2400" b="1" dirty="0"/>
          </a:p>
          <a:p>
            <a:endParaRPr lang="cs-CZ" sz="2400" b="1" dirty="0"/>
          </a:p>
          <a:p>
            <a:r>
              <a:rPr lang="cs-CZ" sz="2400" b="1" dirty="0" smtClean="0"/>
              <a:t>Ovoce</a:t>
            </a:r>
          </a:p>
          <a:p>
            <a:r>
              <a:rPr lang="cs-CZ" sz="2400" b="1" dirty="0" smtClean="0"/>
              <a:t>Vinná réva</a:t>
            </a:r>
          </a:p>
          <a:p>
            <a:r>
              <a:rPr lang="cs-CZ" sz="2400" b="1" dirty="0" smtClean="0"/>
              <a:t>Chmel</a:t>
            </a:r>
          </a:p>
          <a:p>
            <a:r>
              <a:rPr lang="cs-CZ" sz="2400" b="1" dirty="0" smtClean="0"/>
              <a:t>Obilniny(pšenice a ječmen)</a:t>
            </a:r>
            <a:endParaRPr lang="cs-CZ" sz="2400" b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4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83568" y="764704"/>
            <a:ext cx="5760640" cy="57606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J</a:t>
            </a:r>
            <a:r>
              <a:rPr lang="cs-CZ" sz="2400" b="1" dirty="0" smtClean="0"/>
              <a:t>aké pamětihodnosti doporučíš turistům? </a:t>
            </a:r>
            <a:endParaRPr lang="cs-CZ" sz="2400" b="1" dirty="0"/>
          </a:p>
        </p:txBody>
      </p:sp>
      <p:pic>
        <p:nvPicPr>
          <p:cNvPr id="4098" name="Picture 2" descr="C:\Users\VrtelkovaH\AppData\Local\Microsoft\Windows\Temporary Internet Files\Content.IE5\S7687CZ2\MC900090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84" y="1628800"/>
            <a:ext cx="2862404" cy="205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5936" y="2060848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 _ _ _ _     k _ _ 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 _ _ _ _ _ _ _ _ _   J _ _ _ _ _ 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Ř _ 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…..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756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189" y="3738862"/>
            <a:ext cx="3534139" cy="26506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057" y="3761220"/>
            <a:ext cx="3528393" cy="26462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544" y="715739"/>
            <a:ext cx="3533784" cy="2650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84076"/>
            <a:ext cx="3528392" cy="26462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7481" y="364014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58448" y="42911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6190" y="339188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58448" y="3433271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8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85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89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433</Words>
  <Application>Microsoft Office PowerPoint</Application>
  <PresentationFormat>Předvádění na obrazovce (4:3)</PresentationFormat>
  <Paragraphs>140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Učitel</cp:lastModifiedBy>
  <cp:revision>27</cp:revision>
  <dcterms:created xsi:type="dcterms:W3CDTF">2011-11-15T18:51:47Z</dcterms:created>
  <dcterms:modified xsi:type="dcterms:W3CDTF">2012-05-08T19:14:43Z</dcterms:modified>
</cp:coreProperties>
</file>