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3"/>
  </p:notesMasterIdLst>
  <p:sldIdLst>
    <p:sldId id="257" r:id="rId2"/>
    <p:sldId id="266" r:id="rId3"/>
    <p:sldId id="258" r:id="rId4"/>
    <p:sldId id="259" r:id="rId5"/>
    <p:sldId id="260" r:id="rId6"/>
    <p:sldId id="265" r:id="rId7"/>
    <p:sldId id="261" r:id="rId8"/>
    <p:sldId id="262" r:id="rId9"/>
    <p:sldId id="263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VY_32_INOVACE_Vl_08_Východní Čechy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/>
            <a:t>CZ.1.07/1.4.00/21.004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Východní Čechy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7E6E72-CB3E-40DD-87CD-D3EDF305C22F}" type="presOf" srcId="{D8197B8C-B260-4A16-BDF4-0947B075E274}" destId="{25B08C86-7E15-44DC-BE7F-FFB55DD49D12}" srcOrd="0" destOrd="0" presId="urn:microsoft.com/office/officeart/2005/8/layout/target3"/>
    <dgm:cxn modelId="{DF9C3DAB-554F-41FA-9DF0-E25BF118D042}" type="presOf" srcId="{D8197B8C-B260-4A16-BDF4-0947B075E274}" destId="{5A5FFA88-C948-4069-8E93-59FA12366E83}" srcOrd="1" destOrd="0" presId="urn:microsoft.com/office/officeart/2005/8/layout/target3"/>
    <dgm:cxn modelId="{D5ABB705-23EE-4BA6-9832-2C70D7660B4B}" type="presOf" srcId="{D1B46980-6531-4606-95E6-44980827E919}" destId="{2BE915AB-18AA-4053-B92C-3BFC9ED204BB}" srcOrd="1" destOrd="0" presId="urn:microsoft.com/office/officeart/2005/8/layout/target3"/>
    <dgm:cxn modelId="{F17E256E-CFC2-4D4E-A107-0CBA2E013137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79CA3C-3AAC-47B2-9E59-588747A855D0}" type="presOf" srcId="{B651F6E3-6281-48DB-9319-2AEAFDAE7572}" destId="{6BB5E863-4638-4E1D-BFDE-399D028AC4ED}" srcOrd="1" destOrd="0" presId="urn:microsoft.com/office/officeart/2005/8/layout/target3"/>
    <dgm:cxn modelId="{E8A0D0B1-9B22-493C-8762-673F2947AB5B}" type="presOf" srcId="{D1D4F407-5343-4D3F-B5B9-D407B03CAEB4}" destId="{AED2198E-93D5-4001-81B4-73124B309672}" srcOrd="1" destOrd="0" presId="urn:microsoft.com/office/officeart/2005/8/layout/target3"/>
    <dgm:cxn modelId="{38BF1F99-4C2B-4197-B451-998FDE3E1946}" type="presOf" srcId="{757F3AB3-0718-4624-B441-E567A8F0AB56}" destId="{333A1088-737F-45CB-B68E-254E46348037}" srcOrd="0" destOrd="0" presId="urn:microsoft.com/office/officeart/2005/8/layout/target3"/>
    <dgm:cxn modelId="{34CF5F8E-8F61-4C13-9F69-E2DC6E80F1D9}" type="presOf" srcId="{4C35D32F-0EAB-4CD7-82EE-45574DC2A586}" destId="{8BEBB6EC-1DAA-4CAC-8A25-BC0FCBD5DBD5}" srcOrd="0" destOrd="0" presId="urn:microsoft.com/office/officeart/2005/8/layout/target3"/>
    <dgm:cxn modelId="{24A83F0A-4CAC-41CE-82C8-A83952C2659F}" type="presOf" srcId="{4C35D32F-0EAB-4CD7-82EE-45574DC2A586}" destId="{890E4F0B-2866-4A3F-A3C7-2A14B1797930}" srcOrd="1" destOrd="0" presId="urn:microsoft.com/office/officeart/2005/8/layout/target3"/>
    <dgm:cxn modelId="{B50CCB25-39AB-4C96-94CB-A8F104AF6B44}" type="presOf" srcId="{D1B46980-6531-4606-95E6-44980827E919}" destId="{6140AFEC-043D-4C43-A2F9-D0F5331DF3A3}" srcOrd="0" destOrd="0" presId="urn:microsoft.com/office/officeart/2005/8/layout/target3"/>
    <dgm:cxn modelId="{9097E09E-6CFE-4AF9-95CB-FD1EA63CC97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AB00A03-5888-485B-86A7-7E9E7C009B7B}" type="presParOf" srcId="{333A1088-737F-45CB-B68E-254E46348037}" destId="{F5ABB229-8D3B-4694-996A-96F23CF14429}" srcOrd="0" destOrd="0" presId="urn:microsoft.com/office/officeart/2005/8/layout/target3"/>
    <dgm:cxn modelId="{AC306A4B-C62D-4210-977B-E8D8FBDD6A65}" type="presParOf" srcId="{333A1088-737F-45CB-B68E-254E46348037}" destId="{F41139FD-01EE-4571-8B17-4FB00FC51163}" srcOrd="1" destOrd="0" presId="urn:microsoft.com/office/officeart/2005/8/layout/target3"/>
    <dgm:cxn modelId="{14E30547-E446-417B-AFEB-15FDFA07DE81}" type="presParOf" srcId="{333A1088-737F-45CB-B68E-254E46348037}" destId="{D005CE8C-CC26-4C3E-AC11-E15060ECD759}" srcOrd="2" destOrd="0" presId="urn:microsoft.com/office/officeart/2005/8/layout/target3"/>
    <dgm:cxn modelId="{85AFCE7A-F8B2-4CEC-A02C-02AB7C852921}" type="presParOf" srcId="{333A1088-737F-45CB-B68E-254E46348037}" destId="{2C702D82-9B77-49B7-9568-BB8EB47C3372}" srcOrd="3" destOrd="0" presId="urn:microsoft.com/office/officeart/2005/8/layout/target3"/>
    <dgm:cxn modelId="{B82CFE05-CF38-47AA-A1C7-C4D24D83E61E}" type="presParOf" srcId="{333A1088-737F-45CB-B68E-254E46348037}" destId="{A52A0455-90FF-4808-ABD0-F02540D31D5A}" srcOrd="4" destOrd="0" presId="urn:microsoft.com/office/officeart/2005/8/layout/target3"/>
    <dgm:cxn modelId="{4B60E510-4F13-411B-9C99-292C402F83B2}" type="presParOf" srcId="{333A1088-737F-45CB-B68E-254E46348037}" destId="{6140AFEC-043D-4C43-A2F9-D0F5331DF3A3}" srcOrd="5" destOrd="0" presId="urn:microsoft.com/office/officeart/2005/8/layout/target3"/>
    <dgm:cxn modelId="{B266B933-CBA0-468E-9BEC-5B48355DCB2F}" type="presParOf" srcId="{333A1088-737F-45CB-B68E-254E46348037}" destId="{9358AC05-5D7D-4327-9F80-1AD486AEA664}" srcOrd="6" destOrd="0" presId="urn:microsoft.com/office/officeart/2005/8/layout/target3"/>
    <dgm:cxn modelId="{6C003467-900F-43C5-A238-F258AE6479CF}" type="presParOf" srcId="{333A1088-737F-45CB-B68E-254E46348037}" destId="{313FC574-E1CD-4FB4-B054-0B805CE0447D}" srcOrd="7" destOrd="0" presId="urn:microsoft.com/office/officeart/2005/8/layout/target3"/>
    <dgm:cxn modelId="{787BE243-1616-4353-A677-F2985FC3EAD7}" type="presParOf" srcId="{333A1088-737F-45CB-B68E-254E46348037}" destId="{619D679B-A015-4ECF-8348-D1034C574F40}" srcOrd="8" destOrd="0" presId="urn:microsoft.com/office/officeart/2005/8/layout/target3"/>
    <dgm:cxn modelId="{C4D4A6ED-605E-4171-AD10-D646C5CCA50F}" type="presParOf" srcId="{333A1088-737F-45CB-B68E-254E46348037}" destId="{322283A8-4A27-4CDA-BAE3-F381106A9174}" srcOrd="9" destOrd="0" presId="urn:microsoft.com/office/officeart/2005/8/layout/target3"/>
    <dgm:cxn modelId="{77D83CCB-5A2F-42DC-A085-3C2B90721BE2}" type="presParOf" srcId="{333A1088-737F-45CB-B68E-254E46348037}" destId="{FFC9F71D-1B4F-4AD9-A4A6-86ADEFC8AF5C}" srcOrd="10" destOrd="0" presId="urn:microsoft.com/office/officeart/2005/8/layout/target3"/>
    <dgm:cxn modelId="{7039CF54-4C96-4A26-AB29-B60D362BF39D}" type="presParOf" srcId="{333A1088-737F-45CB-B68E-254E46348037}" destId="{25B08C86-7E15-44DC-BE7F-FFB55DD49D12}" srcOrd="11" destOrd="0" presId="urn:microsoft.com/office/officeart/2005/8/layout/target3"/>
    <dgm:cxn modelId="{136BFCD8-F8D1-45AA-A1BC-0E739F687DEF}" type="presParOf" srcId="{333A1088-737F-45CB-B68E-254E46348037}" destId="{76644BE8-9D7C-4C09-B250-3D10AF48CBB7}" srcOrd="12" destOrd="0" presId="urn:microsoft.com/office/officeart/2005/8/layout/target3"/>
    <dgm:cxn modelId="{ADC4D61F-F70B-4F18-AD33-8626C670B6AD}" type="presParOf" srcId="{333A1088-737F-45CB-B68E-254E46348037}" destId="{EE85B701-7295-41C0-BA7A-34D3756A2AE6}" srcOrd="13" destOrd="0" presId="urn:microsoft.com/office/officeart/2005/8/layout/target3"/>
    <dgm:cxn modelId="{C32A9D0A-3846-4798-96BC-8AD1B6BEF2FA}" type="presParOf" srcId="{333A1088-737F-45CB-B68E-254E46348037}" destId="{8BEBB6EC-1DAA-4CAC-8A25-BC0FCBD5DBD5}" srcOrd="14" destOrd="0" presId="urn:microsoft.com/office/officeart/2005/8/layout/target3"/>
    <dgm:cxn modelId="{BDCDFC34-C211-4732-A414-60F392B18FF1}" type="presParOf" srcId="{333A1088-737F-45CB-B68E-254E46348037}" destId="{AED2198E-93D5-4001-81B4-73124B309672}" srcOrd="15" destOrd="0" presId="urn:microsoft.com/office/officeart/2005/8/layout/target3"/>
    <dgm:cxn modelId="{87E11E6E-89C1-4848-B065-F95260026CDE}" type="presParOf" srcId="{333A1088-737F-45CB-B68E-254E46348037}" destId="{2BE915AB-18AA-4053-B92C-3BFC9ED204BB}" srcOrd="16" destOrd="0" presId="urn:microsoft.com/office/officeart/2005/8/layout/target3"/>
    <dgm:cxn modelId="{BFB12B78-8455-4C55-AA24-F2865FD59D4F}" type="presParOf" srcId="{333A1088-737F-45CB-B68E-254E46348037}" destId="{6BB5E863-4638-4E1D-BFDE-399D028AC4ED}" srcOrd="17" destOrd="0" presId="urn:microsoft.com/office/officeart/2005/8/layout/target3"/>
    <dgm:cxn modelId="{D4A71295-147F-4C06-B811-22FD00533FCE}" type="presParOf" srcId="{333A1088-737F-45CB-B68E-254E46348037}" destId="{5A5FFA88-C948-4069-8E93-59FA12366E83}" srcOrd="18" destOrd="0" presId="urn:microsoft.com/office/officeart/2005/8/layout/target3"/>
    <dgm:cxn modelId="{279CA96F-FB7B-46AD-A406-A1BB1A907AA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VY_32_INOVACE_Vl_08_Východní Čechy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Východní Čechy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/>
            <a:t>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06ED89-40A5-4E48-89FE-850DB1310771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36AA94-7AE1-4B9A-BB81-0E746350E4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558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Pojmenování doplníme fixem nebo přiložíme karty s názvy řek.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36AA94-7AE1-4B9A-BB81-0E746350E41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22971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Volná</a:t>
            </a:r>
            <a:r>
              <a:rPr lang="cs-CZ" baseline="0" dirty="0" smtClean="0"/>
              <a:t> plocha slouží k zápisu všech získaných informací z dané oblasti, které by posloužily jako pozvánka pro turisty k návštěvě určitého místa.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36AA94-7AE1-4B9A-BB81-0E746350E417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16839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Kontrolní list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36AA94-7AE1-4B9A-BB81-0E746350E417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90838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154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756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115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754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783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9428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325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1343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19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209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132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379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" Target="slide5.xml"/><Relationship Id="rId7" Type="http://schemas.openxmlformats.org/officeDocument/2006/relationships/slide" Target="slide4.xml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slide" Target="slide8.xml"/><Relationship Id="rId5" Type="http://schemas.openxmlformats.org/officeDocument/2006/relationships/slide" Target="slide7.xml"/><Relationship Id="rId10" Type="http://schemas.openxmlformats.org/officeDocument/2006/relationships/image" Target="../media/image10.png"/><Relationship Id="rId4" Type="http://schemas.openxmlformats.org/officeDocument/2006/relationships/image" Target="../media/image7.png"/><Relationship Id="rId9" Type="http://schemas.openxmlformats.org/officeDocument/2006/relationships/slide" Target="slide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60025465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368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880747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Anotace</a:t>
            </a:r>
            <a:r>
              <a:rPr lang="cs-CZ" dirty="0" smtClean="0"/>
              <a:t>:</a:t>
            </a:r>
          </a:p>
          <a:p>
            <a:r>
              <a:rPr lang="cs-CZ" dirty="0"/>
              <a:t>	</a:t>
            </a:r>
            <a:r>
              <a:rPr lang="cs-CZ" dirty="0" smtClean="0"/>
              <a:t>Prezentace </a:t>
            </a:r>
            <a:r>
              <a:rPr lang="cs-CZ" dirty="0"/>
              <a:t>učiva: </a:t>
            </a:r>
            <a:r>
              <a:rPr lang="cs-CZ" dirty="0" smtClean="0"/>
              <a:t>východní Čechy</a:t>
            </a:r>
          </a:p>
          <a:p>
            <a:r>
              <a:rPr lang="cs-CZ" dirty="0"/>
              <a:t>Žáci si zopakují znalosti měst, řek, povrchu a průmyslu </a:t>
            </a:r>
            <a:r>
              <a:rPr lang="cs-CZ" dirty="0" smtClean="0"/>
              <a:t>dané oblasti.</a:t>
            </a:r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yhledávají </a:t>
            </a:r>
            <a:r>
              <a:rPr lang="cs-CZ" dirty="0"/>
              <a:t>objekty ve svých příručních </a:t>
            </a:r>
            <a:r>
              <a:rPr lang="cs-CZ" dirty="0" smtClean="0"/>
              <a:t>mapách, přiřazují názvy pohoří a nížin.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Učební materiál vede žáky k aktivní práci, opravovat případné chyby mohou</a:t>
            </a:r>
          </a:p>
          <a:p>
            <a:r>
              <a:rPr lang="cs-CZ" dirty="0" smtClean="0"/>
              <a:t>přímo v prezentaci.</a:t>
            </a:r>
          </a:p>
          <a:p>
            <a:endParaRPr lang="cs-CZ" dirty="0" smtClean="0"/>
          </a:p>
          <a:p>
            <a:r>
              <a:rPr lang="cs-CZ" dirty="0" smtClean="0"/>
              <a:t>DUM je určen pro 5. ročník ZŠ, je vhodný pro procvičování učiva.</a:t>
            </a:r>
          </a:p>
          <a:p>
            <a:endParaRPr lang="cs-CZ" dirty="0"/>
          </a:p>
          <a:p>
            <a:r>
              <a:rPr lang="cs-CZ" dirty="0" smtClean="0"/>
              <a:t>Pomůcky: příruční mapy, fixy pro psaní na tabuli, obměna : možno vytisknout </a:t>
            </a:r>
          </a:p>
          <a:p>
            <a:r>
              <a:rPr lang="cs-CZ" dirty="0" smtClean="0"/>
              <a:t>karty s názvy pohoří, vrcholů, nížin, měst.</a:t>
            </a:r>
          </a:p>
          <a:p>
            <a:endParaRPr lang="cs-CZ" dirty="0"/>
          </a:p>
          <a:p>
            <a:r>
              <a:rPr lang="cs-CZ" dirty="0" smtClean="0"/>
              <a:t>Při práci využijí žáci pro kontrolu odkrytí barevného pole a hypertextových odkazů </a:t>
            </a:r>
          </a:p>
          <a:p>
            <a:r>
              <a:rPr lang="cs-CZ" dirty="0" smtClean="0"/>
              <a:t>v nadpisech otevřou stranu  se správným řešením, která je v závěru prezentace. </a:t>
            </a:r>
          </a:p>
          <a:p>
            <a:r>
              <a:rPr lang="cs-CZ" dirty="0" smtClean="0"/>
              <a:t>V jednotlivých obrazech je opět odkaz pro návrat zpět.</a:t>
            </a:r>
          </a:p>
          <a:p>
            <a:endParaRPr lang="cs-CZ" dirty="0"/>
          </a:p>
          <a:p>
            <a:r>
              <a:rPr lang="cs-CZ" dirty="0" smtClean="0"/>
              <a:t>Autorem materiálu a všech jeho částí, není-li uvedeno jinak, je Hana </a:t>
            </a:r>
            <a:r>
              <a:rPr lang="cs-CZ" dirty="0" err="1" smtClean="0"/>
              <a:t>Vrtělková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672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66" b="99351" l="0" r="99441">
                        <a14:backgroundMark x1="6154" y1="11472" x2="6154" y2="11472"/>
                        <a14:backgroundMark x1="11189" y1="10823" x2="11189" y2="10823"/>
                        <a14:backgroundMark x1="41678" y1="4762" x2="41678" y2="4762"/>
                        <a14:backgroundMark x1="47972" y1="14502" x2="47972" y2="14502"/>
                        <a14:backgroundMark x1="69510" y1="19481" x2="69510" y2="19481"/>
                        <a14:backgroundMark x1="72587" y1="55844" x2="72587" y2="55844"/>
                        <a14:backgroundMark x1="40000" y1="66234" x2="40000" y2="66234"/>
                        <a14:backgroundMark x1="6154" y1="57792" x2="6154" y2="57792"/>
                        <a14:backgroundMark x1="6154" y1="58225" x2="6154" y2="58225"/>
                        <a14:backgroundMark x1="44336" y1="15584" x2="44336" y2="15584"/>
                        <a14:backgroundMark x1="49231" y1="18831" x2="49231" y2="18831"/>
                        <a14:backgroundMark x1="839" y1="38528" x2="839" y2="38528"/>
                        <a14:backgroundMark x1="1399" y1="33766" x2="1399" y2="33766"/>
                        <a14:backgroundMark x1="4476" y1="41991" x2="4476" y2="41991"/>
                        <a14:backgroundMark x1="31888" y1="12554" x2="31888" y2="12554"/>
                        <a14:backgroundMark x1="42098" y1="14719" x2="42098" y2="1471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24063" b="29315"/>
          <a:stretch/>
        </p:blipFill>
        <p:spPr>
          <a:xfrm>
            <a:off x="1403648" y="1628800"/>
            <a:ext cx="6292613" cy="3784758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1187624" y="764704"/>
            <a:ext cx="6768752" cy="576064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Jaká oblast České republiky je zvýrazněna?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7864" y="5629619"/>
            <a:ext cx="2190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Východní Čechy</a:t>
            </a: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2642964" y="5376566"/>
            <a:ext cx="3600400" cy="96777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3316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2281635" y="1772816"/>
            <a:ext cx="4248472" cy="4104456"/>
            <a:chOff x="2566218" y="1227836"/>
            <a:chExt cx="3495369" cy="3698126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560" r="28136" b="15996"/>
            <a:stretch/>
          </p:blipFill>
          <p:spPr>
            <a:xfrm>
              <a:off x="2566218" y="1227836"/>
              <a:ext cx="3495369" cy="3698126"/>
            </a:xfrm>
            <a:prstGeom prst="rect">
              <a:avLst/>
            </a:prstGeom>
          </p:spPr>
        </p:pic>
        <p:sp>
          <p:nvSpPr>
            <p:cNvPr id="3" name="Ovál 2"/>
            <p:cNvSpPr/>
            <p:nvPr/>
          </p:nvSpPr>
          <p:spPr>
            <a:xfrm>
              <a:off x="3995936" y="1895565"/>
              <a:ext cx="1584176" cy="1512168"/>
            </a:xfrm>
            <a:prstGeom prst="ellipse">
              <a:avLst/>
            </a:prstGeom>
            <a:noFill/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1259632" y="836712"/>
            <a:ext cx="6624736" cy="504056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Pojmenuješ správně?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129507" y="2024844"/>
            <a:ext cx="2304256" cy="50405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1129507" y="3501008"/>
            <a:ext cx="2304256" cy="504056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6228184" y="1991093"/>
            <a:ext cx="2083490" cy="50405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6228184" y="3254334"/>
            <a:ext cx="2083490" cy="50405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0" name="Ovál 9"/>
          <p:cNvSpPr/>
          <p:nvPr/>
        </p:nvSpPr>
        <p:spPr>
          <a:xfrm>
            <a:off x="4860032" y="2996952"/>
            <a:ext cx="122113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07211" y="2603478"/>
            <a:ext cx="705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1 602</a:t>
            </a:r>
            <a:endParaRPr lang="cs-CZ" b="1" dirty="0"/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3433763" y="2276872"/>
            <a:ext cx="1138237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8" idx="1"/>
          </p:cNvCxnSpPr>
          <p:nvPr/>
        </p:nvCxnSpPr>
        <p:spPr>
          <a:xfrm flipH="1">
            <a:off x="4921088" y="2243121"/>
            <a:ext cx="1307096" cy="73506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7" idx="3"/>
          </p:cNvCxnSpPr>
          <p:nvPr/>
        </p:nvCxnSpPr>
        <p:spPr>
          <a:xfrm>
            <a:off x="3433763" y="3753036"/>
            <a:ext cx="1138237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9" idx="1"/>
          </p:cNvCxnSpPr>
          <p:nvPr/>
        </p:nvCxnSpPr>
        <p:spPr>
          <a:xfrm flipH="1">
            <a:off x="5574636" y="3506362"/>
            <a:ext cx="653548" cy="4571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5436096" y="3506362"/>
            <a:ext cx="138540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131035" y="3131676"/>
            <a:ext cx="705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1 115</a:t>
            </a:r>
            <a:endParaRPr lang="cs-CZ" b="1" dirty="0"/>
          </a:p>
        </p:txBody>
      </p:sp>
      <p:sp>
        <p:nvSpPr>
          <p:cNvPr id="24" name="Zaoblený obdélník 23"/>
          <p:cNvSpPr/>
          <p:nvPr/>
        </p:nvSpPr>
        <p:spPr>
          <a:xfrm>
            <a:off x="6228184" y="4437112"/>
            <a:ext cx="2083490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cxnSp>
        <p:nvCxnSpPr>
          <p:cNvPr id="26" name="Přímá spojnice se šipkou 25"/>
          <p:cNvCxnSpPr>
            <a:stCxn id="24" idx="1"/>
          </p:cNvCxnSpPr>
          <p:nvPr/>
        </p:nvCxnSpPr>
        <p:spPr>
          <a:xfrm flipH="1" flipV="1">
            <a:off x="5574636" y="3758390"/>
            <a:ext cx="653548" cy="100275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470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Zaoblený obdélník 19">
            <a:hlinkClick r:id="rId3" action="ppaction://hlinksldjump"/>
          </p:cNvPr>
          <p:cNvSpPr/>
          <p:nvPr/>
        </p:nvSpPr>
        <p:spPr>
          <a:xfrm>
            <a:off x="1256981" y="548680"/>
            <a:ext cx="6267347" cy="648072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Pojmenuješ správně vyznačené řeky?</a:t>
            </a:r>
            <a:endParaRPr lang="cs-CZ" sz="2400" b="1" dirty="0"/>
          </a:p>
        </p:txBody>
      </p:sp>
      <p:grpSp>
        <p:nvGrpSpPr>
          <p:cNvPr id="29" name="Skupina 28"/>
          <p:cNvGrpSpPr/>
          <p:nvPr/>
        </p:nvGrpSpPr>
        <p:grpSpPr>
          <a:xfrm>
            <a:off x="1226150" y="1448780"/>
            <a:ext cx="7288131" cy="4751077"/>
            <a:chOff x="1226150" y="1448780"/>
            <a:chExt cx="7288131" cy="4751077"/>
          </a:xfrm>
        </p:grpSpPr>
        <p:grpSp>
          <p:nvGrpSpPr>
            <p:cNvPr id="23" name="Skupina 22"/>
            <p:cNvGrpSpPr/>
            <p:nvPr/>
          </p:nvGrpSpPr>
          <p:grpSpPr>
            <a:xfrm>
              <a:off x="1226150" y="1448780"/>
              <a:ext cx="7288131" cy="4751077"/>
              <a:chOff x="1226150" y="1448780"/>
              <a:chExt cx="7288131" cy="4751077"/>
            </a:xfrm>
          </p:grpSpPr>
          <p:grpSp>
            <p:nvGrpSpPr>
              <p:cNvPr id="4" name="Skupina 3"/>
              <p:cNvGrpSpPr/>
              <p:nvPr/>
            </p:nvGrpSpPr>
            <p:grpSpPr>
              <a:xfrm>
                <a:off x="1979712" y="1772816"/>
                <a:ext cx="5184576" cy="4248472"/>
                <a:chOff x="2153265" y="1696065"/>
                <a:chExt cx="4026309" cy="3318388"/>
              </a:xfrm>
            </p:grpSpPr>
            <p:pic>
              <p:nvPicPr>
                <p:cNvPr id="2" name="Obrázek 1"/>
                <p:cNvPicPr>
                  <a:picLocks noChangeAspect="1"/>
                </p:cNvPicPr>
                <p:nvPr/>
              </p:nvPicPr>
              <p:blipFill rotWithShape="1"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10503" t="7286" r="23749" b="10922"/>
                <a:stretch/>
              </p:blipFill>
              <p:spPr>
                <a:xfrm>
                  <a:off x="2153265" y="1696065"/>
                  <a:ext cx="4026309" cy="3318388"/>
                </a:xfrm>
                <a:prstGeom prst="rect">
                  <a:avLst/>
                </a:prstGeom>
              </p:spPr>
            </p:pic>
            <p:sp>
              <p:nvSpPr>
                <p:cNvPr id="3" name="Ovál 2"/>
                <p:cNvSpPr/>
                <p:nvPr/>
              </p:nvSpPr>
              <p:spPr>
                <a:xfrm>
                  <a:off x="4139952" y="2060847"/>
                  <a:ext cx="1440160" cy="1382461"/>
                </a:xfrm>
                <a:prstGeom prst="ellipse">
                  <a:avLst/>
                </a:prstGeom>
                <a:noFill/>
                <a:ln w="57150">
                  <a:solidFill>
                    <a:srgbClr val="FFC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9" name="Zaoblený obdélník 8"/>
              <p:cNvSpPr/>
              <p:nvPr/>
            </p:nvSpPr>
            <p:spPr>
              <a:xfrm>
                <a:off x="1226150" y="1448780"/>
                <a:ext cx="2304256" cy="648072"/>
              </a:xfrm>
              <a:prstGeom prst="roundRect">
                <a:avLst/>
              </a:prstGeom>
              <a:ln w="38100"/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 sz="2400" dirty="0">
                  <a:ln w="57150">
                    <a:solidFill>
                      <a:schemeClr val="tx1"/>
                    </a:solidFill>
                  </a:ln>
                </a:endParaRPr>
              </a:p>
            </p:txBody>
          </p:sp>
          <p:pic>
            <p:nvPicPr>
              <p:cNvPr id="1026" name="Picture 2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256981" y="2442185"/>
                <a:ext cx="2341563" cy="68262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27" name="Picture 3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272586" y="3437695"/>
                <a:ext cx="2341563" cy="68262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28" name="Picture 4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238327" y="4509120"/>
                <a:ext cx="2341563" cy="68262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29" name="Picture 5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272586" y="5517232"/>
                <a:ext cx="2341563" cy="68262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cxnSp>
            <p:nvCxnSpPr>
              <p:cNvPr id="11" name="Přímá spojnice se šipkou 10"/>
              <p:cNvCxnSpPr>
                <a:stCxn id="9" idx="3"/>
              </p:cNvCxnSpPr>
              <p:nvPr/>
            </p:nvCxnSpPr>
            <p:spPr>
              <a:xfrm>
                <a:off x="3530406" y="1772816"/>
                <a:ext cx="1514819" cy="1010681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nice se šipkou 12"/>
              <p:cNvCxnSpPr>
                <a:stCxn id="1026" idx="3"/>
              </p:cNvCxnSpPr>
              <p:nvPr/>
            </p:nvCxnSpPr>
            <p:spPr>
              <a:xfrm>
                <a:off x="3598544" y="2783498"/>
                <a:ext cx="1189480" cy="341312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se šipkou 14"/>
              <p:cNvCxnSpPr>
                <a:stCxn id="1027" idx="3"/>
              </p:cNvCxnSpPr>
              <p:nvPr/>
            </p:nvCxnSpPr>
            <p:spPr>
              <a:xfrm flipV="1">
                <a:off x="3614149" y="2954154"/>
                <a:ext cx="1850998" cy="824854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se šipkou 16"/>
              <p:cNvCxnSpPr>
                <a:stCxn id="1028" idx="3"/>
              </p:cNvCxnSpPr>
              <p:nvPr/>
            </p:nvCxnSpPr>
            <p:spPr>
              <a:xfrm flipV="1">
                <a:off x="3579890" y="3212976"/>
                <a:ext cx="2000222" cy="1637457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se šipkou 18"/>
              <p:cNvCxnSpPr/>
              <p:nvPr/>
            </p:nvCxnSpPr>
            <p:spPr>
              <a:xfrm flipV="1">
                <a:off x="3561237" y="3573016"/>
                <a:ext cx="2162891" cy="2448272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pic>
            <p:nvPicPr>
              <p:cNvPr id="1030" name="Picture 6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172718" y="1448780"/>
                <a:ext cx="2341563" cy="111612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2" name="TextovéPole 21"/>
              <p:cNvSpPr txBox="1"/>
              <p:nvPr/>
            </p:nvSpPr>
            <p:spPr>
              <a:xfrm>
                <a:off x="6257356" y="1501003"/>
                <a:ext cx="175387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Vodní nádrž:</a:t>
                </a:r>
                <a:endParaRPr lang="cs-CZ" sz="2400" dirty="0"/>
              </a:p>
            </p:txBody>
          </p:sp>
        </p:grpSp>
        <p:cxnSp>
          <p:nvCxnSpPr>
            <p:cNvPr id="25" name="Přímá spojnice se šipkou 24"/>
            <p:cNvCxnSpPr/>
            <p:nvPr/>
          </p:nvCxnSpPr>
          <p:spPr>
            <a:xfrm flipH="1">
              <a:off x="5580112" y="2564904"/>
              <a:ext cx="1584178" cy="559906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023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080943"/>
              </p:ext>
            </p:extLst>
          </p:nvPr>
        </p:nvGraphicFramePr>
        <p:xfrm>
          <a:off x="827584" y="1397000"/>
          <a:ext cx="7704856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0"/>
                <a:gridCol w="266429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ysClr val="windowText" lastClr="000000"/>
                          </a:solidFill>
                        </a:rPr>
                        <a:t>Dříve</a:t>
                      </a:r>
                      <a:r>
                        <a:rPr lang="cs-CZ" sz="2400" b="1" baseline="0" dirty="0" smtClean="0">
                          <a:solidFill>
                            <a:sysClr val="windowText" lastClr="000000"/>
                          </a:solidFill>
                        </a:rPr>
                        <a:t> patřilo královnám, podle legendy je v chrámu pohřben Jan Žižka …</a:t>
                      </a:r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ysClr val="windowText" lastClr="000000"/>
                          </a:solidFill>
                        </a:rPr>
                        <a:t>Město proslulé konáním nejtěžšího dostihu …</a:t>
                      </a:r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ysClr val="windowText" lastClr="000000"/>
                          </a:solidFill>
                        </a:rPr>
                        <a:t>České</a:t>
                      </a:r>
                      <a:r>
                        <a:rPr lang="cs-CZ" sz="2400" b="1" baseline="0" dirty="0" smtClean="0">
                          <a:solidFill>
                            <a:sysClr val="windowText" lastClr="000000"/>
                          </a:solidFill>
                        </a:rPr>
                        <a:t> Safari je …</a:t>
                      </a:r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ysClr val="windowText" lastClr="000000"/>
                          </a:solidFill>
                        </a:rPr>
                        <a:t>Město proslavené textilním průmyslem …</a:t>
                      </a:r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ysClr val="windowText" lastClr="000000"/>
                          </a:solidFill>
                        </a:rPr>
                        <a:t>Pohádkový švec Rumcajs pochází z …</a:t>
                      </a:r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ysClr val="windowText" lastClr="000000"/>
                          </a:solidFill>
                        </a:rPr>
                        <a:t>N……. Zámeček vršku ……</a:t>
                      </a:r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ysClr val="windowText" lastClr="000000"/>
                          </a:solidFill>
                        </a:rPr>
                        <a:t>Důležitá železniční křižovatka je v</a:t>
                      </a:r>
                      <a:r>
                        <a:rPr lang="cs-CZ" sz="2400" b="1" baseline="0" dirty="0" smtClean="0">
                          <a:solidFill>
                            <a:sysClr val="windowText" lastClr="000000"/>
                          </a:solidFill>
                        </a:rPr>
                        <a:t> ….</a:t>
                      </a:r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2123728" y="620688"/>
            <a:ext cx="4968552" cy="576064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Poznáš město podle nápovědy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568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Skupina 12"/>
          <p:cNvGrpSpPr/>
          <p:nvPr/>
        </p:nvGrpSpPr>
        <p:grpSpPr>
          <a:xfrm>
            <a:off x="666499" y="1753888"/>
            <a:ext cx="4963271" cy="3997361"/>
            <a:chOff x="827584" y="2254883"/>
            <a:chExt cx="4675239" cy="3515294"/>
          </a:xfrm>
        </p:grpSpPr>
        <p:grpSp>
          <p:nvGrpSpPr>
            <p:cNvPr id="4" name="Skupina 3"/>
            <p:cNvGrpSpPr/>
            <p:nvPr/>
          </p:nvGrpSpPr>
          <p:grpSpPr>
            <a:xfrm>
              <a:off x="827584" y="2254883"/>
              <a:ext cx="4675239" cy="3515294"/>
              <a:chOff x="2973044" y="1710812"/>
              <a:chExt cx="3283075" cy="2705411"/>
            </a:xfrm>
          </p:grpSpPr>
          <p:pic>
            <p:nvPicPr>
              <p:cNvPr id="2" name="Obrázek 1"/>
              <p:cNvPicPr>
                <a:picLocks noChangeAspect="1"/>
              </p:cNvPicPr>
              <p:nvPr/>
            </p:nvPicPr>
            <p:blipFill rotWithShape="1"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6530" t="10971" r="25283" b="27576"/>
              <a:stretch/>
            </p:blipFill>
            <p:spPr>
              <a:xfrm>
                <a:off x="2973044" y="1710812"/>
                <a:ext cx="3283075" cy="2705411"/>
              </a:xfrm>
              <a:prstGeom prst="rect">
                <a:avLst/>
              </a:prstGeom>
            </p:spPr>
          </p:pic>
          <p:sp>
            <p:nvSpPr>
              <p:cNvPr id="3" name="Ovál 2"/>
              <p:cNvSpPr/>
              <p:nvPr/>
            </p:nvSpPr>
            <p:spPr>
              <a:xfrm>
                <a:off x="3995936" y="1966248"/>
                <a:ext cx="1728192" cy="1656184"/>
              </a:xfrm>
              <a:prstGeom prst="ellipse">
                <a:avLst/>
              </a:prstGeom>
              <a:noFill/>
              <a:ln w="38100"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5" name="TextovéPole 4"/>
            <p:cNvSpPr txBox="1"/>
            <p:nvPr/>
          </p:nvSpPr>
          <p:spPr>
            <a:xfrm>
              <a:off x="2774547" y="3931764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1</a:t>
              </a:r>
              <a:endParaRPr lang="cs-CZ" sz="2400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483768" y="3201107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2</a:t>
              </a:r>
              <a:endParaRPr lang="cs-CZ" sz="24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4211960" y="4012530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3</a:t>
              </a:r>
              <a:endParaRPr lang="cs-CZ" sz="24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682290" y="3393510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4</a:t>
              </a:r>
              <a:endParaRPr lang="cs-CZ" sz="2400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232802" y="3700931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5</a:t>
              </a:r>
              <a:endParaRPr lang="cs-CZ" sz="24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454863" y="2970273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6</a:t>
              </a:r>
              <a:endParaRPr lang="cs-CZ" sz="24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114705" y="3201107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7</a:t>
              </a:r>
              <a:endParaRPr lang="cs-CZ" sz="2400" b="1" dirty="0"/>
            </a:p>
          </p:txBody>
        </p:sp>
      </p:grp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2428897"/>
              </p:ext>
            </p:extLst>
          </p:nvPr>
        </p:nvGraphicFramePr>
        <p:xfrm>
          <a:off x="5940152" y="1772820"/>
          <a:ext cx="2376265" cy="39973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  <a:gridCol w="1800201"/>
              </a:tblGrid>
              <a:tr h="57105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ysClr val="windowText" lastClr="000000"/>
                          </a:solidFill>
                        </a:rPr>
                        <a:t>1</a:t>
                      </a:r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105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ysClr val="windowText" lastClr="000000"/>
                          </a:solidFill>
                        </a:rPr>
                        <a:t>2</a:t>
                      </a:r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105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ysClr val="windowText" lastClr="000000"/>
                          </a:solidFill>
                        </a:rPr>
                        <a:t>3</a:t>
                      </a:r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105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ysClr val="windowText" lastClr="000000"/>
                          </a:solidFill>
                        </a:rPr>
                        <a:t>4</a:t>
                      </a:r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105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ysClr val="windowText" lastClr="000000"/>
                          </a:solidFill>
                        </a:rPr>
                        <a:t>5</a:t>
                      </a:r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105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ysClr val="windowText" lastClr="000000"/>
                          </a:solidFill>
                        </a:rPr>
                        <a:t>6</a:t>
                      </a:r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105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ysClr val="windowText" lastClr="000000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4" name="Zaoblený obdélník 13">
            <a:hlinkClick r:id="rId3" action="ppaction://hlinksldjump"/>
          </p:cNvPr>
          <p:cNvSpPr/>
          <p:nvPr/>
        </p:nvSpPr>
        <p:spPr>
          <a:xfrm>
            <a:off x="1115616" y="764704"/>
            <a:ext cx="6408712" cy="576064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Pojmenuj očíslovaná města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17" name="Zástupný symbol pro číslo snímku 1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1619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683568" y="569457"/>
            <a:ext cx="7776864" cy="504056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Označ nejrozšířenější průmyslová odvětví východních Čech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7584" y="1305342"/>
            <a:ext cx="7632848" cy="4247317"/>
          </a:xfrm>
          <a:prstGeom prst="rect">
            <a:avLst/>
          </a:prstGeom>
        </p:spPr>
        <p:txBody>
          <a:bodyPr wrap="square" numCol="2">
            <a:spAutoFit/>
          </a:bodyPr>
          <a:lstStyle/>
          <a:p>
            <a:r>
              <a:rPr lang="cs-CZ" sz="2400" b="1" dirty="0"/>
              <a:t>Průmysl paliv a energetiky</a:t>
            </a:r>
          </a:p>
          <a:p>
            <a:r>
              <a:rPr lang="cs-CZ" sz="2400" b="1" dirty="0"/>
              <a:t>Hutnictví</a:t>
            </a:r>
          </a:p>
          <a:p>
            <a:r>
              <a:rPr lang="cs-CZ" sz="2400" b="1" dirty="0"/>
              <a:t>Strojírenství</a:t>
            </a:r>
          </a:p>
          <a:p>
            <a:r>
              <a:rPr lang="cs-CZ" sz="2400" b="1" dirty="0"/>
              <a:t>Chemický průmysl</a:t>
            </a:r>
          </a:p>
          <a:p>
            <a:r>
              <a:rPr lang="cs-CZ" sz="2400" b="1" dirty="0"/>
              <a:t>Dřevozpracující průmysl</a:t>
            </a:r>
          </a:p>
          <a:p>
            <a:endParaRPr lang="cs-CZ" sz="2400" b="1" dirty="0"/>
          </a:p>
          <a:p>
            <a:endParaRPr lang="cs-CZ" sz="2400" b="1" dirty="0"/>
          </a:p>
          <a:p>
            <a:endParaRPr lang="cs-CZ" sz="2400" b="1" dirty="0"/>
          </a:p>
          <a:p>
            <a:endParaRPr lang="cs-CZ" sz="2400" b="1" dirty="0"/>
          </a:p>
          <a:p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 smtClean="0"/>
              <a:t>Papírenský </a:t>
            </a:r>
            <a:r>
              <a:rPr lang="cs-CZ" sz="2400" b="1" dirty="0"/>
              <a:t>průmysl</a:t>
            </a:r>
          </a:p>
          <a:p>
            <a:r>
              <a:rPr lang="cs-CZ" sz="2400" b="1" dirty="0"/>
              <a:t>Sklářství</a:t>
            </a:r>
          </a:p>
          <a:p>
            <a:r>
              <a:rPr lang="cs-CZ" sz="2400" b="1" dirty="0"/>
              <a:t>Keramický průmysl</a:t>
            </a:r>
          </a:p>
          <a:p>
            <a:r>
              <a:rPr lang="cs-CZ" sz="2400" b="1" dirty="0"/>
              <a:t>Textilní a oděvní průmysl</a:t>
            </a:r>
          </a:p>
          <a:p>
            <a:r>
              <a:rPr lang="cs-CZ" sz="2400" b="1" dirty="0"/>
              <a:t>Potravinářský průmysl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796294" y="3479762"/>
            <a:ext cx="7632848" cy="72008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Vyber nejrozšířenější plodiny, které se pěstují v této </a:t>
            </a:r>
            <a:r>
              <a:rPr lang="cs-CZ" sz="2400" b="1" dirty="0" smtClean="0"/>
              <a:t>oblasti  a chovaná užitková zvířata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7354" y="4437112"/>
            <a:ext cx="7632849" cy="4524315"/>
          </a:xfrm>
          <a:prstGeom prst="rect">
            <a:avLst/>
          </a:prstGeom>
          <a:noFill/>
        </p:spPr>
        <p:txBody>
          <a:bodyPr wrap="square" numCol="3" rtlCol="0">
            <a:spAutoFit/>
          </a:bodyPr>
          <a:lstStyle/>
          <a:p>
            <a:r>
              <a:rPr lang="cs-CZ" sz="2400" b="1" dirty="0" smtClean="0"/>
              <a:t>Cukrovka</a:t>
            </a:r>
          </a:p>
          <a:p>
            <a:r>
              <a:rPr lang="cs-CZ" sz="2400" b="1" dirty="0" smtClean="0"/>
              <a:t>Brambory</a:t>
            </a:r>
          </a:p>
          <a:p>
            <a:r>
              <a:rPr lang="cs-CZ" sz="2400" b="1" dirty="0" smtClean="0"/>
              <a:t>Len</a:t>
            </a:r>
          </a:p>
          <a:p>
            <a:r>
              <a:rPr lang="cs-CZ" sz="2400" b="1" dirty="0" smtClean="0"/>
              <a:t>Řepka</a:t>
            </a:r>
          </a:p>
          <a:p>
            <a:r>
              <a:rPr lang="cs-CZ" sz="2400" b="1" dirty="0" smtClean="0"/>
              <a:t>Zelenina</a:t>
            </a:r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 smtClean="0"/>
              <a:t>Ovoce</a:t>
            </a:r>
          </a:p>
          <a:p>
            <a:r>
              <a:rPr lang="cs-CZ" sz="2400" b="1" dirty="0" smtClean="0"/>
              <a:t>Vinná réva</a:t>
            </a:r>
          </a:p>
          <a:p>
            <a:r>
              <a:rPr lang="cs-CZ" sz="2400" b="1" dirty="0" smtClean="0"/>
              <a:t>Chmel</a:t>
            </a:r>
          </a:p>
          <a:p>
            <a:r>
              <a:rPr lang="cs-CZ" sz="2400" b="1" dirty="0" smtClean="0"/>
              <a:t>Obilniny</a:t>
            </a:r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Skot</a:t>
            </a:r>
          </a:p>
          <a:p>
            <a:r>
              <a:rPr lang="cs-CZ" sz="2400" b="1" dirty="0" smtClean="0"/>
              <a:t>Prasata</a:t>
            </a:r>
          </a:p>
          <a:p>
            <a:r>
              <a:rPr lang="cs-CZ" sz="2400" b="1" dirty="0" smtClean="0"/>
              <a:t>Drůbež</a:t>
            </a:r>
          </a:p>
          <a:p>
            <a:r>
              <a:rPr lang="cs-CZ" sz="2400" b="1" dirty="0" smtClean="0"/>
              <a:t>Ovce</a:t>
            </a:r>
          </a:p>
          <a:p>
            <a:r>
              <a:rPr lang="cs-CZ" sz="2400" b="1" dirty="0" smtClean="0"/>
              <a:t>Ryby</a:t>
            </a:r>
          </a:p>
          <a:p>
            <a:r>
              <a:rPr lang="cs-CZ" sz="2400" b="1" dirty="0"/>
              <a:t>K</a:t>
            </a:r>
            <a:r>
              <a:rPr lang="cs-CZ" sz="2400" b="1" dirty="0" smtClean="0"/>
              <a:t>oně</a:t>
            </a:r>
            <a:endParaRPr lang="cs-CZ" sz="2400" b="1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5598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899592" y="476672"/>
            <a:ext cx="7128792" cy="576064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Doplň pamětihodnosti a zajímavosti dané oblasti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650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3835" y="2890072"/>
            <a:ext cx="2862064" cy="2146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708" y="550978"/>
            <a:ext cx="3140968" cy="23557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6684" y="548680"/>
            <a:ext cx="3140968" cy="23557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rId9" action="ppaction://hlinksldjump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4365104"/>
            <a:ext cx="2688298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>
            <a:hlinkClick r:id="rId11" action="ppaction://hlinksldjump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3235" y="4375179"/>
            <a:ext cx="2718048" cy="2038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69708" y="364014"/>
            <a:ext cx="651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Str. 7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28184" y="4149080"/>
            <a:ext cx="651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Str. 8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9708" y="3963346"/>
            <a:ext cx="651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Str. 6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07971" y="2596262"/>
            <a:ext cx="651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Str. 5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53234" y="490058"/>
            <a:ext cx="651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Str. 4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3884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6935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335</Words>
  <Application>Microsoft Office PowerPoint</Application>
  <PresentationFormat>Předvádění na obrazovce (4:3)</PresentationFormat>
  <Paragraphs>148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AS</cp:lastModifiedBy>
  <cp:revision>18</cp:revision>
  <dcterms:created xsi:type="dcterms:W3CDTF">2011-11-15T18:51:47Z</dcterms:created>
  <dcterms:modified xsi:type="dcterms:W3CDTF">2012-05-08T18:55:28Z</dcterms:modified>
</cp:coreProperties>
</file>