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257" r:id="rId2"/>
    <p:sldId id="265" r:id="rId3"/>
    <p:sldId id="258" r:id="rId4"/>
    <p:sldId id="259" r:id="rId5"/>
    <p:sldId id="261" r:id="rId6"/>
    <p:sldId id="262" r:id="rId7"/>
    <p:sldId id="263" r:id="rId8"/>
    <p:sldId id="260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48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Konstantinovy Lázně, okres Tachov,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Hana </a:t>
          </a:r>
          <a:r>
            <a:rPr lang="cs-CZ" sz="2000" dirty="0" err="1" smtClean="0"/>
            <a:t>Vrtělková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VY_32_INOVACE_Vl_09_Severní Čechy</a:t>
          </a:r>
          <a:endParaRPr lang="cs-CZ" sz="20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</a:t>
          </a:r>
          <a:r>
            <a:rPr lang="cs-CZ" sz="2000" smtClean="0"/>
            <a:t>: </a:t>
          </a:r>
          <a:r>
            <a:rPr lang="cs-CZ" sz="2000" smtClean="0"/>
            <a:t>CZ.1.07/1.4.00/21.004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Severní Čechy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97E6E72-CB3E-40DD-87CD-D3EDF305C22F}" type="presOf" srcId="{D8197B8C-B260-4A16-BDF4-0947B075E274}" destId="{25B08C86-7E15-44DC-BE7F-FFB55DD49D12}" srcOrd="0" destOrd="0" presId="urn:microsoft.com/office/officeart/2005/8/layout/target3"/>
    <dgm:cxn modelId="{DF9C3DAB-554F-41FA-9DF0-E25BF118D042}" type="presOf" srcId="{D8197B8C-B260-4A16-BDF4-0947B075E274}" destId="{5A5FFA88-C948-4069-8E93-59FA12366E83}" srcOrd="1" destOrd="0" presId="urn:microsoft.com/office/officeart/2005/8/layout/target3"/>
    <dgm:cxn modelId="{D5ABB705-23EE-4BA6-9832-2C70D7660B4B}" type="presOf" srcId="{D1B46980-6531-4606-95E6-44980827E919}" destId="{2BE915AB-18AA-4053-B92C-3BFC9ED204BB}" srcOrd="1" destOrd="0" presId="urn:microsoft.com/office/officeart/2005/8/layout/target3"/>
    <dgm:cxn modelId="{F17E256E-CFC2-4D4E-A107-0CBA2E013137}" type="presOf" srcId="{B651F6E3-6281-48DB-9319-2AEAFDAE7572}" destId="{619D679B-A015-4ECF-8348-D1034C574F40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E479CA3C-3AAC-47B2-9E59-588747A855D0}" type="presOf" srcId="{B651F6E3-6281-48DB-9319-2AEAFDAE7572}" destId="{6BB5E863-4638-4E1D-BFDE-399D028AC4ED}" srcOrd="1" destOrd="0" presId="urn:microsoft.com/office/officeart/2005/8/layout/target3"/>
    <dgm:cxn modelId="{E8A0D0B1-9B22-493C-8762-673F2947AB5B}" type="presOf" srcId="{D1D4F407-5343-4D3F-B5B9-D407B03CAEB4}" destId="{AED2198E-93D5-4001-81B4-73124B309672}" srcOrd="1" destOrd="0" presId="urn:microsoft.com/office/officeart/2005/8/layout/target3"/>
    <dgm:cxn modelId="{38BF1F99-4C2B-4197-B451-998FDE3E1946}" type="presOf" srcId="{757F3AB3-0718-4624-B441-E567A8F0AB56}" destId="{333A1088-737F-45CB-B68E-254E46348037}" srcOrd="0" destOrd="0" presId="urn:microsoft.com/office/officeart/2005/8/layout/target3"/>
    <dgm:cxn modelId="{34CF5F8E-8F61-4C13-9F69-E2DC6E80F1D9}" type="presOf" srcId="{4C35D32F-0EAB-4CD7-82EE-45574DC2A586}" destId="{8BEBB6EC-1DAA-4CAC-8A25-BC0FCBD5DBD5}" srcOrd="0" destOrd="0" presId="urn:microsoft.com/office/officeart/2005/8/layout/target3"/>
    <dgm:cxn modelId="{24A83F0A-4CAC-41CE-82C8-A83952C2659F}" type="presOf" srcId="{4C35D32F-0EAB-4CD7-82EE-45574DC2A586}" destId="{890E4F0B-2866-4A3F-A3C7-2A14B1797930}" srcOrd="1" destOrd="0" presId="urn:microsoft.com/office/officeart/2005/8/layout/target3"/>
    <dgm:cxn modelId="{B50CCB25-39AB-4C96-94CB-A8F104AF6B44}" type="presOf" srcId="{D1B46980-6531-4606-95E6-44980827E919}" destId="{6140AFEC-043D-4C43-A2F9-D0F5331DF3A3}" srcOrd="0" destOrd="0" presId="urn:microsoft.com/office/officeart/2005/8/layout/target3"/>
    <dgm:cxn modelId="{9097E09E-6CFE-4AF9-95CB-FD1EA63CC979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DAB00A03-5888-485B-86A7-7E9E7C009B7B}" type="presParOf" srcId="{333A1088-737F-45CB-B68E-254E46348037}" destId="{F5ABB229-8D3B-4694-996A-96F23CF14429}" srcOrd="0" destOrd="0" presId="urn:microsoft.com/office/officeart/2005/8/layout/target3"/>
    <dgm:cxn modelId="{AC306A4B-C62D-4210-977B-E8D8FBDD6A65}" type="presParOf" srcId="{333A1088-737F-45CB-B68E-254E46348037}" destId="{F41139FD-01EE-4571-8B17-4FB00FC51163}" srcOrd="1" destOrd="0" presId="urn:microsoft.com/office/officeart/2005/8/layout/target3"/>
    <dgm:cxn modelId="{14E30547-E446-417B-AFEB-15FDFA07DE81}" type="presParOf" srcId="{333A1088-737F-45CB-B68E-254E46348037}" destId="{D005CE8C-CC26-4C3E-AC11-E15060ECD759}" srcOrd="2" destOrd="0" presId="urn:microsoft.com/office/officeart/2005/8/layout/target3"/>
    <dgm:cxn modelId="{85AFCE7A-F8B2-4CEC-A02C-02AB7C852921}" type="presParOf" srcId="{333A1088-737F-45CB-B68E-254E46348037}" destId="{2C702D82-9B77-49B7-9568-BB8EB47C3372}" srcOrd="3" destOrd="0" presId="urn:microsoft.com/office/officeart/2005/8/layout/target3"/>
    <dgm:cxn modelId="{B82CFE05-CF38-47AA-A1C7-C4D24D83E61E}" type="presParOf" srcId="{333A1088-737F-45CB-B68E-254E46348037}" destId="{A52A0455-90FF-4808-ABD0-F02540D31D5A}" srcOrd="4" destOrd="0" presId="urn:microsoft.com/office/officeart/2005/8/layout/target3"/>
    <dgm:cxn modelId="{4B60E510-4F13-411B-9C99-292C402F83B2}" type="presParOf" srcId="{333A1088-737F-45CB-B68E-254E46348037}" destId="{6140AFEC-043D-4C43-A2F9-D0F5331DF3A3}" srcOrd="5" destOrd="0" presId="urn:microsoft.com/office/officeart/2005/8/layout/target3"/>
    <dgm:cxn modelId="{B266B933-CBA0-468E-9BEC-5B48355DCB2F}" type="presParOf" srcId="{333A1088-737F-45CB-B68E-254E46348037}" destId="{9358AC05-5D7D-4327-9F80-1AD486AEA664}" srcOrd="6" destOrd="0" presId="urn:microsoft.com/office/officeart/2005/8/layout/target3"/>
    <dgm:cxn modelId="{6C003467-900F-43C5-A238-F258AE6479CF}" type="presParOf" srcId="{333A1088-737F-45CB-B68E-254E46348037}" destId="{313FC574-E1CD-4FB4-B054-0B805CE0447D}" srcOrd="7" destOrd="0" presId="urn:microsoft.com/office/officeart/2005/8/layout/target3"/>
    <dgm:cxn modelId="{787BE243-1616-4353-A677-F2985FC3EAD7}" type="presParOf" srcId="{333A1088-737F-45CB-B68E-254E46348037}" destId="{619D679B-A015-4ECF-8348-D1034C574F40}" srcOrd="8" destOrd="0" presId="urn:microsoft.com/office/officeart/2005/8/layout/target3"/>
    <dgm:cxn modelId="{C4D4A6ED-605E-4171-AD10-D646C5CCA50F}" type="presParOf" srcId="{333A1088-737F-45CB-B68E-254E46348037}" destId="{322283A8-4A27-4CDA-BAE3-F381106A9174}" srcOrd="9" destOrd="0" presId="urn:microsoft.com/office/officeart/2005/8/layout/target3"/>
    <dgm:cxn modelId="{77D83CCB-5A2F-42DC-A085-3C2B90721BE2}" type="presParOf" srcId="{333A1088-737F-45CB-B68E-254E46348037}" destId="{FFC9F71D-1B4F-4AD9-A4A6-86ADEFC8AF5C}" srcOrd="10" destOrd="0" presId="urn:microsoft.com/office/officeart/2005/8/layout/target3"/>
    <dgm:cxn modelId="{7039CF54-4C96-4A26-AB29-B60D362BF39D}" type="presParOf" srcId="{333A1088-737F-45CB-B68E-254E46348037}" destId="{25B08C86-7E15-44DC-BE7F-FFB55DD49D12}" srcOrd="11" destOrd="0" presId="urn:microsoft.com/office/officeart/2005/8/layout/target3"/>
    <dgm:cxn modelId="{136BFCD8-F8D1-45AA-A1BC-0E739F687DEF}" type="presParOf" srcId="{333A1088-737F-45CB-B68E-254E46348037}" destId="{76644BE8-9D7C-4C09-B250-3D10AF48CBB7}" srcOrd="12" destOrd="0" presId="urn:microsoft.com/office/officeart/2005/8/layout/target3"/>
    <dgm:cxn modelId="{ADC4D61F-F70B-4F18-AD33-8626C670B6AD}" type="presParOf" srcId="{333A1088-737F-45CB-B68E-254E46348037}" destId="{EE85B701-7295-41C0-BA7A-34D3756A2AE6}" srcOrd="13" destOrd="0" presId="urn:microsoft.com/office/officeart/2005/8/layout/target3"/>
    <dgm:cxn modelId="{C32A9D0A-3846-4798-96BC-8AD1B6BEF2FA}" type="presParOf" srcId="{333A1088-737F-45CB-B68E-254E46348037}" destId="{8BEBB6EC-1DAA-4CAC-8A25-BC0FCBD5DBD5}" srcOrd="14" destOrd="0" presId="urn:microsoft.com/office/officeart/2005/8/layout/target3"/>
    <dgm:cxn modelId="{BDCDFC34-C211-4732-A414-60F392B18FF1}" type="presParOf" srcId="{333A1088-737F-45CB-B68E-254E46348037}" destId="{AED2198E-93D5-4001-81B4-73124B309672}" srcOrd="15" destOrd="0" presId="urn:microsoft.com/office/officeart/2005/8/layout/target3"/>
    <dgm:cxn modelId="{87E11E6E-89C1-4848-B065-F95260026CDE}" type="presParOf" srcId="{333A1088-737F-45CB-B68E-254E46348037}" destId="{2BE915AB-18AA-4053-B92C-3BFC9ED204BB}" srcOrd="16" destOrd="0" presId="urn:microsoft.com/office/officeart/2005/8/layout/target3"/>
    <dgm:cxn modelId="{BFB12B78-8455-4C55-AA24-F2865FD59D4F}" type="presParOf" srcId="{333A1088-737F-45CB-B68E-254E46348037}" destId="{6BB5E863-4638-4E1D-BFDE-399D028AC4ED}" srcOrd="17" destOrd="0" presId="urn:microsoft.com/office/officeart/2005/8/layout/target3"/>
    <dgm:cxn modelId="{D4A71295-147F-4C06-B811-22FD00533FCE}" type="presParOf" srcId="{333A1088-737F-45CB-B68E-254E46348037}" destId="{5A5FFA88-C948-4069-8E93-59FA12366E83}" srcOrd="18" destOrd="0" presId="urn:microsoft.com/office/officeart/2005/8/layout/target3"/>
    <dgm:cxn modelId="{279CA96F-FB7B-46AD-A406-A1BB1A907AA9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240360" cy="324036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604454" y="0"/>
          <a:ext cx="6444716" cy="324036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Konstantinovy Lázně, okres Tachov, příspěvková organizace</a:t>
          </a:r>
          <a:endParaRPr lang="cs-CZ" sz="2000" kern="1200" dirty="0"/>
        </a:p>
      </dsp:txBody>
      <dsp:txXfrm>
        <a:off x="1604454" y="0"/>
        <a:ext cx="6444716" cy="518457"/>
      </dsp:txXfrm>
    </dsp:sp>
    <dsp:sp modelId="{A52A0455-90FF-4808-ABD0-F02540D31D5A}">
      <dsp:nvSpPr>
        <dsp:cNvPr id="0" name=""/>
        <dsp:cNvSpPr/>
      </dsp:nvSpPr>
      <dsp:spPr>
        <a:xfrm>
          <a:off x="340237" y="518457"/>
          <a:ext cx="2559884" cy="255988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620180" y="518457"/>
          <a:ext cx="6444716" cy="25598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Hana </a:t>
          </a:r>
          <a:r>
            <a:rPr lang="cs-CZ" sz="2000" kern="1200" dirty="0" err="1" smtClean="0"/>
            <a:t>Vrtělková</a:t>
          </a:r>
          <a:endParaRPr lang="cs-CZ" sz="2000" kern="1200" dirty="0"/>
        </a:p>
      </dsp:txBody>
      <dsp:txXfrm>
        <a:off x="1620180" y="518457"/>
        <a:ext cx="6444716" cy="518457"/>
      </dsp:txXfrm>
    </dsp:sp>
    <dsp:sp modelId="{313FC574-E1CD-4FB4-B054-0B805CE0447D}">
      <dsp:nvSpPr>
        <dsp:cNvPr id="0" name=""/>
        <dsp:cNvSpPr/>
      </dsp:nvSpPr>
      <dsp:spPr>
        <a:xfrm>
          <a:off x="680475" y="1036915"/>
          <a:ext cx="1879408" cy="187940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620180" y="1036915"/>
          <a:ext cx="6444716" cy="187940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VY_32_INOVACE_Vl_09_Severní Čechy</a:t>
          </a:r>
          <a:endParaRPr lang="cs-CZ" sz="2000" kern="1200" dirty="0"/>
        </a:p>
      </dsp:txBody>
      <dsp:txXfrm>
        <a:off x="1620180" y="1036915"/>
        <a:ext cx="6444716" cy="518457"/>
      </dsp:txXfrm>
    </dsp:sp>
    <dsp:sp modelId="{FFC9F71D-1B4F-4AD9-A4A6-86ADEFC8AF5C}">
      <dsp:nvSpPr>
        <dsp:cNvPr id="0" name=""/>
        <dsp:cNvSpPr/>
      </dsp:nvSpPr>
      <dsp:spPr>
        <a:xfrm>
          <a:off x="1020713" y="1555372"/>
          <a:ext cx="1198933" cy="119893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570877" y="1556943"/>
          <a:ext cx="6444716" cy="11989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Severní Čechy</a:t>
          </a:r>
          <a:endParaRPr lang="cs-CZ" sz="2000" kern="1200" dirty="0"/>
        </a:p>
      </dsp:txBody>
      <dsp:txXfrm>
        <a:off x="1570877" y="1556943"/>
        <a:ext cx="6444716" cy="518457"/>
      </dsp:txXfrm>
    </dsp:sp>
    <dsp:sp modelId="{EE85B701-7295-41C0-BA7A-34D3756A2AE6}">
      <dsp:nvSpPr>
        <dsp:cNvPr id="0" name=""/>
        <dsp:cNvSpPr/>
      </dsp:nvSpPr>
      <dsp:spPr>
        <a:xfrm>
          <a:off x="1360951" y="2073830"/>
          <a:ext cx="518457" cy="5184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620180" y="2073830"/>
          <a:ext cx="6444716" cy="5184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</a:t>
          </a:r>
          <a:r>
            <a:rPr lang="cs-CZ" sz="2000" kern="1200" smtClean="0"/>
            <a:t>: </a:t>
          </a:r>
          <a:r>
            <a:rPr lang="cs-CZ" sz="2000" kern="1200" smtClean="0"/>
            <a:t>CZ.1.07/1.4.00/21.004</a:t>
          </a:r>
          <a:endParaRPr lang="cs-CZ" sz="2000" kern="1200" dirty="0"/>
        </a:p>
      </dsp:txBody>
      <dsp:txXfrm>
        <a:off x="1620180" y="2073830"/>
        <a:ext cx="6444716" cy="5184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06ED89-40A5-4E48-89FE-850DB1310771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36AA94-7AE1-4B9A-BB81-0E746350E4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35586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Pod modrým obdélníkem je správný název oblasti.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36AA94-7AE1-4B9A-BB81-0E746350E417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37910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5.ročník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71542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5.ročník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87567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5.ročník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11156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5.ročník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7548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5.ročník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17838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5.ročník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59428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5.ročník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325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5.ročník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13434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5.ročník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9199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5.ročník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42093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5.ročník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41322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Člověk a jeho svět - Vlastivěda 5.ročník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17D56D-D40F-4767-85BF-3178D0AFF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33793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image" Target="../media/image6.png"/><Relationship Id="rId7" Type="http://schemas.openxmlformats.org/officeDocument/2006/relationships/image" Target="../media/image8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6.xml"/><Relationship Id="rId5" Type="http://schemas.openxmlformats.org/officeDocument/2006/relationships/image" Target="../media/image7.png"/><Relationship Id="rId4" Type="http://schemas.openxmlformats.org/officeDocument/2006/relationships/slide" Target="slide5.xml"/><Relationship Id="rId9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189920628"/>
              </p:ext>
            </p:extLst>
          </p:nvPr>
        </p:nvGraphicFramePr>
        <p:xfrm>
          <a:off x="539552" y="1052736"/>
          <a:ext cx="8064896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368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620688"/>
            <a:ext cx="7880747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Anotace</a:t>
            </a:r>
            <a:r>
              <a:rPr lang="cs-CZ" dirty="0" smtClean="0"/>
              <a:t>:</a:t>
            </a:r>
          </a:p>
          <a:p>
            <a:r>
              <a:rPr lang="cs-CZ" dirty="0"/>
              <a:t>	</a:t>
            </a:r>
            <a:r>
              <a:rPr lang="cs-CZ" dirty="0" smtClean="0"/>
              <a:t>Prezentace </a:t>
            </a:r>
            <a:r>
              <a:rPr lang="cs-CZ" dirty="0"/>
              <a:t>učiva: </a:t>
            </a:r>
            <a:r>
              <a:rPr lang="cs-CZ" dirty="0" smtClean="0"/>
              <a:t>severní Čechy</a:t>
            </a:r>
          </a:p>
          <a:p>
            <a:r>
              <a:rPr lang="cs-CZ" dirty="0"/>
              <a:t>Žáci si zopakují znalosti měst, řek, povrchu a průmyslu </a:t>
            </a:r>
            <a:r>
              <a:rPr lang="cs-CZ" dirty="0" smtClean="0"/>
              <a:t>dané oblasti.</a:t>
            </a:r>
            <a:endParaRPr lang="cs-CZ" dirty="0"/>
          </a:p>
          <a:p>
            <a:r>
              <a:rPr lang="cs-CZ" dirty="0"/>
              <a:t>V</a:t>
            </a:r>
            <a:r>
              <a:rPr lang="cs-CZ" dirty="0" smtClean="0"/>
              <a:t>yhledávají </a:t>
            </a:r>
            <a:r>
              <a:rPr lang="cs-CZ" dirty="0"/>
              <a:t>objekty ve svých příručních </a:t>
            </a:r>
            <a:r>
              <a:rPr lang="cs-CZ" dirty="0" smtClean="0"/>
              <a:t>mapách, přiřazují názvy pohoří a nížin. </a:t>
            </a:r>
          </a:p>
          <a:p>
            <a:r>
              <a:rPr lang="cs-CZ" dirty="0" smtClean="0"/>
              <a:t> </a:t>
            </a:r>
          </a:p>
          <a:p>
            <a:r>
              <a:rPr lang="cs-CZ" dirty="0" smtClean="0"/>
              <a:t>Učební materiál vede žáky k aktivní práci, opravovat případné chyby mohou</a:t>
            </a:r>
          </a:p>
          <a:p>
            <a:r>
              <a:rPr lang="cs-CZ" dirty="0" smtClean="0"/>
              <a:t>přímo v prezentaci.</a:t>
            </a:r>
          </a:p>
          <a:p>
            <a:endParaRPr lang="cs-CZ" dirty="0" smtClean="0"/>
          </a:p>
          <a:p>
            <a:r>
              <a:rPr lang="cs-CZ" dirty="0" smtClean="0"/>
              <a:t>DUM je určen pro 5. ročník ZŠ, je vhodný pro procvičování učiva.</a:t>
            </a:r>
          </a:p>
          <a:p>
            <a:endParaRPr lang="cs-CZ" dirty="0"/>
          </a:p>
          <a:p>
            <a:r>
              <a:rPr lang="cs-CZ" dirty="0" smtClean="0"/>
              <a:t>Pomůcky: příruční mapy, fixy pro psaní na tabuli, obměna : možno vytisknout </a:t>
            </a:r>
          </a:p>
          <a:p>
            <a:r>
              <a:rPr lang="cs-CZ" dirty="0" smtClean="0"/>
              <a:t>karty s názvy pohoří, vrcholů, nížin, měst.</a:t>
            </a:r>
          </a:p>
          <a:p>
            <a:endParaRPr lang="cs-CZ" dirty="0"/>
          </a:p>
          <a:p>
            <a:r>
              <a:rPr lang="cs-CZ" dirty="0" smtClean="0"/>
              <a:t>Při práci využijí žáci pro kontrolu odkrytí barevného pole a hypertextových odkazů </a:t>
            </a:r>
          </a:p>
          <a:p>
            <a:r>
              <a:rPr lang="cs-CZ" dirty="0" smtClean="0"/>
              <a:t>v nadpisech otevřou stranu  se správným řešením, která je v závěru prezentace. </a:t>
            </a:r>
          </a:p>
          <a:p>
            <a:r>
              <a:rPr lang="cs-CZ" dirty="0" smtClean="0"/>
              <a:t>V jednotlivých obrazech je opět odkaz pro návrat zpět.</a:t>
            </a:r>
          </a:p>
          <a:p>
            <a:endParaRPr lang="cs-CZ" dirty="0"/>
          </a:p>
          <a:p>
            <a:r>
              <a:rPr lang="cs-CZ" dirty="0" smtClean="0"/>
              <a:t>Autorem materiálu a všech jeho částí, není-li uvedeno jinak, je Hana </a:t>
            </a:r>
            <a:r>
              <a:rPr lang="cs-CZ" dirty="0" err="1" smtClean="0"/>
              <a:t>Vrtělková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177281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5.ročník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5806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299" b="98485" l="420" r="99580">
                        <a14:foregroundMark x1="31748" y1="12338" x2="31748" y2="123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8820" b="25035"/>
          <a:stretch/>
        </p:blipFill>
        <p:spPr>
          <a:xfrm>
            <a:off x="1423598" y="1484784"/>
            <a:ext cx="6516706" cy="3888432"/>
          </a:xfrm>
          <a:prstGeom prst="rect">
            <a:avLst/>
          </a:prstGeom>
        </p:spPr>
      </p:pic>
      <p:sp>
        <p:nvSpPr>
          <p:cNvPr id="3" name="Zaoblený obdélník 2"/>
          <p:cNvSpPr/>
          <p:nvPr/>
        </p:nvSpPr>
        <p:spPr>
          <a:xfrm>
            <a:off x="827584" y="692696"/>
            <a:ext cx="7416824" cy="64807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Jaká oblast české republiky je vyznačena modře?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558965" y="5373216"/>
            <a:ext cx="19540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Severní Čechy</a:t>
            </a:r>
            <a:endParaRPr lang="cs-CZ" sz="2400" b="1" dirty="0"/>
          </a:p>
        </p:txBody>
      </p:sp>
      <p:sp>
        <p:nvSpPr>
          <p:cNvPr id="5" name="Zaoblený obdélník 4"/>
          <p:cNvSpPr/>
          <p:nvPr/>
        </p:nvSpPr>
        <p:spPr>
          <a:xfrm>
            <a:off x="2915816" y="5157192"/>
            <a:ext cx="3168352" cy="93610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5.ročník</a:t>
            </a:r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9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>
            <a:hlinkClick r:id="rId2" action="ppaction://hlinksldjump"/>
          </p:cNvPr>
          <p:cNvSpPr/>
          <p:nvPr/>
        </p:nvSpPr>
        <p:spPr>
          <a:xfrm>
            <a:off x="1619672" y="836712"/>
            <a:ext cx="6480720" cy="504056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Pojmenuješ správně pohoří a nejvyšší hory?</a:t>
            </a:r>
            <a:endParaRPr lang="cs-CZ" sz="2400" b="1" dirty="0">
              <a:solidFill>
                <a:schemeClr val="tx1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2079523" y="1856740"/>
            <a:ext cx="4868741" cy="4236556"/>
            <a:chOff x="2079523" y="1856740"/>
            <a:chExt cx="3244645" cy="2818500"/>
          </a:xfrm>
        </p:grpSpPr>
        <p:pic>
          <p:nvPicPr>
            <p:cNvPr id="3" name="Obrázek 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14" r="35700" b="10368"/>
            <a:stretch/>
          </p:blipFill>
          <p:spPr>
            <a:xfrm>
              <a:off x="2079523" y="1856740"/>
              <a:ext cx="3244645" cy="2818500"/>
            </a:xfrm>
            <a:prstGeom prst="rect">
              <a:avLst/>
            </a:prstGeom>
          </p:spPr>
        </p:pic>
        <p:sp>
          <p:nvSpPr>
            <p:cNvPr id="4" name="Ovál 3"/>
            <p:cNvSpPr/>
            <p:nvPr/>
          </p:nvSpPr>
          <p:spPr>
            <a:xfrm rot="20893898">
              <a:off x="2547329" y="2132569"/>
              <a:ext cx="2002377" cy="865254"/>
            </a:xfrm>
            <a:prstGeom prst="ellipse">
              <a:avLst/>
            </a:prstGeom>
            <a:noFill/>
            <a:ln w="5715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noFill/>
              </a:endParaRPr>
            </a:p>
          </p:txBody>
        </p:sp>
      </p:grpSp>
      <p:grpSp>
        <p:nvGrpSpPr>
          <p:cNvPr id="31" name="Skupina 30"/>
          <p:cNvGrpSpPr/>
          <p:nvPr/>
        </p:nvGrpSpPr>
        <p:grpSpPr>
          <a:xfrm>
            <a:off x="755577" y="2025042"/>
            <a:ext cx="4608512" cy="721414"/>
            <a:chOff x="1287435" y="2025042"/>
            <a:chExt cx="4076653" cy="721414"/>
          </a:xfrm>
        </p:grpSpPr>
        <p:sp>
          <p:nvSpPr>
            <p:cNvPr id="12" name="Zaoblený obdélník 11"/>
            <p:cNvSpPr/>
            <p:nvPr/>
          </p:nvSpPr>
          <p:spPr>
            <a:xfrm>
              <a:off x="1287435" y="2025042"/>
              <a:ext cx="1584176" cy="476881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2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4" name="Přímá spojnice se šipkou 13"/>
            <p:cNvCxnSpPr>
              <a:stCxn id="12" idx="3"/>
            </p:cNvCxnSpPr>
            <p:nvPr/>
          </p:nvCxnSpPr>
          <p:spPr>
            <a:xfrm>
              <a:off x="2871611" y="2263483"/>
              <a:ext cx="2492477" cy="482973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024" name="Skupina 1023"/>
          <p:cNvGrpSpPr/>
          <p:nvPr/>
        </p:nvGrpSpPr>
        <p:grpSpPr>
          <a:xfrm>
            <a:off x="755577" y="3468064"/>
            <a:ext cx="2304255" cy="630631"/>
            <a:chOff x="1247515" y="3468064"/>
            <a:chExt cx="1812317" cy="630631"/>
          </a:xfrm>
        </p:grpSpPr>
        <p:sp>
          <p:nvSpPr>
            <p:cNvPr id="10" name="Zaoblený obdélník 9"/>
            <p:cNvSpPr/>
            <p:nvPr/>
          </p:nvSpPr>
          <p:spPr>
            <a:xfrm>
              <a:off x="1247515" y="3630643"/>
              <a:ext cx="1584176" cy="46805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2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" name="Přímá spojnice se šipkou 15"/>
            <p:cNvCxnSpPr/>
            <p:nvPr/>
          </p:nvCxnSpPr>
          <p:spPr>
            <a:xfrm flipV="1">
              <a:off x="2831691" y="3468064"/>
              <a:ext cx="228141" cy="396605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025" name="Skupina 1024"/>
          <p:cNvGrpSpPr/>
          <p:nvPr/>
        </p:nvGrpSpPr>
        <p:grpSpPr>
          <a:xfrm>
            <a:off x="755577" y="2921636"/>
            <a:ext cx="3960439" cy="2739611"/>
            <a:chOff x="1220609" y="2921637"/>
            <a:chExt cx="3495407" cy="2321636"/>
          </a:xfrm>
        </p:grpSpPr>
        <p:sp>
          <p:nvSpPr>
            <p:cNvPr id="11" name="Zaoblený obdélník 10"/>
            <p:cNvSpPr/>
            <p:nvPr/>
          </p:nvSpPr>
          <p:spPr>
            <a:xfrm>
              <a:off x="1220609" y="4766393"/>
              <a:ext cx="1584176" cy="47688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2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8" name="Přímá spojnice se šipkou 17"/>
            <p:cNvCxnSpPr>
              <a:stCxn id="11" idx="3"/>
            </p:cNvCxnSpPr>
            <p:nvPr/>
          </p:nvCxnSpPr>
          <p:spPr>
            <a:xfrm flipV="1">
              <a:off x="2804785" y="2921637"/>
              <a:ext cx="1911231" cy="2083196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9" name="Ovál 18"/>
          <p:cNvSpPr/>
          <p:nvPr/>
        </p:nvSpPr>
        <p:spPr>
          <a:xfrm>
            <a:off x="5508104" y="2746456"/>
            <a:ext cx="144016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7282" y="3321614"/>
            <a:ext cx="165100" cy="66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0764" y="2792175"/>
            <a:ext cx="165100" cy="66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TextovéPole 19"/>
          <p:cNvSpPr txBox="1"/>
          <p:nvPr/>
        </p:nvSpPr>
        <p:spPr>
          <a:xfrm>
            <a:off x="5558448" y="2449152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1124</a:t>
            </a:r>
            <a:endParaRPr lang="cs-CZ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716016" y="2825512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793</a:t>
            </a:r>
            <a:endParaRPr lang="cs-CZ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2871611" y="2952282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1214</a:t>
            </a:r>
            <a:endParaRPr lang="cs-CZ" b="1" dirty="0"/>
          </a:p>
        </p:txBody>
      </p:sp>
      <p:grpSp>
        <p:nvGrpSpPr>
          <p:cNvPr id="1031" name="Skupina 1030"/>
          <p:cNvGrpSpPr/>
          <p:nvPr/>
        </p:nvGrpSpPr>
        <p:grpSpPr>
          <a:xfrm>
            <a:off x="3635896" y="3354951"/>
            <a:ext cx="4896544" cy="1649882"/>
            <a:chOff x="3635896" y="3354951"/>
            <a:chExt cx="4680520" cy="1649882"/>
          </a:xfrm>
        </p:grpSpPr>
        <p:sp>
          <p:nvSpPr>
            <p:cNvPr id="8" name="Zaoblený obdélník 7"/>
            <p:cNvSpPr/>
            <p:nvPr/>
          </p:nvSpPr>
          <p:spPr>
            <a:xfrm>
              <a:off x="6300192" y="4212745"/>
              <a:ext cx="2016224" cy="79208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2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5" name="Přímá spojnice se šipkou 24"/>
            <p:cNvCxnSpPr>
              <a:stCxn id="8" idx="1"/>
            </p:cNvCxnSpPr>
            <p:nvPr/>
          </p:nvCxnSpPr>
          <p:spPr>
            <a:xfrm flipH="1" flipV="1">
              <a:off x="3635896" y="3354951"/>
              <a:ext cx="2664296" cy="1253838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029" name="Skupina 1028"/>
          <p:cNvGrpSpPr/>
          <p:nvPr/>
        </p:nvGrpSpPr>
        <p:grpSpPr>
          <a:xfrm>
            <a:off x="4968044" y="2025042"/>
            <a:ext cx="3564396" cy="766781"/>
            <a:chOff x="4968044" y="1998614"/>
            <a:chExt cx="3348372" cy="793209"/>
          </a:xfrm>
        </p:grpSpPr>
        <p:sp>
          <p:nvSpPr>
            <p:cNvPr id="6" name="Zaoblený obdélník 5"/>
            <p:cNvSpPr/>
            <p:nvPr/>
          </p:nvSpPr>
          <p:spPr>
            <a:xfrm>
              <a:off x="6300192" y="1998614"/>
              <a:ext cx="2016224" cy="79320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2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7" name="Přímá spojnice se šipkou 26"/>
            <p:cNvCxnSpPr/>
            <p:nvPr/>
          </p:nvCxnSpPr>
          <p:spPr>
            <a:xfrm flipH="1">
              <a:off x="4968044" y="2263482"/>
              <a:ext cx="1332148" cy="46838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030" name="Skupina 1029"/>
          <p:cNvGrpSpPr/>
          <p:nvPr/>
        </p:nvGrpSpPr>
        <p:grpSpPr>
          <a:xfrm>
            <a:off x="5508104" y="3010178"/>
            <a:ext cx="3024336" cy="854491"/>
            <a:chOff x="5508104" y="3010178"/>
            <a:chExt cx="2808312" cy="894621"/>
          </a:xfrm>
        </p:grpSpPr>
        <p:sp>
          <p:nvSpPr>
            <p:cNvPr id="7" name="Zaoblený obdélník 6"/>
            <p:cNvSpPr/>
            <p:nvPr/>
          </p:nvSpPr>
          <p:spPr>
            <a:xfrm>
              <a:off x="6300192" y="3136948"/>
              <a:ext cx="2016224" cy="767851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2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0" name="Přímá spojnice se šipkou 29"/>
            <p:cNvCxnSpPr/>
            <p:nvPr/>
          </p:nvCxnSpPr>
          <p:spPr>
            <a:xfrm flipH="1" flipV="1">
              <a:off x="5508104" y="3010178"/>
              <a:ext cx="792088" cy="656188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13" name="Zástupný symbol pro zápatí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5.ročník</a:t>
            </a:r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2711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899592" y="548680"/>
            <a:ext cx="7344816" cy="64807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Jak se jmenují vyznačené řeky, vodní nádrž a rybník</a:t>
            </a:r>
            <a:endParaRPr lang="cs-CZ" sz="2400" b="1" dirty="0">
              <a:solidFill>
                <a:schemeClr val="tx1"/>
              </a:solidFill>
            </a:endParaRPr>
          </a:p>
        </p:txBody>
      </p:sp>
      <p:grpSp>
        <p:nvGrpSpPr>
          <p:cNvPr id="27" name="Skupina 26"/>
          <p:cNvGrpSpPr/>
          <p:nvPr/>
        </p:nvGrpSpPr>
        <p:grpSpPr>
          <a:xfrm>
            <a:off x="755576" y="1835225"/>
            <a:ext cx="7729995" cy="4217928"/>
            <a:chOff x="755576" y="1835225"/>
            <a:chExt cx="7729995" cy="4217928"/>
          </a:xfrm>
        </p:grpSpPr>
        <p:grpSp>
          <p:nvGrpSpPr>
            <p:cNvPr id="4" name="Skupina 3"/>
            <p:cNvGrpSpPr/>
            <p:nvPr/>
          </p:nvGrpSpPr>
          <p:grpSpPr>
            <a:xfrm>
              <a:off x="1907704" y="2118095"/>
              <a:ext cx="5147188" cy="3610064"/>
              <a:chOff x="1666568" y="1404388"/>
              <a:chExt cx="3659912" cy="2453232"/>
            </a:xfrm>
          </p:grpSpPr>
          <p:pic>
            <p:nvPicPr>
              <p:cNvPr id="2" name="Obrázek 1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235" b="100000" l="0" r="100000">
                            <a14:foregroundMark x1="6687" y1="78873" x2="6687" y2="78873"/>
                            <a14:foregroundMark x1="45879" y1="88263" x2="45879" y2="88263"/>
                            <a14:foregroundMark x1="59565" y1="96244" x2="59565" y2="96244"/>
                            <a14:foregroundMark x1="84603" y1="91315" x2="84603" y2="91315"/>
                            <a14:foregroundMark x1="92224" y1="80986" x2="92224" y2="80986"/>
                            <a14:foregroundMark x1="92846" y1="71362" x2="92846" y2="71362"/>
                            <a14:foregroundMark x1="71695" y1="86620" x2="71695" y2="86620"/>
                            <a14:foregroundMark x1="95801" y1="93427" x2="95801" y2="93427"/>
                            <a14:backgroundMark x1="12908" y1="7746" x2="12908" y2="7746"/>
                            <a14:backgroundMark x1="69673" y1="13850" x2="69673" y2="13850"/>
                            <a14:backgroundMark x1="82271" y1="19014" x2="82271" y2="19014"/>
                            <a14:backgroundMark x1="90980" y1="26995" x2="90980" y2="26995"/>
                            <a14:backgroundMark x1="93313" y1="34977" x2="93313" y2="34977"/>
                            <a14:backgroundMark x1="97512" y1="77700" x2="97512" y2="77700"/>
                            <a14:backgroundMark x1="78227" y1="92019" x2="78227" y2="92019"/>
                            <a14:backgroundMark x1="43079" y1="92723" x2="43079" y2="92723"/>
                            <a14:backgroundMark x1="33904" y1="92019" x2="33904" y2="92019"/>
                            <a14:backgroundMark x1="72628" y1="97183" x2="72628" y2="97183"/>
                            <a14:backgroundMark x1="87403" y1="86620" x2="87403" y2="8662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108" r="37127" b="39533"/>
              <a:stretch/>
            </p:blipFill>
            <p:spPr>
              <a:xfrm>
                <a:off x="1666568" y="1404388"/>
                <a:ext cx="3659912" cy="2453232"/>
              </a:xfrm>
              <a:prstGeom prst="rect">
                <a:avLst/>
              </a:prstGeom>
            </p:spPr>
          </p:pic>
          <p:sp>
            <p:nvSpPr>
              <p:cNvPr id="3" name="Ovál 2"/>
              <p:cNvSpPr/>
              <p:nvPr/>
            </p:nvSpPr>
            <p:spPr>
              <a:xfrm rot="21184593">
                <a:off x="2184788" y="1831451"/>
                <a:ext cx="2252062" cy="1159058"/>
              </a:xfrm>
              <a:prstGeom prst="ellipse">
                <a:avLst/>
              </a:prstGeom>
              <a:noFill/>
              <a:ln w="57150"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6" name="Zaoblený obdélník 5"/>
            <p:cNvSpPr/>
            <p:nvPr/>
          </p:nvSpPr>
          <p:spPr>
            <a:xfrm>
              <a:off x="755576" y="1844824"/>
              <a:ext cx="1789684" cy="43204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2400" b="1" dirty="0">
                <a:solidFill>
                  <a:schemeClr val="tx1"/>
                </a:solidFill>
              </a:endParaRPr>
            </a:p>
          </p:txBody>
        </p:sp>
        <p:sp>
          <p:nvSpPr>
            <p:cNvPr id="7" name="Zaoblený obdélník 6"/>
            <p:cNvSpPr/>
            <p:nvPr/>
          </p:nvSpPr>
          <p:spPr>
            <a:xfrm>
              <a:off x="2787317" y="1860796"/>
              <a:ext cx="1693981" cy="43204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2400" b="1" dirty="0">
                <a:solidFill>
                  <a:schemeClr val="tx1"/>
                </a:solidFill>
              </a:endParaRPr>
            </a:p>
          </p:txBody>
        </p:sp>
        <p:sp>
          <p:nvSpPr>
            <p:cNvPr id="8" name="Zaoblený obdélník 7"/>
            <p:cNvSpPr/>
            <p:nvPr/>
          </p:nvSpPr>
          <p:spPr>
            <a:xfrm>
              <a:off x="4716016" y="1839151"/>
              <a:ext cx="1746886" cy="43204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2400" b="1" dirty="0">
                <a:solidFill>
                  <a:schemeClr val="tx1"/>
                </a:solidFill>
              </a:endParaRPr>
            </a:p>
          </p:txBody>
        </p:sp>
        <p:sp>
          <p:nvSpPr>
            <p:cNvPr id="9" name="Zaoblený obdélník 8"/>
            <p:cNvSpPr/>
            <p:nvPr/>
          </p:nvSpPr>
          <p:spPr>
            <a:xfrm>
              <a:off x="6685371" y="1835225"/>
              <a:ext cx="1800200" cy="43204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2400" b="1" dirty="0">
                <a:solidFill>
                  <a:schemeClr val="tx1"/>
                </a:solidFill>
              </a:endParaRPr>
            </a:p>
          </p:txBody>
        </p:sp>
        <p:sp>
          <p:nvSpPr>
            <p:cNvPr id="11" name="Zaoblený obdélník 10"/>
            <p:cNvSpPr/>
            <p:nvPr/>
          </p:nvSpPr>
          <p:spPr>
            <a:xfrm>
              <a:off x="1820011" y="5339446"/>
              <a:ext cx="1944216" cy="713707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2400" b="1" dirty="0" smtClean="0">
                <a:solidFill>
                  <a:schemeClr val="tx1"/>
                </a:solidFill>
              </a:endParaRPr>
            </a:p>
            <a:p>
              <a:pPr algn="ctr"/>
              <a:endParaRPr lang="cs-CZ" sz="2400" b="1" dirty="0">
                <a:solidFill>
                  <a:schemeClr val="tx1"/>
                </a:solidFill>
              </a:endParaRPr>
            </a:p>
          </p:txBody>
        </p:sp>
        <p:sp>
          <p:nvSpPr>
            <p:cNvPr id="12" name="Zaoblený obdélník 11"/>
            <p:cNvSpPr/>
            <p:nvPr/>
          </p:nvSpPr>
          <p:spPr>
            <a:xfrm>
              <a:off x="5501912" y="5339445"/>
              <a:ext cx="2366917" cy="713707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2400" b="1" dirty="0" smtClean="0">
                <a:solidFill>
                  <a:schemeClr val="tx1"/>
                </a:solidFill>
              </a:endParaRPr>
            </a:p>
            <a:p>
              <a:pPr algn="ctr"/>
              <a:endParaRPr lang="cs-CZ" sz="2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4" name="Přímá spojnice se šipkou 13"/>
            <p:cNvCxnSpPr/>
            <p:nvPr/>
          </p:nvCxnSpPr>
          <p:spPr>
            <a:xfrm>
              <a:off x="2195736" y="2267273"/>
              <a:ext cx="936104" cy="1737791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Přímá spojnice se šipkou 15"/>
            <p:cNvCxnSpPr/>
            <p:nvPr/>
          </p:nvCxnSpPr>
          <p:spPr>
            <a:xfrm>
              <a:off x="3764227" y="2271199"/>
              <a:ext cx="0" cy="1445833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8" name="Přímá spojnice se šipkou 17"/>
            <p:cNvCxnSpPr/>
            <p:nvPr/>
          </p:nvCxnSpPr>
          <p:spPr>
            <a:xfrm flipH="1">
              <a:off x="4220128" y="2267273"/>
              <a:ext cx="1674869" cy="1233735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Přímá spojnice se šipkou 19"/>
            <p:cNvCxnSpPr/>
            <p:nvPr/>
          </p:nvCxnSpPr>
          <p:spPr>
            <a:xfrm flipH="1">
              <a:off x="4716016" y="2292844"/>
              <a:ext cx="2592288" cy="1424188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Přímá spojnice se šipkou 21"/>
            <p:cNvCxnSpPr/>
            <p:nvPr/>
          </p:nvCxnSpPr>
          <p:spPr>
            <a:xfrm flipH="1" flipV="1">
              <a:off x="5057562" y="4005064"/>
              <a:ext cx="954598" cy="1334381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4" name="Přímá spojnice se šipkou 23"/>
            <p:cNvCxnSpPr/>
            <p:nvPr/>
          </p:nvCxnSpPr>
          <p:spPr>
            <a:xfrm flipV="1">
              <a:off x="2987824" y="4149080"/>
              <a:ext cx="360040" cy="1190366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6" name="Ovál 25"/>
          <p:cNvSpPr/>
          <p:nvPr/>
        </p:nvSpPr>
        <p:spPr>
          <a:xfrm>
            <a:off x="3167844" y="4005064"/>
            <a:ext cx="324036" cy="144016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13" name="Zástupný symbol pro zápatí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5.ročník</a:t>
            </a:r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2783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>
            <a:hlinkClick r:id="rId2" action="ppaction://hlinksldjump"/>
          </p:cNvPr>
          <p:cNvSpPr/>
          <p:nvPr/>
        </p:nvSpPr>
        <p:spPr>
          <a:xfrm>
            <a:off x="1547664" y="548680"/>
            <a:ext cx="6336704" cy="72008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Pojmenujete-li správně města podle jejich charakteristik, získáte název památného místa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1" y="1556792"/>
            <a:ext cx="2952327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cs-CZ" dirty="0"/>
              <a:t>Postupně zbourané a poté postavené nové město</a:t>
            </a:r>
          </a:p>
          <a:p>
            <a:pPr marL="342900" indent="-342900">
              <a:buFontTx/>
              <a:buAutoNum type="arabicPeriod"/>
            </a:pPr>
            <a:r>
              <a:rPr lang="cs-CZ" dirty="0"/>
              <a:t>Lázně</a:t>
            </a:r>
          </a:p>
          <a:p>
            <a:pPr marL="342900" indent="-342900">
              <a:buFontTx/>
              <a:buAutoNum type="arabicPeriod"/>
            </a:pPr>
            <a:r>
              <a:rPr lang="cs-CZ" dirty="0"/>
              <a:t>Skleněná bižuterie se vyrábí v</a:t>
            </a:r>
          </a:p>
          <a:p>
            <a:pPr marL="342900" indent="-342900">
              <a:buAutoNum type="arabicPeriod"/>
            </a:pPr>
            <a:r>
              <a:rPr lang="cs-CZ" dirty="0" smtClean="0"/>
              <a:t>Město textilního průmyslu</a:t>
            </a:r>
          </a:p>
          <a:p>
            <a:pPr marL="342900" indent="-342900">
              <a:buAutoNum type="arabicPeriod"/>
            </a:pPr>
            <a:r>
              <a:rPr lang="cs-CZ" dirty="0" smtClean="0"/>
              <a:t>V okolí se rozkládají vinice a sady</a:t>
            </a:r>
          </a:p>
          <a:p>
            <a:pPr marL="342900" indent="-342900">
              <a:buFontTx/>
              <a:buAutoNum type="arabicPeriod"/>
            </a:pPr>
            <a:r>
              <a:rPr lang="cs-CZ" dirty="0"/>
              <a:t>Středisko </a:t>
            </a:r>
            <a:r>
              <a:rPr lang="cs-CZ" dirty="0" smtClean="0"/>
              <a:t>chmelařství (bez háčku)</a:t>
            </a:r>
            <a:endParaRPr lang="cs-CZ" dirty="0"/>
          </a:p>
          <a:p>
            <a:pPr marL="342900" indent="-342900">
              <a:buFontTx/>
              <a:buAutoNum type="arabicPeriod"/>
            </a:pPr>
            <a:r>
              <a:rPr lang="cs-CZ" dirty="0"/>
              <a:t>Důležitý přístav na Labi</a:t>
            </a:r>
          </a:p>
          <a:p>
            <a:pPr marL="342900" indent="-342900">
              <a:buFontTx/>
              <a:buAutoNum type="arabicPeriod"/>
            </a:pPr>
            <a:r>
              <a:rPr lang="cs-CZ" dirty="0"/>
              <a:t>Město s významným potravinářským průmyslem</a:t>
            </a:r>
          </a:p>
          <a:p>
            <a:pPr marL="342900" indent="-342900">
              <a:buAutoNum type="arabicPeriod"/>
            </a:pPr>
            <a:r>
              <a:rPr lang="cs-CZ" dirty="0" smtClean="0"/>
              <a:t>Průmyslové město ležící na soutoku Labe a Bíliny</a:t>
            </a: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9479349"/>
              </p:ext>
            </p:extLst>
          </p:nvPr>
        </p:nvGraphicFramePr>
        <p:xfrm>
          <a:off x="3779912" y="1689197"/>
          <a:ext cx="4964220" cy="45365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4"/>
                <a:gridCol w="335914"/>
                <a:gridCol w="315163"/>
                <a:gridCol w="315163"/>
                <a:gridCol w="315163"/>
                <a:gridCol w="315163"/>
                <a:gridCol w="315163"/>
                <a:gridCol w="315163"/>
                <a:gridCol w="315163"/>
                <a:gridCol w="315163"/>
                <a:gridCol w="315163"/>
                <a:gridCol w="315163"/>
                <a:gridCol w="315163"/>
                <a:gridCol w="315163"/>
                <a:gridCol w="315163"/>
                <a:gridCol w="315163"/>
              </a:tblGrid>
              <a:tr h="568063"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cs-CZ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96055"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2</a:t>
                      </a:r>
                      <a:endParaRPr lang="cs-CZ" sz="20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96055"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3</a:t>
                      </a:r>
                      <a:endParaRPr lang="cs-CZ" sz="20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</a:tr>
              <a:tr h="496055"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4</a:t>
                      </a:r>
                      <a:endParaRPr lang="cs-CZ" sz="20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496055"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5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496055"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6</a:t>
                      </a:r>
                      <a:endParaRPr lang="cs-CZ" sz="20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496055"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7</a:t>
                      </a:r>
                      <a:endParaRPr lang="cs-CZ" sz="20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496055"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8</a:t>
                      </a:r>
                      <a:endParaRPr lang="cs-CZ" sz="20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496055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9</a:t>
                      </a:r>
                      <a:endParaRPr lang="cs-CZ" sz="20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-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-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5.ročník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93246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>
            <a:hlinkClick r:id="rId2" action="ppaction://hlinksldjump"/>
          </p:cNvPr>
          <p:cNvSpPr/>
          <p:nvPr/>
        </p:nvSpPr>
        <p:spPr>
          <a:xfrm>
            <a:off x="714759" y="476672"/>
            <a:ext cx="7920880" cy="576064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Označ nejrozšířenější průmyslová odvětví severních Čech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41854" y="1196752"/>
            <a:ext cx="8024079" cy="4154984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pPr lvl="0"/>
            <a:r>
              <a:rPr lang="cs-CZ" sz="2400" b="1" dirty="0">
                <a:solidFill>
                  <a:prstClr val="black"/>
                </a:solidFill>
              </a:rPr>
              <a:t>Průmysl paliv a energetiky</a:t>
            </a:r>
          </a:p>
          <a:p>
            <a:pPr lvl="0"/>
            <a:r>
              <a:rPr lang="cs-CZ" sz="2400" b="1" dirty="0">
                <a:solidFill>
                  <a:prstClr val="black"/>
                </a:solidFill>
              </a:rPr>
              <a:t>Hutnictví</a:t>
            </a:r>
          </a:p>
          <a:p>
            <a:pPr lvl="0"/>
            <a:r>
              <a:rPr lang="cs-CZ" sz="2400" b="1" dirty="0">
                <a:solidFill>
                  <a:prstClr val="black"/>
                </a:solidFill>
              </a:rPr>
              <a:t>Strojírenství</a:t>
            </a:r>
          </a:p>
          <a:p>
            <a:pPr lvl="0"/>
            <a:r>
              <a:rPr lang="cs-CZ" sz="2400" b="1" dirty="0">
                <a:solidFill>
                  <a:prstClr val="black"/>
                </a:solidFill>
              </a:rPr>
              <a:t>Chemický průmysl</a:t>
            </a:r>
          </a:p>
          <a:p>
            <a:pPr lvl="0"/>
            <a:r>
              <a:rPr lang="cs-CZ" sz="2400" b="1" dirty="0">
                <a:solidFill>
                  <a:prstClr val="black"/>
                </a:solidFill>
              </a:rPr>
              <a:t>Dřevozpracující </a:t>
            </a:r>
            <a:r>
              <a:rPr lang="cs-CZ" sz="2400" b="1" dirty="0" smtClean="0">
                <a:solidFill>
                  <a:prstClr val="black"/>
                </a:solidFill>
              </a:rPr>
              <a:t>průmysl</a:t>
            </a:r>
          </a:p>
          <a:p>
            <a:pPr lvl="0"/>
            <a:endParaRPr lang="cs-CZ" sz="2400" b="1" dirty="0">
              <a:solidFill>
                <a:prstClr val="black"/>
              </a:solidFill>
            </a:endParaRPr>
          </a:p>
          <a:p>
            <a:pPr lvl="0"/>
            <a:endParaRPr lang="cs-CZ" sz="2400" b="1" dirty="0">
              <a:solidFill>
                <a:prstClr val="black"/>
              </a:solidFill>
            </a:endParaRPr>
          </a:p>
          <a:p>
            <a:pPr lvl="0"/>
            <a:endParaRPr lang="cs-CZ" sz="2400" b="1" dirty="0">
              <a:solidFill>
                <a:prstClr val="black"/>
              </a:solidFill>
            </a:endParaRPr>
          </a:p>
          <a:p>
            <a:pPr lvl="0"/>
            <a:endParaRPr lang="cs-CZ" sz="2400" b="1" dirty="0">
              <a:solidFill>
                <a:prstClr val="black"/>
              </a:solidFill>
            </a:endParaRPr>
          </a:p>
          <a:p>
            <a:pPr lvl="0"/>
            <a:endParaRPr lang="cs-CZ" sz="2400" b="1" dirty="0">
              <a:solidFill>
                <a:prstClr val="black"/>
              </a:solidFill>
            </a:endParaRPr>
          </a:p>
          <a:p>
            <a:pPr lvl="0"/>
            <a:endParaRPr lang="cs-CZ" sz="2400" b="1" dirty="0" smtClean="0">
              <a:solidFill>
                <a:prstClr val="black"/>
              </a:solidFill>
            </a:endParaRPr>
          </a:p>
          <a:p>
            <a:pPr lvl="0"/>
            <a:r>
              <a:rPr lang="cs-CZ" sz="2400" b="1" dirty="0" smtClean="0">
                <a:solidFill>
                  <a:prstClr val="black"/>
                </a:solidFill>
              </a:rPr>
              <a:t>Papírenský </a:t>
            </a:r>
            <a:r>
              <a:rPr lang="cs-CZ" sz="2400" b="1" dirty="0">
                <a:solidFill>
                  <a:prstClr val="black"/>
                </a:solidFill>
              </a:rPr>
              <a:t>průmysl</a:t>
            </a:r>
          </a:p>
          <a:p>
            <a:pPr lvl="0"/>
            <a:r>
              <a:rPr lang="cs-CZ" sz="2400" b="1" dirty="0">
                <a:solidFill>
                  <a:prstClr val="black"/>
                </a:solidFill>
              </a:rPr>
              <a:t>Sklářství</a:t>
            </a:r>
          </a:p>
          <a:p>
            <a:pPr lvl="0"/>
            <a:r>
              <a:rPr lang="cs-CZ" sz="2400" b="1" dirty="0">
                <a:solidFill>
                  <a:prstClr val="black"/>
                </a:solidFill>
              </a:rPr>
              <a:t>Keramický průmysl</a:t>
            </a:r>
          </a:p>
          <a:p>
            <a:pPr lvl="0"/>
            <a:r>
              <a:rPr lang="cs-CZ" sz="2400" b="1" dirty="0">
                <a:solidFill>
                  <a:prstClr val="black"/>
                </a:solidFill>
              </a:rPr>
              <a:t>Textilní a oděvní průmysl</a:t>
            </a:r>
          </a:p>
          <a:p>
            <a:pPr lvl="0"/>
            <a:r>
              <a:rPr lang="cs-CZ" sz="2400" b="1" dirty="0">
                <a:solidFill>
                  <a:prstClr val="black"/>
                </a:solidFill>
              </a:rPr>
              <a:t>Potravinářský průmysl</a:t>
            </a:r>
          </a:p>
        </p:txBody>
      </p:sp>
      <p:sp>
        <p:nvSpPr>
          <p:cNvPr id="4" name="Zaoblený obdélník 3"/>
          <p:cNvSpPr/>
          <p:nvPr/>
        </p:nvSpPr>
        <p:spPr>
          <a:xfrm>
            <a:off x="707923" y="3243452"/>
            <a:ext cx="7927716" cy="802828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tx1"/>
                </a:solidFill>
              </a:rPr>
              <a:t>Vyber nejrozšířenější plodiny, které se pěstují v této oblasti  a chovaná užitková zvířata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714759" y="4250166"/>
            <a:ext cx="8136904" cy="3046988"/>
          </a:xfrm>
          <a:prstGeom prst="rect">
            <a:avLst/>
          </a:prstGeom>
          <a:noFill/>
        </p:spPr>
        <p:txBody>
          <a:bodyPr wrap="square" numCol="3" rtlCol="0">
            <a:spAutoFit/>
          </a:bodyPr>
          <a:lstStyle/>
          <a:p>
            <a:r>
              <a:rPr lang="cs-CZ" sz="2400" b="1" dirty="0"/>
              <a:t>Cukrovka</a:t>
            </a:r>
          </a:p>
          <a:p>
            <a:r>
              <a:rPr lang="cs-CZ" sz="2400" b="1" dirty="0"/>
              <a:t>Brambory</a:t>
            </a:r>
          </a:p>
          <a:p>
            <a:r>
              <a:rPr lang="cs-CZ" sz="2400" b="1" dirty="0"/>
              <a:t>Len</a:t>
            </a:r>
          </a:p>
          <a:p>
            <a:r>
              <a:rPr lang="cs-CZ" sz="2400" b="1" dirty="0"/>
              <a:t>Řepka</a:t>
            </a:r>
          </a:p>
          <a:p>
            <a:r>
              <a:rPr lang="cs-CZ" sz="2400" b="1" dirty="0"/>
              <a:t>Zelenina</a:t>
            </a:r>
          </a:p>
          <a:p>
            <a:endParaRPr lang="cs-CZ" sz="2400" b="1" dirty="0" smtClean="0"/>
          </a:p>
          <a:p>
            <a:endParaRPr lang="cs-CZ" sz="2400" b="1" dirty="0"/>
          </a:p>
          <a:p>
            <a:endParaRPr lang="cs-CZ" sz="2400" b="1" dirty="0" smtClean="0"/>
          </a:p>
          <a:p>
            <a:r>
              <a:rPr lang="cs-CZ" sz="2400" b="1" dirty="0" smtClean="0"/>
              <a:t>Ovoce</a:t>
            </a:r>
            <a:endParaRPr lang="cs-CZ" sz="2400" b="1" dirty="0"/>
          </a:p>
          <a:p>
            <a:r>
              <a:rPr lang="cs-CZ" sz="2400" b="1" dirty="0"/>
              <a:t>Vinná réva</a:t>
            </a:r>
          </a:p>
          <a:p>
            <a:r>
              <a:rPr lang="cs-CZ" sz="2400" b="1" dirty="0"/>
              <a:t>Chmel</a:t>
            </a:r>
          </a:p>
          <a:p>
            <a:r>
              <a:rPr lang="cs-CZ" sz="2400" b="1" dirty="0"/>
              <a:t>Obilniny</a:t>
            </a:r>
          </a:p>
          <a:p>
            <a:endParaRPr lang="cs-CZ" sz="2400" b="1" dirty="0" smtClean="0"/>
          </a:p>
          <a:p>
            <a:endParaRPr lang="cs-CZ" sz="2400" b="1" dirty="0"/>
          </a:p>
          <a:p>
            <a:endParaRPr lang="cs-CZ" sz="2400" b="1" dirty="0" smtClean="0"/>
          </a:p>
          <a:p>
            <a:endParaRPr lang="cs-CZ" sz="2400" b="1" dirty="0"/>
          </a:p>
          <a:p>
            <a:r>
              <a:rPr lang="cs-CZ" sz="2400" b="1" dirty="0" smtClean="0"/>
              <a:t>Skot</a:t>
            </a:r>
            <a:endParaRPr lang="cs-CZ" sz="2400" b="1" dirty="0"/>
          </a:p>
          <a:p>
            <a:r>
              <a:rPr lang="cs-CZ" sz="2400" b="1" dirty="0"/>
              <a:t>Prasata</a:t>
            </a:r>
          </a:p>
          <a:p>
            <a:r>
              <a:rPr lang="cs-CZ" sz="2400" b="1" dirty="0"/>
              <a:t>Drůbež</a:t>
            </a:r>
          </a:p>
          <a:p>
            <a:r>
              <a:rPr lang="cs-CZ" sz="2400" b="1" dirty="0"/>
              <a:t>Ovce</a:t>
            </a:r>
          </a:p>
          <a:p>
            <a:r>
              <a:rPr lang="cs-CZ" sz="2400" b="1" dirty="0"/>
              <a:t>Ryby</a:t>
            </a:r>
          </a:p>
          <a:p>
            <a:r>
              <a:rPr lang="cs-CZ" sz="2400" b="1" dirty="0"/>
              <a:t>Koně</a:t>
            </a:r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5.ročník</a:t>
            </a:r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96419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92696"/>
            <a:ext cx="3096344" cy="23222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441616"/>
            <a:ext cx="3137667" cy="235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475700"/>
            <a:ext cx="4175918" cy="31319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7735" y="3607639"/>
            <a:ext cx="3942184" cy="2956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83568" y="475700"/>
            <a:ext cx="6519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Str. 4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3284984"/>
            <a:ext cx="6519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Str. 5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351749" y="323364"/>
            <a:ext cx="6519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Str. 6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139952" y="3742933"/>
            <a:ext cx="6519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Str. 7</a:t>
            </a:r>
            <a:endParaRPr lang="cs-CZ" dirty="0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5.ročník</a:t>
            </a:r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3766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1916832"/>
            <a:ext cx="38293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cs-CZ" sz="2400" dirty="0">
                <a:solidFill>
                  <a:prstClr val="black"/>
                </a:solidFill>
              </a:rPr>
              <a:t>www.office.microsoft.com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755576" y="1052736"/>
            <a:ext cx="10488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prstClr val="black"/>
                </a:solidFill>
              </a:rPr>
              <a:t>Citace:</a:t>
            </a:r>
            <a:endParaRPr lang="cs-CZ" sz="2400" b="1" dirty="0">
              <a:solidFill>
                <a:prstClr val="black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Vlastivěda 5.ročník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1149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286</Words>
  <Application>Microsoft Office PowerPoint</Application>
  <PresentationFormat>Předvádění na obrazovce (4:3)</PresentationFormat>
  <Paragraphs>127</Paragraphs>
  <Slides>9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Vrtělková Hana</dc:creator>
  <cp:lastModifiedBy>AS</cp:lastModifiedBy>
  <cp:revision>17</cp:revision>
  <dcterms:created xsi:type="dcterms:W3CDTF">2011-11-15T18:51:47Z</dcterms:created>
  <dcterms:modified xsi:type="dcterms:W3CDTF">2012-05-08T18:55:21Z</dcterms:modified>
</cp:coreProperties>
</file>