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7" r:id="rId2"/>
    <p:sldId id="269" r:id="rId3"/>
    <p:sldId id="258" r:id="rId4"/>
    <p:sldId id="259" r:id="rId5"/>
    <p:sldId id="260" r:id="rId6"/>
    <p:sldId id="261" r:id="rId7"/>
    <p:sldId id="265" r:id="rId8"/>
    <p:sldId id="263" r:id="rId9"/>
    <p:sldId id="266" r:id="rId10"/>
    <p:sldId id="26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719" autoAdjust="0"/>
  </p:normalViewPr>
  <p:slideViewPr>
    <p:cSldViewPr>
      <p:cViewPr varScale="1">
        <p:scale>
          <a:sx n="73" d="100"/>
          <a:sy n="73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</a:t>
          </a:r>
          <a:r>
            <a:rPr lang="cs-CZ" sz="2000" dirty="0" err="1" smtClean="0"/>
            <a:t>Vrtělková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VY_32_INOVACE_10_Vl_Západní Čechy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</a:t>
          </a:r>
          <a:r>
            <a:rPr lang="cs-CZ" sz="2000" smtClean="0"/>
            <a:t>CZ.1.07/1.4.00/21.004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Západní Čechy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6DD3B3-7B7D-4FBE-B19B-A0A77B8F4FA0}" type="presOf" srcId="{D1B46980-6531-4606-95E6-44980827E919}" destId="{2BE915AB-18AA-4053-B92C-3BFC9ED204BB}" srcOrd="1" destOrd="0" presId="urn:microsoft.com/office/officeart/2005/8/layout/target3"/>
    <dgm:cxn modelId="{5B30704C-606E-4540-B072-F77BCB8F03D1}" type="presOf" srcId="{D8197B8C-B260-4A16-BDF4-0947B075E274}" destId="{5A5FFA88-C948-4069-8E93-59FA12366E83}" srcOrd="1" destOrd="0" presId="urn:microsoft.com/office/officeart/2005/8/layout/target3"/>
    <dgm:cxn modelId="{87E1ACE3-3370-4340-8EF1-CA7B29DFBBDF}" type="presOf" srcId="{D1D4F407-5343-4D3F-B5B9-D407B03CAEB4}" destId="{AED2198E-93D5-4001-81B4-73124B309672}" srcOrd="1" destOrd="0" presId="urn:microsoft.com/office/officeart/2005/8/layout/target3"/>
    <dgm:cxn modelId="{FAA2225D-DC4D-4C2E-81E8-DBF69B4C7903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AFDCF80-F6DC-4879-AFEF-1D498D1C307A}" type="presOf" srcId="{4C35D32F-0EAB-4CD7-82EE-45574DC2A586}" destId="{890E4F0B-2866-4A3F-A3C7-2A14B1797930}" srcOrd="1" destOrd="0" presId="urn:microsoft.com/office/officeart/2005/8/layout/target3"/>
    <dgm:cxn modelId="{18BEFCCC-B4B7-4E19-A8E1-DB4F04626C1A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CB9FAD-D4D8-44F3-B56E-DD1D5322688F}" type="presOf" srcId="{D8197B8C-B260-4A16-BDF4-0947B075E274}" destId="{25B08C86-7E15-44DC-BE7F-FFB55DD49D12}" srcOrd="0" destOrd="0" presId="urn:microsoft.com/office/officeart/2005/8/layout/target3"/>
    <dgm:cxn modelId="{937A25B4-EB42-40CA-90FB-1E4100A55EA2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BE0307F-AC1F-441B-AC2C-884570F75AE5}" type="presOf" srcId="{D1B46980-6531-4606-95E6-44980827E919}" destId="{6140AFEC-043D-4C43-A2F9-D0F5331DF3A3}" srcOrd="0" destOrd="0" presId="urn:microsoft.com/office/officeart/2005/8/layout/target3"/>
    <dgm:cxn modelId="{9F151510-66BC-4799-8056-C26649656764}" type="presOf" srcId="{B651F6E3-6281-48DB-9319-2AEAFDAE7572}" destId="{619D679B-A015-4ECF-8348-D1034C574F40}" srcOrd="0" destOrd="0" presId="urn:microsoft.com/office/officeart/2005/8/layout/target3"/>
    <dgm:cxn modelId="{6F37DD72-8518-47AD-BA62-67DFB4DCB00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0850FF-D925-4944-A7B7-111FC28AD7E6}" type="presParOf" srcId="{333A1088-737F-45CB-B68E-254E46348037}" destId="{F5ABB229-8D3B-4694-996A-96F23CF14429}" srcOrd="0" destOrd="0" presId="urn:microsoft.com/office/officeart/2005/8/layout/target3"/>
    <dgm:cxn modelId="{9BD7CB92-FD19-4483-9304-7BDCE878638C}" type="presParOf" srcId="{333A1088-737F-45CB-B68E-254E46348037}" destId="{F41139FD-01EE-4571-8B17-4FB00FC51163}" srcOrd="1" destOrd="0" presId="urn:microsoft.com/office/officeart/2005/8/layout/target3"/>
    <dgm:cxn modelId="{3AE3A8F5-75C3-4E6B-9156-ABFF2955C6D5}" type="presParOf" srcId="{333A1088-737F-45CB-B68E-254E46348037}" destId="{D005CE8C-CC26-4C3E-AC11-E15060ECD759}" srcOrd="2" destOrd="0" presId="urn:microsoft.com/office/officeart/2005/8/layout/target3"/>
    <dgm:cxn modelId="{B9A9DE04-2BE4-4063-B385-467B17F6F2C9}" type="presParOf" srcId="{333A1088-737F-45CB-B68E-254E46348037}" destId="{2C702D82-9B77-49B7-9568-BB8EB47C3372}" srcOrd="3" destOrd="0" presId="urn:microsoft.com/office/officeart/2005/8/layout/target3"/>
    <dgm:cxn modelId="{01F9BAB6-86F4-46A6-A6B7-4F4A0DFBD55E}" type="presParOf" srcId="{333A1088-737F-45CB-B68E-254E46348037}" destId="{A52A0455-90FF-4808-ABD0-F02540D31D5A}" srcOrd="4" destOrd="0" presId="urn:microsoft.com/office/officeart/2005/8/layout/target3"/>
    <dgm:cxn modelId="{8A5D4D93-61E3-4DFA-94F7-B60F76786D8F}" type="presParOf" srcId="{333A1088-737F-45CB-B68E-254E46348037}" destId="{6140AFEC-043D-4C43-A2F9-D0F5331DF3A3}" srcOrd="5" destOrd="0" presId="urn:microsoft.com/office/officeart/2005/8/layout/target3"/>
    <dgm:cxn modelId="{88088DC9-A2F3-4D56-90A7-E09CA55A2694}" type="presParOf" srcId="{333A1088-737F-45CB-B68E-254E46348037}" destId="{9358AC05-5D7D-4327-9F80-1AD486AEA664}" srcOrd="6" destOrd="0" presId="urn:microsoft.com/office/officeart/2005/8/layout/target3"/>
    <dgm:cxn modelId="{E0749D2F-C2B4-4200-8828-911264F8B1C2}" type="presParOf" srcId="{333A1088-737F-45CB-B68E-254E46348037}" destId="{313FC574-E1CD-4FB4-B054-0B805CE0447D}" srcOrd="7" destOrd="0" presId="urn:microsoft.com/office/officeart/2005/8/layout/target3"/>
    <dgm:cxn modelId="{DCB258FF-BE03-4A9B-B7C8-1E654E221141}" type="presParOf" srcId="{333A1088-737F-45CB-B68E-254E46348037}" destId="{619D679B-A015-4ECF-8348-D1034C574F40}" srcOrd="8" destOrd="0" presId="urn:microsoft.com/office/officeart/2005/8/layout/target3"/>
    <dgm:cxn modelId="{94C25105-3564-41B4-A5B0-F518D738D63C}" type="presParOf" srcId="{333A1088-737F-45CB-B68E-254E46348037}" destId="{322283A8-4A27-4CDA-BAE3-F381106A9174}" srcOrd="9" destOrd="0" presId="urn:microsoft.com/office/officeart/2005/8/layout/target3"/>
    <dgm:cxn modelId="{CF8D901D-9211-4845-B51B-428C6D27712C}" type="presParOf" srcId="{333A1088-737F-45CB-B68E-254E46348037}" destId="{FFC9F71D-1B4F-4AD9-A4A6-86ADEFC8AF5C}" srcOrd="10" destOrd="0" presId="urn:microsoft.com/office/officeart/2005/8/layout/target3"/>
    <dgm:cxn modelId="{D8879705-FCB9-43FB-9243-609E22C922D4}" type="presParOf" srcId="{333A1088-737F-45CB-B68E-254E46348037}" destId="{25B08C86-7E15-44DC-BE7F-FFB55DD49D12}" srcOrd="11" destOrd="0" presId="urn:microsoft.com/office/officeart/2005/8/layout/target3"/>
    <dgm:cxn modelId="{7A8CB676-EF15-4380-9C24-2CDD2C2C5C88}" type="presParOf" srcId="{333A1088-737F-45CB-B68E-254E46348037}" destId="{76644BE8-9D7C-4C09-B250-3D10AF48CBB7}" srcOrd="12" destOrd="0" presId="urn:microsoft.com/office/officeart/2005/8/layout/target3"/>
    <dgm:cxn modelId="{3442CF66-1D8B-4433-A2CB-5335471FD1DF}" type="presParOf" srcId="{333A1088-737F-45CB-B68E-254E46348037}" destId="{EE85B701-7295-41C0-BA7A-34D3756A2AE6}" srcOrd="13" destOrd="0" presId="urn:microsoft.com/office/officeart/2005/8/layout/target3"/>
    <dgm:cxn modelId="{46017A9D-BDAE-4B0B-8C7C-92DFC5615646}" type="presParOf" srcId="{333A1088-737F-45CB-B68E-254E46348037}" destId="{8BEBB6EC-1DAA-4CAC-8A25-BC0FCBD5DBD5}" srcOrd="14" destOrd="0" presId="urn:microsoft.com/office/officeart/2005/8/layout/target3"/>
    <dgm:cxn modelId="{568AC6F6-CAA3-409F-A331-B27A275C2571}" type="presParOf" srcId="{333A1088-737F-45CB-B68E-254E46348037}" destId="{AED2198E-93D5-4001-81B4-73124B309672}" srcOrd="15" destOrd="0" presId="urn:microsoft.com/office/officeart/2005/8/layout/target3"/>
    <dgm:cxn modelId="{D687D2AA-DC23-4E71-A1BE-FCC2E2085CA9}" type="presParOf" srcId="{333A1088-737F-45CB-B68E-254E46348037}" destId="{2BE915AB-18AA-4053-B92C-3BFC9ED204BB}" srcOrd="16" destOrd="0" presId="urn:microsoft.com/office/officeart/2005/8/layout/target3"/>
    <dgm:cxn modelId="{E692820E-2E52-4D8E-87D3-ED0E1444B58A}" type="presParOf" srcId="{333A1088-737F-45CB-B68E-254E46348037}" destId="{6BB5E863-4638-4E1D-BFDE-399D028AC4ED}" srcOrd="17" destOrd="0" presId="urn:microsoft.com/office/officeart/2005/8/layout/target3"/>
    <dgm:cxn modelId="{C5CA3B09-BF73-4FED-8BE0-5723F6DC3BAD}" type="presParOf" srcId="{333A1088-737F-45CB-B68E-254E46348037}" destId="{5A5FFA88-C948-4069-8E93-59FA12366E83}" srcOrd="18" destOrd="0" presId="urn:microsoft.com/office/officeart/2005/8/layout/target3"/>
    <dgm:cxn modelId="{44E8B144-BD09-4A09-BECC-B4C4CEEC85E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240360" cy="324036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04454" y="0"/>
          <a:ext cx="6444716" cy="324036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604454" y="0"/>
        <a:ext cx="6444716" cy="518457"/>
      </dsp:txXfrm>
    </dsp:sp>
    <dsp:sp modelId="{A52A0455-90FF-4808-ABD0-F02540D31D5A}">
      <dsp:nvSpPr>
        <dsp:cNvPr id="0" name=""/>
        <dsp:cNvSpPr/>
      </dsp:nvSpPr>
      <dsp:spPr>
        <a:xfrm>
          <a:off x="340237" y="518457"/>
          <a:ext cx="2559884" cy="25598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20180" y="518457"/>
          <a:ext cx="6444716" cy="25598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</a:t>
          </a:r>
          <a:r>
            <a:rPr lang="cs-CZ" sz="2000" kern="1200" dirty="0" err="1" smtClean="0"/>
            <a:t>Vrtělková</a:t>
          </a:r>
          <a:endParaRPr lang="cs-CZ" sz="2000" kern="1200" dirty="0"/>
        </a:p>
      </dsp:txBody>
      <dsp:txXfrm>
        <a:off x="1620180" y="518457"/>
        <a:ext cx="6444716" cy="518457"/>
      </dsp:txXfrm>
    </dsp:sp>
    <dsp:sp modelId="{313FC574-E1CD-4FB4-B054-0B805CE0447D}">
      <dsp:nvSpPr>
        <dsp:cNvPr id="0" name=""/>
        <dsp:cNvSpPr/>
      </dsp:nvSpPr>
      <dsp:spPr>
        <a:xfrm>
          <a:off x="680475" y="1036915"/>
          <a:ext cx="1879408" cy="18794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20180" y="1036915"/>
          <a:ext cx="6444716" cy="18794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VY_32_INOVACE_10_Vl_Západní Čechy</a:t>
          </a:r>
          <a:endParaRPr lang="cs-CZ" sz="2000" kern="1200" dirty="0"/>
        </a:p>
      </dsp:txBody>
      <dsp:txXfrm>
        <a:off x="1620180" y="1036915"/>
        <a:ext cx="6444716" cy="518457"/>
      </dsp:txXfrm>
    </dsp:sp>
    <dsp:sp modelId="{FFC9F71D-1B4F-4AD9-A4A6-86ADEFC8AF5C}">
      <dsp:nvSpPr>
        <dsp:cNvPr id="0" name=""/>
        <dsp:cNvSpPr/>
      </dsp:nvSpPr>
      <dsp:spPr>
        <a:xfrm>
          <a:off x="1020713" y="1555372"/>
          <a:ext cx="1198933" cy="11989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70877" y="1556943"/>
          <a:ext cx="6444716" cy="11989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Západní Čechy</a:t>
          </a:r>
          <a:endParaRPr lang="cs-CZ" sz="2000" kern="1200" dirty="0"/>
        </a:p>
      </dsp:txBody>
      <dsp:txXfrm>
        <a:off x="1570877" y="1556943"/>
        <a:ext cx="6444716" cy="518457"/>
      </dsp:txXfrm>
    </dsp:sp>
    <dsp:sp modelId="{EE85B701-7295-41C0-BA7A-34D3756A2AE6}">
      <dsp:nvSpPr>
        <dsp:cNvPr id="0" name=""/>
        <dsp:cNvSpPr/>
      </dsp:nvSpPr>
      <dsp:spPr>
        <a:xfrm>
          <a:off x="1360951" y="2073830"/>
          <a:ext cx="518457" cy="5184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20180" y="2073830"/>
          <a:ext cx="6444716" cy="5184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</a:t>
          </a:r>
          <a:r>
            <a:rPr lang="cs-CZ" sz="2000" kern="1200" smtClean="0"/>
            <a:t>CZ.1.07/1.4.00/21.004</a:t>
          </a:r>
          <a:endParaRPr lang="cs-CZ" sz="2000" kern="1200" dirty="0"/>
        </a:p>
      </dsp:txBody>
      <dsp:txXfrm>
        <a:off x="1620180" y="2073830"/>
        <a:ext cx="6444716" cy="5184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363966-A882-4292-9FE7-0BFE5362E593}" type="datetimeFigureOut">
              <a:rPr lang="cs-CZ" smtClean="0"/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E9CBF0-8A52-4056-B1B2-54532C607DA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125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Odkrytím modrého pole zkontrolujeme správnost odpovědi.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E9CBF0-8A52-4056-B1B2-54532C607DA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689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8827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3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680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1887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3449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8579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610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825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4919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902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215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541D04-1EEA-408E-8096-95F2B5402F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1150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8.xml"/><Relationship Id="rId5" Type="http://schemas.openxmlformats.org/officeDocument/2006/relationships/image" Target="../media/image13.png"/><Relationship Id="rId4" Type="http://schemas.openxmlformats.org/officeDocument/2006/relationships/slide" Target="slide5.xml"/><Relationship Id="rId9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44413493"/>
              </p:ext>
            </p:extLst>
          </p:nvPr>
        </p:nvGraphicFramePr>
        <p:xfrm>
          <a:off x="539552" y="1052736"/>
          <a:ext cx="8064896" cy="3240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13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93710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Anotace</a:t>
            </a:r>
            <a:r>
              <a:rPr lang="cs-CZ" dirty="0" smtClean="0"/>
              <a:t>:</a:t>
            </a:r>
          </a:p>
          <a:p>
            <a:r>
              <a:rPr lang="cs-CZ" dirty="0"/>
              <a:t>	</a:t>
            </a:r>
            <a:r>
              <a:rPr lang="cs-CZ" dirty="0" smtClean="0"/>
              <a:t>Prezentace </a:t>
            </a:r>
            <a:r>
              <a:rPr lang="cs-CZ" dirty="0"/>
              <a:t>učiva: </a:t>
            </a:r>
            <a:r>
              <a:rPr lang="cs-CZ" dirty="0" smtClean="0"/>
              <a:t>západní Čechy</a:t>
            </a:r>
          </a:p>
          <a:p>
            <a:r>
              <a:rPr lang="cs-CZ" dirty="0"/>
              <a:t>Žáci si zopakují znalosti měst, řek, povrchu a průmyslu západních Čech.</a:t>
            </a:r>
          </a:p>
          <a:p>
            <a:r>
              <a:rPr lang="cs-CZ" dirty="0" smtClean="0"/>
              <a:t>Žáci </a:t>
            </a:r>
            <a:r>
              <a:rPr lang="cs-CZ" dirty="0"/>
              <a:t>vyhledávají objekty ve svých příručních </a:t>
            </a:r>
            <a:r>
              <a:rPr lang="cs-CZ" dirty="0" smtClean="0"/>
              <a:t>mapách, přiřazují názvy pohoří a nížin. 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Učební materiál vede žáky k aktivní práci, opravovat případné chyby mohou</a:t>
            </a:r>
          </a:p>
          <a:p>
            <a:r>
              <a:rPr lang="cs-CZ" dirty="0" smtClean="0"/>
              <a:t>přímo v prezentaci.</a:t>
            </a:r>
          </a:p>
          <a:p>
            <a:endParaRPr lang="cs-CZ" dirty="0" smtClean="0"/>
          </a:p>
          <a:p>
            <a:r>
              <a:rPr lang="cs-CZ" dirty="0" smtClean="0"/>
              <a:t>DUM je určen pro 5. ročník ZŠ, je vhodný pro procvičování učiva.</a:t>
            </a:r>
          </a:p>
          <a:p>
            <a:endParaRPr lang="cs-CZ" dirty="0"/>
          </a:p>
          <a:p>
            <a:r>
              <a:rPr lang="cs-CZ" dirty="0" smtClean="0"/>
              <a:t>Pomůcky: příruční mapy, fixy pro psaní na tabuli, obměna : možno vytisknout </a:t>
            </a:r>
          </a:p>
          <a:p>
            <a:r>
              <a:rPr lang="cs-CZ" dirty="0" smtClean="0"/>
              <a:t>karty s názvy pohoří, vrcholů, nížin, měst.</a:t>
            </a:r>
          </a:p>
          <a:p>
            <a:endParaRPr lang="cs-CZ" dirty="0"/>
          </a:p>
          <a:p>
            <a:r>
              <a:rPr lang="cs-CZ" dirty="0"/>
              <a:t>Při práci využijí žáci pro kontrolu odkrytí barevného pole a hypertextových odkazů </a:t>
            </a:r>
          </a:p>
          <a:p>
            <a:r>
              <a:rPr lang="cs-CZ" dirty="0"/>
              <a:t>v nadpisech otevřou stranu  se správným řešením, která je v závěru prezentace. </a:t>
            </a:r>
          </a:p>
          <a:p>
            <a:r>
              <a:rPr lang="cs-CZ" dirty="0"/>
              <a:t>V jednotlivých obrazech je opět odkaz pro návrat zpět.</a:t>
            </a:r>
          </a:p>
          <a:p>
            <a:endParaRPr lang="cs-CZ" dirty="0"/>
          </a:p>
          <a:p>
            <a:r>
              <a:rPr lang="cs-CZ" dirty="0" smtClean="0"/>
              <a:t>Autorem materiálu a všech jeho částí, není-li uvedeno jinak, je Hana </a:t>
            </a:r>
            <a:r>
              <a:rPr lang="cs-CZ" dirty="0" err="1" smtClean="0"/>
              <a:t>Vrtělková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7728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11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475656" y="692696"/>
            <a:ext cx="6624736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Jaká část České republiky je modře vyznačena?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99" b="69048" l="0" r="75524">
                        <a14:backgroundMark x1="10629" y1="9957" x2="10629" y2="9957"/>
                        <a14:backgroundMark x1="55245" y1="8874" x2="55245" y2="8874"/>
                        <a14:backgroundMark x1="72448" y1="55195" x2="72448" y2="55195"/>
                        <a14:backgroundMark x1="37203" y1="61905" x2="37203" y2="61905"/>
                        <a14:backgroundMark x1="9510" y1="58225" x2="9510" y2="58225"/>
                        <a14:backgroundMark x1="4895" y1="48701" x2="4895" y2="48701"/>
                        <a14:backgroundMark x1="4056" y1="15152" x2="4056" y2="15152"/>
                        <a14:backgroundMark x1="64895" y1="13636" x2="64895" y2="1363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r="24017" b="30061"/>
          <a:stretch/>
        </p:blipFill>
        <p:spPr>
          <a:xfrm>
            <a:off x="2051720" y="1556792"/>
            <a:ext cx="5175469" cy="30781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625715" y="5322318"/>
            <a:ext cx="20274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Západní Čechy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5085184"/>
            <a:ext cx="3024336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2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2339752" y="548680"/>
            <a:ext cx="4464496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Pojmenuješ správně?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2899465" y="1680439"/>
            <a:ext cx="3208269" cy="3672408"/>
            <a:chOff x="2899465" y="1680439"/>
            <a:chExt cx="3208269" cy="3672408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0" r="98188">
                          <a14:backgroundMark x1="12319" y1="12121" x2="12319" y2="12121"/>
                          <a14:backgroundMark x1="46377" y1="6970" x2="46377" y2="6970"/>
                          <a14:backgroundMark x1="10145" y1="81818" x2="10145" y2="8181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/>
            <a:stretch/>
          </p:blipFill>
          <p:spPr>
            <a:xfrm>
              <a:off x="3036266" y="1680439"/>
              <a:ext cx="3071468" cy="3672408"/>
            </a:xfrm>
            <a:prstGeom prst="rect">
              <a:avLst/>
            </a:prstGeom>
          </p:spPr>
        </p:pic>
        <p:sp>
          <p:nvSpPr>
            <p:cNvPr id="5" name="Ovál 4"/>
            <p:cNvSpPr/>
            <p:nvPr/>
          </p:nvSpPr>
          <p:spPr>
            <a:xfrm rot="515515">
              <a:off x="2899465" y="1988841"/>
              <a:ext cx="1800200" cy="2808312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ln w="38100">
                  <a:solidFill>
                    <a:schemeClr val="tx1"/>
                  </a:solidFill>
                </a:ln>
              </a:endParaRPr>
            </a:p>
          </p:txBody>
        </p:sp>
      </p:grpSp>
      <p:sp>
        <p:nvSpPr>
          <p:cNvPr id="9" name="Zaoblený obdélník 8"/>
          <p:cNvSpPr/>
          <p:nvPr/>
        </p:nvSpPr>
        <p:spPr>
          <a:xfrm>
            <a:off x="722552" y="1870127"/>
            <a:ext cx="1800200" cy="59643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52034" y="3371296"/>
            <a:ext cx="1800200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236066" y="5244169"/>
            <a:ext cx="1800200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444208" y="1870127"/>
            <a:ext cx="1944216" cy="59643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444208" y="3392997"/>
            <a:ext cx="1944216" cy="58035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107734" y="5298508"/>
            <a:ext cx="1944216" cy="5760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6" name="Přímá spojnice se šipkou 15"/>
          <p:cNvCxnSpPr>
            <a:stCxn id="9" idx="3"/>
          </p:cNvCxnSpPr>
          <p:nvPr/>
        </p:nvCxnSpPr>
        <p:spPr>
          <a:xfrm>
            <a:off x="2522752" y="2168344"/>
            <a:ext cx="753104" cy="8286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522752" y="3325282"/>
            <a:ext cx="1473184" cy="1913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cxnSp>
      <p:cxnSp>
        <p:nvCxnSpPr>
          <p:cNvPr id="20" name="Přímá spojnice se šipkou 19"/>
          <p:cNvCxnSpPr>
            <a:stCxn id="11" idx="3"/>
          </p:cNvCxnSpPr>
          <p:nvPr/>
        </p:nvCxnSpPr>
        <p:spPr>
          <a:xfrm flipV="1">
            <a:off x="3036266" y="3789040"/>
            <a:ext cx="671638" cy="174316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cxnSp>
      <p:cxnSp>
        <p:nvCxnSpPr>
          <p:cNvPr id="22" name="Přímá spojnice se šipkou 21"/>
          <p:cNvCxnSpPr>
            <a:stCxn id="12" idx="1"/>
          </p:cNvCxnSpPr>
          <p:nvPr/>
        </p:nvCxnSpPr>
        <p:spPr>
          <a:xfrm flipH="1">
            <a:off x="4211960" y="2168344"/>
            <a:ext cx="2232248" cy="6125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cxnSp>
      <p:cxnSp>
        <p:nvCxnSpPr>
          <p:cNvPr id="24" name="Přímá spojnice se šipkou 23"/>
          <p:cNvCxnSpPr>
            <a:stCxn id="13" idx="1"/>
          </p:cNvCxnSpPr>
          <p:nvPr/>
        </p:nvCxnSpPr>
        <p:spPr>
          <a:xfrm flipH="1">
            <a:off x="4572000" y="3683176"/>
            <a:ext cx="1872208" cy="1058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cxnSp>
      <p:cxnSp>
        <p:nvCxnSpPr>
          <p:cNvPr id="26" name="Přímá spojnice se šipkou 25"/>
          <p:cNvCxnSpPr>
            <a:stCxn id="14" idx="1"/>
          </p:cNvCxnSpPr>
          <p:nvPr/>
        </p:nvCxnSpPr>
        <p:spPr>
          <a:xfrm flipH="1" flipV="1">
            <a:off x="4211960" y="4293096"/>
            <a:ext cx="1895774" cy="12934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</p:cxn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280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1475656" y="439889"/>
            <a:ext cx="5832648" cy="68872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Pojmenuješ správně vyznačené řeky?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2610180" y="1400427"/>
            <a:ext cx="3605249" cy="4057143"/>
            <a:chOff x="2610180" y="1400427"/>
            <a:chExt cx="3605249" cy="4057143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 rotWithShape="1"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1878" b="97418" l="0" r="100000">
                          <a14:backgroundMark x1="12131" y1="14085" x2="12131" y2="14085"/>
                          <a14:backgroundMark x1="6532" y1="77700" x2="6532" y2="7770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44942"/>
            <a:stretch/>
          </p:blipFill>
          <p:spPr>
            <a:xfrm>
              <a:off x="2843808" y="1400427"/>
              <a:ext cx="3371621" cy="4057143"/>
            </a:xfrm>
            <a:prstGeom prst="rect">
              <a:avLst/>
            </a:prstGeom>
          </p:spPr>
        </p:pic>
        <p:sp>
          <p:nvSpPr>
            <p:cNvPr id="5" name="Ovál 4"/>
            <p:cNvSpPr/>
            <p:nvPr/>
          </p:nvSpPr>
          <p:spPr>
            <a:xfrm rot="557421">
              <a:off x="2610180" y="1551851"/>
              <a:ext cx="1728192" cy="3312368"/>
            </a:xfrm>
            <a:prstGeom prst="ellipse">
              <a:avLst/>
            </a:prstGeom>
            <a:noFill/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Zaoblený obdélník 6"/>
          <p:cNvSpPr/>
          <p:nvPr/>
        </p:nvSpPr>
        <p:spPr>
          <a:xfrm>
            <a:off x="683568" y="1628800"/>
            <a:ext cx="1670576" cy="64807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83568" y="2806566"/>
            <a:ext cx="1670576" cy="64807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83568" y="4077072"/>
            <a:ext cx="1670576" cy="64807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3568" y="5229200"/>
            <a:ext cx="1670576" cy="64807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497482" y="5229200"/>
            <a:ext cx="1788996" cy="64807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16216" y="1628800"/>
            <a:ext cx="2016224" cy="100811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</a:rPr>
              <a:t>Vodní</a:t>
            </a:r>
            <a:r>
              <a:rPr lang="cs-CZ" dirty="0" smtClean="0"/>
              <a:t> </a:t>
            </a:r>
            <a:r>
              <a:rPr lang="cs-CZ" sz="2400" b="1" dirty="0">
                <a:solidFill>
                  <a:schemeClr val="tx1"/>
                </a:solidFill>
              </a:rPr>
              <a:t>nádrž</a:t>
            </a:r>
            <a:r>
              <a:rPr lang="cs-CZ" dirty="0" smtClean="0"/>
              <a:t>:</a:t>
            </a:r>
          </a:p>
          <a:p>
            <a:pPr algn="ctr"/>
            <a:endParaRPr lang="cs-CZ" dirty="0"/>
          </a:p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444208" y="5229201"/>
            <a:ext cx="1728192" cy="648072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5" name="Přímá spojnice se šipkou 14"/>
          <p:cNvCxnSpPr>
            <a:stCxn id="7" idx="3"/>
          </p:cNvCxnSpPr>
          <p:nvPr/>
        </p:nvCxnSpPr>
        <p:spPr>
          <a:xfrm>
            <a:off x="2354144" y="1952836"/>
            <a:ext cx="1281752" cy="8537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cxnSp>
        <p:nvCxnSpPr>
          <p:cNvPr id="17" name="Přímá spojnice se šipkou 16"/>
          <p:cNvCxnSpPr>
            <a:stCxn id="8" idx="3"/>
          </p:cNvCxnSpPr>
          <p:nvPr/>
        </p:nvCxnSpPr>
        <p:spPr>
          <a:xfrm>
            <a:off x="2354144" y="3130601"/>
            <a:ext cx="1120132" cy="15438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9" idx="3"/>
          </p:cNvCxnSpPr>
          <p:nvPr/>
        </p:nvCxnSpPr>
        <p:spPr>
          <a:xfrm flipV="1">
            <a:off x="2354144" y="3717032"/>
            <a:ext cx="1143338" cy="68407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0" idx="3"/>
          </p:cNvCxnSpPr>
          <p:nvPr/>
        </p:nvCxnSpPr>
        <p:spPr>
          <a:xfrm flipV="1">
            <a:off x="2354144" y="3933056"/>
            <a:ext cx="1569784" cy="16201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11" idx="0"/>
          </p:cNvCxnSpPr>
          <p:nvPr/>
        </p:nvCxnSpPr>
        <p:spPr>
          <a:xfrm flipH="1" flipV="1">
            <a:off x="4139952" y="3717032"/>
            <a:ext cx="252028" cy="1512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4139952" y="3284984"/>
            <a:ext cx="2592288" cy="194421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2" idx="1"/>
          </p:cNvCxnSpPr>
          <p:nvPr/>
        </p:nvCxnSpPr>
        <p:spPr>
          <a:xfrm flipH="1">
            <a:off x="3779912" y="2132856"/>
            <a:ext cx="2736304" cy="129614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958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>
            <a:hlinkClick r:id="rId2" action="ppaction://hlinksldjump"/>
          </p:cNvPr>
          <p:cNvSpPr/>
          <p:nvPr/>
        </p:nvSpPr>
        <p:spPr>
          <a:xfrm>
            <a:off x="1691680" y="476672"/>
            <a:ext cx="5688632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Podle mapy přiřaď názvy měst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7402" b="2931"/>
          <a:stretch/>
        </p:blipFill>
        <p:spPr>
          <a:xfrm>
            <a:off x="4932040" y="1412776"/>
            <a:ext cx="3583546" cy="4273313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1403648" y="1412776"/>
            <a:ext cx="2880320" cy="4320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827584" y="2060848"/>
            <a:ext cx="2016224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1871700" y="2924944"/>
            <a:ext cx="1548172" cy="4320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1331640" y="3645024"/>
            <a:ext cx="1872208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1270658" y="4365104"/>
            <a:ext cx="2293229" cy="51795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699791" y="5107178"/>
            <a:ext cx="1728192" cy="52889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11760" y="5877272"/>
            <a:ext cx="2304256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cxnSp>
        <p:nvCxnSpPr>
          <p:cNvPr id="13" name="Přímá spojnice se šipkou 12"/>
          <p:cNvCxnSpPr>
            <a:stCxn id="5" idx="3"/>
          </p:cNvCxnSpPr>
          <p:nvPr/>
        </p:nvCxnSpPr>
        <p:spPr>
          <a:xfrm>
            <a:off x="4283968" y="1628800"/>
            <a:ext cx="1368152" cy="13681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6" idx="3"/>
          </p:cNvCxnSpPr>
          <p:nvPr/>
        </p:nvCxnSpPr>
        <p:spPr>
          <a:xfrm>
            <a:off x="2843808" y="2384884"/>
            <a:ext cx="2304256" cy="7560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7" idx="3"/>
          </p:cNvCxnSpPr>
          <p:nvPr/>
        </p:nvCxnSpPr>
        <p:spPr>
          <a:xfrm>
            <a:off x="3419872" y="3140968"/>
            <a:ext cx="1728192" cy="13222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8" idx="3"/>
          </p:cNvCxnSpPr>
          <p:nvPr/>
        </p:nvCxnSpPr>
        <p:spPr>
          <a:xfrm flipV="1">
            <a:off x="3203848" y="3207080"/>
            <a:ext cx="2304256" cy="6899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stCxn id="9" idx="3"/>
          </p:cNvCxnSpPr>
          <p:nvPr/>
        </p:nvCxnSpPr>
        <p:spPr>
          <a:xfrm flipV="1">
            <a:off x="3563887" y="3549432"/>
            <a:ext cx="1944217" cy="107465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4139952" y="3789040"/>
            <a:ext cx="1872208" cy="131813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V="1">
            <a:off x="4535996" y="4365104"/>
            <a:ext cx="1332148" cy="151216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31" name="Zaoblený obdélník 30"/>
          <p:cNvSpPr/>
          <p:nvPr/>
        </p:nvSpPr>
        <p:spPr>
          <a:xfrm>
            <a:off x="5148064" y="5877272"/>
            <a:ext cx="1800200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2000" b="1" dirty="0"/>
          </a:p>
        </p:txBody>
      </p:sp>
      <p:cxnSp>
        <p:nvCxnSpPr>
          <p:cNvPr id="33" name="Přímá spojnice se šipkou 32"/>
          <p:cNvCxnSpPr/>
          <p:nvPr/>
        </p:nvCxnSpPr>
        <p:spPr>
          <a:xfrm flipV="1">
            <a:off x="5652120" y="4448109"/>
            <a:ext cx="648072" cy="14291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915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aoblený obdélník 8">
            <a:hlinkClick r:id="rId2" action="ppaction://hlinksldjump"/>
          </p:cNvPr>
          <p:cNvSpPr/>
          <p:nvPr/>
        </p:nvSpPr>
        <p:spPr>
          <a:xfrm>
            <a:off x="2288312" y="399180"/>
            <a:ext cx="4968552" cy="504056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Uhodneš názvy popsaných měst</a:t>
            </a:r>
            <a:r>
              <a:rPr lang="cs-CZ" b="1" dirty="0" smtClean="0">
                <a:solidFill>
                  <a:schemeClr val="tx1"/>
                </a:solidFill>
              </a:rPr>
              <a:t>?</a:t>
            </a:r>
            <a:endParaRPr lang="cs-CZ" b="1" dirty="0">
              <a:solidFill>
                <a:schemeClr val="tx1"/>
              </a:solidFill>
            </a:endParaRPr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8129943"/>
              </p:ext>
            </p:extLst>
          </p:nvPr>
        </p:nvGraphicFramePr>
        <p:xfrm>
          <a:off x="899592" y="1052736"/>
          <a:ext cx="7416824" cy="53978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8412"/>
                <a:gridCol w="3708412"/>
              </a:tblGrid>
              <a:tr h="129614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Město proslulé výrobou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elektrických lokomotiv, zařízení do elektráren a piva vyvážejícího se do celého světa…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99361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Nejslavnější lázeňské město, kde je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pořádán mezinárodní filmový festival…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30967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Středisko Chodska…</a:t>
                      </a:r>
                    </a:p>
                    <a:p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386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Město s obdivuhodným středověkým náměstím…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43861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Město proslavené pěstováním karafiátů, brána Šumavy…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892589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Lázně…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673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VrtelkovaH\AppData\Local\Microsoft\Windows\Temporary Internet Files\Content.IE5\K0O7W0UI\MC9001498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04" y="3487316"/>
            <a:ext cx="1944217" cy="1695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rtelkovaH\AppData\Local\Microsoft\Windows\Temporary Internet Files\Content.IE5\K0O7W0UI\MC9003701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4202" y="3487316"/>
            <a:ext cx="1124712" cy="1944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VrtelkovaH\AppData\Local\Microsoft\Windows\Temporary Internet Files\Content.IE5\DE4CGPLA\MC90034310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09044"/>
            <a:ext cx="2003450" cy="1647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VrtelkovaH\AppData\Local\Microsoft\Windows\Temporary Internet Files\Content.IE5\DE4CGPLA\MC9002871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604" y="1334427"/>
            <a:ext cx="1480040" cy="1514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VrtelkovaH\AppData\Local\Microsoft\Windows\Temporary Internet Files\Content.IE5\K0O7W0UI\MC900432631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8358" y="177281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VrtelkovaH\AppData\Local\Microsoft\Windows\Temporary Internet Files\Content.IE5\K0O7W0UI\MC90010496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098" y="1052736"/>
            <a:ext cx="1824123" cy="1823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aoblený obdélník 2">
            <a:hlinkClick r:id="rId8" action="ppaction://hlinksldjump"/>
          </p:cNvPr>
          <p:cNvSpPr/>
          <p:nvPr/>
        </p:nvSpPr>
        <p:spPr>
          <a:xfrm>
            <a:off x="1691680" y="476672"/>
            <a:ext cx="5674924" cy="576064"/>
          </a:xfrm>
          <a:prstGeom prst="round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Průmysl – přiřaď názvy měst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946558" y="1341420"/>
            <a:ext cx="1440160" cy="44576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14200" y="1197404"/>
            <a:ext cx="1666551" cy="58978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941763" y="2856793"/>
            <a:ext cx="2310662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5409220"/>
            <a:ext cx="2007923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606843" y="3725284"/>
            <a:ext cx="1800200" cy="43204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4334915"/>
            <a:ext cx="1800200" cy="481388"/>
          </a:xfrm>
          <a:prstGeom prst="roundRect">
            <a:avLst>
              <a:gd name="adj" fmla="val 2892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04248" y="5027558"/>
            <a:ext cx="1800200" cy="471063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04248" y="5733256"/>
            <a:ext cx="1800200" cy="50405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424119" y="4700474"/>
            <a:ext cx="1676298" cy="562616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995936" y="5556247"/>
            <a:ext cx="2512978" cy="537049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dk1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18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20688"/>
            <a:ext cx="3654152" cy="27406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620688"/>
            <a:ext cx="4067944" cy="30509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20" y="3326557"/>
            <a:ext cx="4031940" cy="3023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80023"/>
            <a:ext cx="3957730" cy="2968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9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6520" y="436022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4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15508" y="50985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5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6520" y="3212976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8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715508" y="3486980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7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370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Vlastivěda 5.ročník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541D04-1EEA-408E-8096-95F2B5402FB8}" type="slidenum">
              <a:rPr lang="cs-CZ" smtClean="0"/>
              <a:t>10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42581" y="724054"/>
            <a:ext cx="666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Str. 6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73975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916832"/>
            <a:ext cx="38293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cs-CZ" sz="2400" dirty="0">
                <a:solidFill>
                  <a:prstClr val="black"/>
                </a:solidFill>
              </a:rPr>
              <a:t>www.office.microsoft.com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10488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</a:rPr>
              <a:t>Citace:</a:t>
            </a:r>
            <a:endParaRPr lang="cs-CZ" sz="2400" b="1" dirty="0">
              <a:solidFill>
                <a:prstClr val="black"/>
              </a:solidFill>
            </a:endParaRP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2011/2012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Člověk a jeho svět - Vlastivěda 4. ročník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17D56D-D40F-4767-85BF-3178D0AFF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5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229</TotalTime>
  <Words>236</Words>
  <Application>Microsoft Office PowerPoint</Application>
  <PresentationFormat>Předvádění na obrazovce (4:3)</PresentationFormat>
  <Paragraphs>79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Vrtělková Hana</dc:creator>
  <cp:lastModifiedBy>AS</cp:lastModifiedBy>
  <cp:revision>24</cp:revision>
  <dcterms:created xsi:type="dcterms:W3CDTF">2011-11-15T18:50:42Z</dcterms:created>
  <dcterms:modified xsi:type="dcterms:W3CDTF">2012-05-08T18:55:14Z</dcterms:modified>
</cp:coreProperties>
</file>