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</p:sldMasterIdLst>
  <p:notesMasterIdLst>
    <p:notesMasterId r:id="rId11"/>
  </p:notesMasterIdLst>
  <p:sldIdLst>
    <p:sldId id="257" r:id="rId2"/>
    <p:sldId id="264" r:id="rId3"/>
    <p:sldId id="258" r:id="rId4"/>
    <p:sldId id="259" r:id="rId5"/>
    <p:sldId id="260" r:id="rId6"/>
    <p:sldId id="263" r:id="rId7"/>
    <p:sldId id="262" r:id="rId8"/>
    <p:sldId id="261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Konstantinovy Lázně, okres Tachov,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Hana </a:t>
          </a:r>
          <a:r>
            <a:rPr lang="cs-CZ" sz="2000" dirty="0" err="1" smtClean="0"/>
            <a:t>Vrtělková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VY_32_INOVACE_Vl_11_Jižní Čechy</a:t>
          </a:r>
          <a:endParaRPr lang="cs-CZ" sz="20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</a:t>
          </a:r>
          <a:r>
            <a:rPr lang="cs-CZ" sz="2000" smtClean="0"/>
            <a:t>: CZ.1.07/1.4.00/21.004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Jižní Čechy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97E6E72-CB3E-40DD-87CD-D3EDF305C22F}" type="presOf" srcId="{D8197B8C-B260-4A16-BDF4-0947B075E274}" destId="{25B08C86-7E15-44DC-BE7F-FFB55DD49D12}" srcOrd="0" destOrd="0" presId="urn:microsoft.com/office/officeart/2005/8/layout/target3"/>
    <dgm:cxn modelId="{DF9C3DAB-554F-41FA-9DF0-E25BF118D042}" type="presOf" srcId="{D8197B8C-B260-4A16-BDF4-0947B075E274}" destId="{5A5FFA88-C948-4069-8E93-59FA12366E83}" srcOrd="1" destOrd="0" presId="urn:microsoft.com/office/officeart/2005/8/layout/target3"/>
    <dgm:cxn modelId="{D5ABB705-23EE-4BA6-9832-2C70D7660B4B}" type="presOf" srcId="{D1B46980-6531-4606-95E6-44980827E919}" destId="{2BE915AB-18AA-4053-B92C-3BFC9ED204BB}" srcOrd="1" destOrd="0" presId="urn:microsoft.com/office/officeart/2005/8/layout/target3"/>
    <dgm:cxn modelId="{F17E256E-CFC2-4D4E-A107-0CBA2E013137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E479CA3C-3AAC-47B2-9E59-588747A855D0}" type="presOf" srcId="{B651F6E3-6281-48DB-9319-2AEAFDAE7572}" destId="{6BB5E863-4638-4E1D-BFDE-399D028AC4ED}" srcOrd="1" destOrd="0" presId="urn:microsoft.com/office/officeart/2005/8/layout/target3"/>
    <dgm:cxn modelId="{E8A0D0B1-9B22-493C-8762-673F2947AB5B}" type="presOf" srcId="{D1D4F407-5343-4D3F-B5B9-D407B03CAEB4}" destId="{AED2198E-93D5-4001-81B4-73124B309672}" srcOrd="1" destOrd="0" presId="urn:microsoft.com/office/officeart/2005/8/layout/target3"/>
    <dgm:cxn modelId="{38BF1F99-4C2B-4197-B451-998FDE3E1946}" type="presOf" srcId="{757F3AB3-0718-4624-B441-E567A8F0AB56}" destId="{333A1088-737F-45CB-B68E-254E46348037}" srcOrd="0" destOrd="0" presId="urn:microsoft.com/office/officeart/2005/8/layout/target3"/>
    <dgm:cxn modelId="{34CF5F8E-8F61-4C13-9F69-E2DC6E80F1D9}" type="presOf" srcId="{4C35D32F-0EAB-4CD7-82EE-45574DC2A586}" destId="{8BEBB6EC-1DAA-4CAC-8A25-BC0FCBD5DBD5}" srcOrd="0" destOrd="0" presId="urn:microsoft.com/office/officeart/2005/8/layout/target3"/>
    <dgm:cxn modelId="{24A83F0A-4CAC-41CE-82C8-A83952C2659F}" type="presOf" srcId="{4C35D32F-0EAB-4CD7-82EE-45574DC2A586}" destId="{890E4F0B-2866-4A3F-A3C7-2A14B1797930}" srcOrd="1" destOrd="0" presId="urn:microsoft.com/office/officeart/2005/8/layout/target3"/>
    <dgm:cxn modelId="{B50CCB25-39AB-4C96-94CB-A8F104AF6B44}" type="presOf" srcId="{D1B46980-6531-4606-95E6-44980827E919}" destId="{6140AFEC-043D-4C43-A2F9-D0F5331DF3A3}" srcOrd="0" destOrd="0" presId="urn:microsoft.com/office/officeart/2005/8/layout/target3"/>
    <dgm:cxn modelId="{9097E09E-6CFE-4AF9-95CB-FD1EA63CC979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DAB00A03-5888-485B-86A7-7E9E7C009B7B}" type="presParOf" srcId="{333A1088-737F-45CB-B68E-254E46348037}" destId="{F5ABB229-8D3B-4694-996A-96F23CF14429}" srcOrd="0" destOrd="0" presId="urn:microsoft.com/office/officeart/2005/8/layout/target3"/>
    <dgm:cxn modelId="{AC306A4B-C62D-4210-977B-E8D8FBDD6A65}" type="presParOf" srcId="{333A1088-737F-45CB-B68E-254E46348037}" destId="{F41139FD-01EE-4571-8B17-4FB00FC51163}" srcOrd="1" destOrd="0" presId="urn:microsoft.com/office/officeart/2005/8/layout/target3"/>
    <dgm:cxn modelId="{14E30547-E446-417B-AFEB-15FDFA07DE81}" type="presParOf" srcId="{333A1088-737F-45CB-B68E-254E46348037}" destId="{D005CE8C-CC26-4C3E-AC11-E15060ECD759}" srcOrd="2" destOrd="0" presId="urn:microsoft.com/office/officeart/2005/8/layout/target3"/>
    <dgm:cxn modelId="{85AFCE7A-F8B2-4CEC-A02C-02AB7C852921}" type="presParOf" srcId="{333A1088-737F-45CB-B68E-254E46348037}" destId="{2C702D82-9B77-49B7-9568-BB8EB47C3372}" srcOrd="3" destOrd="0" presId="urn:microsoft.com/office/officeart/2005/8/layout/target3"/>
    <dgm:cxn modelId="{B82CFE05-CF38-47AA-A1C7-C4D24D83E61E}" type="presParOf" srcId="{333A1088-737F-45CB-B68E-254E46348037}" destId="{A52A0455-90FF-4808-ABD0-F02540D31D5A}" srcOrd="4" destOrd="0" presId="urn:microsoft.com/office/officeart/2005/8/layout/target3"/>
    <dgm:cxn modelId="{4B60E510-4F13-411B-9C99-292C402F83B2}" type="presParOf" srcId="{333A1088-737F-45CB-B68E-254E46348037}" destId="{6140AFEC-043D-4C43-A2F9-D0F5331DF3A3}" srcOrd="5" destOrd="0" presId="urn:microsoft.com/office/officeart/2005/8/layout/target3"/>
    <dgm:cxn modelId="{B266B933-CBA0-468E-9BEC-5B48355DCB2F}" type="presParOf" srcId="{333A1088-737F-45CB-B68E-254E46348037}" destId="{9358AC05-5D7D-4327-9F80-1AD486AEA664}" srcOrd="6" destOrd="0" presId="urn:microsoft.com/office/officeart/2005/8/layout/target3"/>
    <dgm:cxn modelId="{6C003467-900F-43C5-A238-F258AE6479CF}" type="presParOf" srcId="{333A1088-737F-45CB-B68E-254E46348037}" destId="{313FC574-E1CD-4FB4-B054-0B805CE0447D}" srcOrd="7" destOrd="0" presId="urn:microsoft.com/office/officeart/2005/8/layout/target3"/>
    <dgm:cxn modelId="{787BE243-1616-4353-A677-F2985FC3EAD7}" type="presParOf" srcId="{333A1088-737F-45CB-B68E-254E46348037}" destId="{619D679B-A015-4ECF-8348-D1034C574F40}" srcOrd="8" destOrd="0" presId="urn:microsoft.com/office/officeart/2005/8/layout/target3"/>
    <dgm:cxn modelId="{C4D4A6ED-605E-4171-AD10-D646C5CCA50F}" type="presParOf" srcId="{333A1088-737F-45CB-B68E-254E46348037}" destId="{322283A8-4A27-4CDA-BAE3-F381106A9174}" srcOrd="9" destOrd="0" presId="urn:microsoft.com/office/officeart/2005/8/layout/target3"/>
    <dgm:cxn modelId="{77D83CCB-5A2F-42DC-A085-3C2B90721BE2}" type="presParOf" srcId="{333A1088-737F-45CB-B68E-254E46348037}" destId="{FFC9F71D-1B4F-4AD9-A4A6-86ADEFC8AF5C}" srcOrd="10" destOrd="0" presId="urn:microsoft.com/office/officeart/2005/8/layout/target3"/>
    <dgm:cxn modelId="{7039CF54-4C96-4A26-AB29-B60D362BF39D}" type="presParOf" srcId="{333A1088-737F-45CB-B68E-254E46348037}" destId="{25B08C86-7E15-44DC-BE7F-FFB55DD49D12}" srcOrd="11" destOrd="0" presId="urn:microsoft.com/office/officeart/2005/8/layout/target3"/>
    <dgm:cxn modelId="{136BFCD8-F8D1-45AA-A1BC-0E739F687DEF}" type="presParOf" srcId="{333A1088-737F-45CB-B68E-254E46348037}" destId="{76644BE8-9D7C-4C09-B250-3D10AF48CBB7}" srcOrd="12" destOrd="0" presId="urn:microsoft.com/office/officeart/2005/8/layout/target3"/>
    <dgm:cxn modelId="{ADC4D61F-F70B-4F18-AD33-8626C670B6AD}" type="presParOf" srcId="{333A1088-737F-45CB-B68E-254E46348037}" destId="{EE85B701-7295-41C0-BA7A-34D3756A2AE6}" srcOrd="13" destOrd="0" presId="urn:microsoft.com/office/officeart/2005/8/layout/target3"/>
    <dgm:cxn modelId="{C32A9D0A-3846-4798-96BC-8AD1B6BEF2FA}" type="presParOf" srcId="{333A1088-737F-45CB-B68E-254E46348037}" destId="{8BEBB6EC-1DAA-4CAC-8A25-BC0FCBD5DBD5}" srcOrd="14" destOrd="0" presId="urn:microsoft.com/office/officeart/2005/8/layout/target3"/>
    <dgm:cxn modelId="{BDCDFC34-C211-4732-A414-60F392B18FF1}" type="presParOf" srcId="{333A1088-737F-45CB-B68E-254E46348037}" destId="{AED2198E-93D5-4001-81B4-73124B309672}" srcOrd="15" destOrd="0" presId="urn:microsoft.com/office/officeart/2005/8/layout/target3"/>
    <dgm:cxn modelId="{87E11E6E-89C1-4848-B065-F95260026CDE}" type="presParOf" srcId="{333A1088-737F-45CB-B68E-254E46348037}" destId="{2BE915AB-18AA-4053-B92C-3BFC9ED204BB}" srcOrd="16" destOrd="0" presId="urn:microsoft.com/office/officeart/2005/8/layout/target3"/>
    <dgm:cxn modelId="{BFB12B78-8455-4C55-AA24-F2865FD59D4F}" type="presParOf" srcId="{333A1088-737F-45CB-B68E-254E46348037}" destId="{6BB5E863-4638-4E1D-BFDE-399D028AC4ED}" srcOrd="17" destOrd="0" presId="urn:microsoft.com/office/officeart/2005/8/layout/target3"/>
    <dgm:cxn modelId="{D4A71295-147F-4C06-B811-22FD00533FCE}" type="presParOf" srcId="{333A1088-737F-45CB-B68E-254E46348037}" destId="{5A5FFA88-C948-4069-8E93-59FA12366E83}" srcOrd="18" destOrd="0" presId="urn:microsoft.com/office/officeart/2005/8/layout/target3"/>
    <dgm:cxn modelId="{279CA96F-FB7B-46AD-A406-A1BB1A907AA9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240360" cy="324036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604454" y="0"/>
          <a:ext cx="6444716" cy="324036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Konstantinovy Lázně, okres Tachov, příspěvková organizace</a:t>
          </a:r>
          <a:endParaRPr lang="cs-CZ" sz="2000" kern="1200" dirty="0"/>
        </a:p>
      </dsp:txBody>
      <dsp:txXfrm>
        <a:off x="1604454" y="0"/>
        <a:ext cx="6444716" cy="518457"/>
      </dsp:txXfrm>
    </dsp:sp>
    <dsp:sp modelId="{A52A0455-90FF-4808-ABD0-F02540D31D5A}">
      <dsp:nvSpPr>
        <dsp:cNvPr id="0" name=""/>
        <dsp:cNvSpPr/>
      </dsp:nvSpPr>
      <dsp:spPr>
        <a:xfrm>
          <a:off x="340237" y="518457"/>
          <a:ext cx="2559884" cy="255988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620180" y="518457"/>
          <a:ext cx="6444716" cy="25598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Hana </a:t>
          </a:r>
          <a:r>
            <a:rPr lang="cs-CZ" sz="2000" kern="1200" dirty="0" err="1" smtClean="0"/>
            <a:t>Vrtělková</a:t>
          </a:r>
          <a:endParaRPr lang="cs-CZ" sz="2000" kern="1200" dirty="0"/>
        </a:p>
      </dsp:txBody>
      <dsp:txXfrm>
        <a:off x="1620180" y="518457"/>
        <a:ext cx="6444716" cy="518457"/>
      </dsp:txXfrm>
    </dsp:sp>
    <dsp:sp modelId="{313FC574-E1CD-4FB4-B054-0B805CE0447D}">
      <dsp:nvSpPr>
        <dsp:cNvPr id="0" name=""/>
        <dsp:cNvSpPr/>
      </dsp:nvSpPr>
      <dsp:spPr>
        <a:xfrm>
          <a:off x="680475" y="1036915"/>
          <a:ext cx="1879408" cy="187940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620180" y="1036915"/>
          <a:ext cx="6444716" cy="187940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VY_32_INOVACE_Vl_11_Jižní Čechy</a:t>
          </a:r>
          <a:endParaRPr lang="cs-CZ" sz="2000" kern="1200" dirty="0"/>
        </a:p>
      </dsp:txBody>
      <dsp:txXfrm>
        <a:off x="1620180" y="1036915"/>
        <a:ext cx="6444716" cy="518457"/>
      </dsp:txXfrm>
    </dsp:sp>
    <dsp:sp modelId="{FFC9F71D-1B4F-4AD9-A4A6-86ADEFC8AF5C}">
      <dsp:nvSpPr>
        <dsp:cNvPr id="0" name=""/>
        <dsp:cNvSpPr/>
      </dsp:nvSpPr>
      <dsp:spPr>
        <a:xfrm>
          <a:off x="1020713" y="1555372"/>
          <a:ext cx="1198933" cy="11989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570877" y="1556943"/>
          <a:ext cx="6444716" cy="11989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Jižní Čechy</a:t>
          </a:r>
          <a:endParaRPr lang="cs-CZ" sz="2000" kern="1200" dirty="0"/>
        </a:p>
      </dsp:txBody>
      <dsp:txXfrm>
        <a:off x="1570877" y="1556943"/>
        <a:ext cx="6444716" cy="518457"/>
      </dsp:txXfrm>
    </dsp:sp>
    <dsp:sp modelId="{EE85B701-7295-41C0-BA7A-34D3756A2AE6}">
      <dsp:nvSpPr>
        <dsp:cNvPr id="0" name=""/>
        <dsp:cNvSpPr/>
      </dsp:nvSpPr>
      <dsp:spPr>
        <a:xfrm>
          <a:off x="1360951" y="2073830"/>
          <a:ext cx="518457" cy="5184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620180" y="2073830"/>
          <a:ext cx="6444716" cy="5184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</a:t>
          </a:r>
          <a:r>
            <a:rPr lang="cs-CZ" sz="2000" kern="1200" smtClean="0"/>
            <a:t>: CZ.1.07/1.4.00/21.004</a:t>
          </a:r>
          <a:endParaRPr lang="cs-CZ" sz="2000" kern="1200" dirty="0"/>
        </a:p>
      </dsp:txBody>
      <dsp:txXfrm>
        <a:off x="1620180" y="2073830"/>
        <a:ext cx="6444716" cy="5184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306ED89-40A5-4E48-89FE-850DB1310771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436AA94-7AE1-4B9A-BB81-0E746350E4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35586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5.ročník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71542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5.ročník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87567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5.ročník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11156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5.ročník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7548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5.ročník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17838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5.ročník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59428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5.ročník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3255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5.ročník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13434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5.ročník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9199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5.ročník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42093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5.ročník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41322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Člověk a jeho svět - Vlastivěda 5.ročník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17D56D-D40F-4767-85BF-3178D0AFF7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33793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Relationship Id="rId4" Type="http://schemas.microsoft.com/office/2007/relationships/hdphoto" Target="../media/hdphoto2.wdp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slide" Target="slide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3" Type="http://schemas.openxmlformats.org/officeDocument/2006/relationships/image" Target="../media/image6.jpeg"/><Relationship Id="rId7" Type="http://schemas.openxmlformats.org/officeDocument/2006/relationships/image" Target="../media/image10.wmf"/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wmf"/><Relationship Id="rId5" Type="http://schemas.openxmlformats.org/officeDocument/2006/relationships/image" Target="../media/image8.wmf"/><Relationship Id="rId10" Type="http://schemas.openxmlformats.org/officeDocument/2006/relationships/image" Target="../media/image13.wmf"/><Relationship Id="rId4" Type="http://schemas.openxmlformats.org/officeDocument/2006/relationships/image" Target="../media/image7.png"/><Relationship Id="rId9" Type="http://schemas.openxmlformats.org/officeDocument/2006/relationships/image" Target="../media/image12.w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slide" Target="slide6.xml"/><Relationship Id="rId3" Type="http://schemas.openxmlformats.org/officeDocument/2006/relationships/image" Target="../media/image14.png"/><Relationship Id="rId7" Type="http://schemas.openxmlformats.org/officeDocument/2006/relationships/image" Target="../media/image16.png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Relationship Id="rId6" Type="http://schemas.openxmlformats.org/officeDocument/2006/relationships/slide" Target="slide7.xml"/><Relationship Id="rId5" Type="http://schemas.openxmlformats.org/officeDocument/2006/relationships/image" Target="../media/image15.png"/><Relationship Id="rId4" Type="http://schemas.openxmlformats.org/officeDocument/2006/relationships/slide" Target="slide5.xml"/><Relationship Id="rId9" Type="http://schemas.openxmlformats.org/officeDocument/2006/relationships/image" Target="../media/image17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057022177"/>
              </p:ext>
            </p:extLst>
          </p:nvPr>
        </p:nvGraphicFramePr>
        <p:xfrm>
          <a:off x="539552" y="1052736"/>
          <a:ext cx="8064896" cy="3240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13685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620688"/>
            <a:ext cx="7880747" cy="56323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Anotace</a:t>
            </a:r>
            <a:r>
              <a:rPr lang="cs-CZ" dirty="0" smtClean="0"/>
              <a:t>:</a:t>
            </a:r>
          </a:p>
          <a:p>
            <a:r>
              <a:rPr lang="cs-CZ" dirty="0"/>
              <a:t>	</a:t>
            </a:r>
            <a:r>
              <a:rPr lang="cs-CZ" dirty="0" smtClean="0"/>
              <a:t>Prezentace </a:t>
            </a:r>
            <a:r>
              <a:rPr lang="cs-CZ" dirty="0"/>
              <a:t>učiva: </a:t>
            </a:r>
            <a:r>
              <a:rPr lang="cs-CZ" dirty="0" smtClean="0"/>
              <a:t>jižní </a:t>
            </a:r>
            <a:r>
              <a:rPr lang="cs-CZ" dirty="0" smtClean="0"/>
              <a:t>Čechy.</a:t>
            </a:r>
            <a:endParaRPr lang="cs-CZ" dirty="0" smtClean="0"/>
          </a:p>
          <a:p>
            <a:r>
              <a:rPr lang="cs-CZ" dirty="0"/>
              <a:t>Žáci si zopakují znalosti měst, řek, povrchu a průmyslu </a:t>
            </a:r>
            <a:r>
              <a:rPr lang="cs-CZ" dirty="0" smtClean="0"/>
              <a:t>dané oblasti.</a:t>
            </a:r>
            <a:endParaRPr lang="cs-CZ" dirty="0"/>
          </a:p>
          <a:p>
            <a:r>
              <a:rPr lang="cs-CZ" dirty="0"/>
              <a:t>V</a:t>
            </a:r>
            <a:r>
              <a:rPr lang="cs-CZ" dirty="0" smtClean="0"/>
              <a:t>yhledávají </a:t>
            </a:r>
            <a:r>
              <a:rPr lang="cs-CZ" dirty="0"/>
              <a:t>objekty ve svých příručních </a:t>
            </a:r>
            <a:r>
              <a:rPr lang="cs-CZ" dirty="0" smtClean="0"/>
              <a:t>mapách, přiřazují názvy pohoří a nížin. </a:t>
            </a:r>
          </a:p>
          <a:p>
            <a:r>
              <a:rPr lang="cs-CZ" dirty="0" smtClean="0"/>
              <a:t> </a:t>
            </a:r>
          </a:p>
          <a:p>
            <a:r>
              <a:rPr lang="cs-CZ" dirty="0" smtClean="0"/>
              <a:t>Učební materiál vede žáky k aktivní práci, opravovat případné chyby mohou</a:t>
            </a:r>
          </a:p>
          <a:p>
            <a:r>
              <a:rPr lang="cs-CZ" dirty="0" smtClean="0"/>
              <a:t>přímo v prezentaci.</a:t>
            </a:r>
          </a:p>
          <a:p>
            <a:endParaRPr lang="cs-CZ" dirty="0" smtClean="0"/>
          </a:p>
          <a:p>
            <a:r>
              <a:rPr lang="cs-CZ" dirty="0" smtClean="0"/>
              <a:t>DUM je určen pro 5. ročník ZŠ, je vhodný pro procvičování učiva.</a:t>
            </a:r>
          </a:p>
          <a:p>
            <a:endParaRPr lang="cs-CZ" dirty="0"/>
          </a:p>
          <a:p>
            <a:r>
              <a:rPr lang="cs-CZ" dirty="0" smtClean="0"/>
              <a:t>Pomůcky: příruční mapy, fixy pro psaní na tabuli, obměna : možno vytisknout </a:t>
            </a:r>
          </a:p>
          <a:p>
            <a:r>
              <a:rPr lang="cs-CZ" dirty="0" smtClean="0"/>
              <a:t>karty s názvy pohoří, vrcholů, nížin, měst.</a:t>
            </a:r>
          </a:p>
          <a:p>
            <a:endParaRPr lang="cs-CZ" dirty="0"/>
          </a:p>
          <a:p>
            <a:r>
              <a:rPr lang="cs-CZ" dirty="0" smtClean="0"/>
              <a:t>Při práci využijí žáci pro kontrolu odkrytí barevného pole a hypertextových odkazů </a:t>
            </a:r>
          </a:p>
          <a:p>
            <a:r>
              <a:rPr lang="cs-CZ" dirty="0" smtClean="0"/>
              <a:t>v nadpisech otevřou stranu  se správným řešením, která je v závěru prezentace. </a:t>
            </a:r>
          </a:p>
          <a:p>
            <a:r>
              <a:rPr lang="cs-CZ" dirty="0" smtClean="0"/>
              <a:t>V jednotlivých obrazech je opět odkaz pro návrat zpět.</a:t>
            </a:r>
          </a:p>
          <a:p>
            <a:endParaRPr lang="cs-CZ" dirty="0"/>
          </a:p>
          <a:p>
            <a:r>
              <a:rPr lang="cs-CZ" dirty="0" smtClean="0"/>
              <a:t>Autorem materiálu a všech jeho částí, není-li uvedeno jinak, je Hana </a:t>
            </a:r>
            <a:r>
              <a:rPr lang="cs-CZ" dirty="0" err="1" smtClean="0"/>
              <a:t>Vrtělková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177281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5.ročník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03360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691680" y="404664"/>
            <a:ext cx="6048672" cy="648072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Jaká oblast České republiky je označena?</a:t>
            </a:r>
            <a:endParaRPr lang="cs-CZ" sz="2400" b="1" dirty="0">
              <a:solidFill>
                <a:schemeClr val="tx1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0" r="99580">
                        <a14:backgroundMark x1="9091" y1="74675" x2="9091" y2="7467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66337" y="1228417"/>
            <a:ext cx="6811326" cy="4401165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3275856" y="5629582"/>
            <a:ext cx="23042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Jižní Čechy</a:t>
            </a:r>
            <a:endParaRPr lang="cs-CZ" sz="3200" b="1" dirty="0"/>
          </a:p>
        </p:txBody>
      </p:sp>
      <p:sp>
        <p:nvSpPr>
          <p:cNvPr id="5" name="Zaoblený obdélník 4"/>
          <p:cNvSpPr/>
          <p:nvPr/>
        </p:nvSpPr>
        <p:spPr>
          <a:xfrm>
            <a:off x="2843808" y="5517232"/>
            <a:ext cx="3024336" cy="936104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5.ročník</a:t>
            </a:r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45798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>
            <a:hlinkClick r:id="rId2" action="ppaction://hlinksldjump"/>
          </p:cNvPr>
          <p:cNvSpPr/>
          <p:nvPr/>
        </p:nvSpPr>
        <p:spPr>
          <a:xfrm>
            <a:off x="1691680" y="548680"/>
            <a:ext cx="5760640" cy="648072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Pojmenuješ správně pohoří?</a:t>
            </a:r>
            <a:endParaRPr lang="cs-CZ" sz="2400" b="1" dirty="0">
              <a:solidFill>
                <a:schemeClr val="tx1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515" b="98182" l="0" r="9909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87754" y="1196752"/>
            <a:ext cx="6324605" cy="3816424"/>
          </a:xfrm>
          <a:prstGeom prst="rect">
            <a:avLst/>
          </a:prstGeom>
        </p:spPr>
      </p:pic>
      <p:sp>
        <p:nvSpPr>
          <p:cNvPr id="4" name="Ovál 3"/>
          <p:cNvSpPr/>
          <p:nvPr/>
        </p:nvSpPr>
        <p:spPr>
          <a:xfrm>
            <a:off x="2843808" y="3356991"/>
            <a:ext cx="1296144" cy="1871809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263618" y="2415495"/>
            <a:ext cx="2448272" cy="720080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5796136" y="4868761"/>
            <a:ext cx="2448272" cy="720080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chemeClr val="tx1"/>
              </a:solidFill>
            </a:endParaRPr>
          </a:p>
        </p:txBody>
      </p:sp>
      <p:cxnSp>
        <p:nvCxnSpPr>
          <p:cNvPr id="8" name="Přímá spojnice se šipkou 7"/>
          <p:cNvCxnSpPr>
            <a:stCxn id="5" idx="3"/>
          </p:cNvCxnSpPr>
          <p:nvPr/>
        </p:nvCxnSpPr>
        <p:spPr>
          <a:xfrm>
            <a:off x="2711890" y="2775535"/>
            <a:ext cx="393662" cy="1350157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>
            <a:stCxn id="6" idx="1"/>
          </p:cNvCxnSpPr>
          <p:nvPr/>
        </p:nvCxnSpPr>
        <p:spPr>
          <a:xfrm flipH="1" flipV="1">
            <a:off x="3712576" y="4351430"/>
            <a:ext cx="2083560" cy="877371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2" name="Sedmiúhelník 11"/>
          <p:cNvSpPr/>
          <p:nvPr/>
        </p:nvSpPr>
        <p:spPr>
          <a:xfrm flipH="1" flipV="1">
            <a:off x="3059833" y="4305711"/>
            <a:ext cx="45719" cy="45719"/>
          </a:xfrm>
          <a:prstGeom prst="heptagon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059833" y="3982098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1378</a:t>
            </a:r>
            <a:endParaRPr lang="cs-CZ" b="1" dirty="0"/>
          </a:p>
        </p:txBody>
      </p:sp>
      <p:sp>
        <p:nvSpPr>
          <p:cNvPr id="14" name="Zaoblený obdélník 13"/>
          <p:cNvSpPr/>
          <p:nvPr/>
        </p:nvSpPr>
        <p:spPr>
          <a:xfrm>
            <a:off x="1942037" y="5373216"/>
            <a:ext cx="3206027" cy="936104"/>
          </a:xfrm>
          <a:prstGeom prst="round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Nejvyšší hora Šumavy:</a:t>
            </a:r>
          </a:p>
          <a:p>
            <a:pPr algn="ctr"/>
            <a:endParaRPr lang="cs-CZ" sz="2400" b="1" dirty="0">
              <a:solidFill>
                <a:schemeClr val="tx1"/>
              </a:solidFill>
            </a:endParaRPr>
          </a:p>
        </p:txBody>
      </p:sp>
      <p:cxnSp>
        <p:nvCxnSpPr>
          <p:cNvPr id="16" name="Přímá spojnice se šipkou 15"/>
          <p:cNvCxnSpPr/>
          <p:nvPr/>
        </p:nvCxnSpPr>
        <p:spPr>
          <a:xfrm flipV="1">
            <a:off x="2843808" y="4437112"/>
            <a:ext cx="238883" cy="93610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5.ročník</a:t>
            </a:r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0918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Skupina 6"/>
          <p:cNvGrpSpPr/>
          <p:nvPr/>
        </p:nvGrpSpPr>
        <p:grpSpPr>
          <a:xfrm>
            <a:off x="2051720" y="1124744"/>
            <a:ext cx="4358050" cy="4237332"/>
            <a:chOff x="2051720" y="1124744"/>
            <a:chExt cx="4358050" cy="4237332"/>
          </a:xfrm>
        </p:grpSpPr>
        <p:pic>
          <p:nvPicPr>
            <p:cNvPr id="2" name="Obrázek 1"/>
            <p:cNvPicPr>
              <a:picLocks noChangeAspect="1"/>
            </p:cNvPicPr>
            <p:nvPr/>
          </p:nvPicPr>
          <p:blipFill rotWithShape="1">
            <a:blip r:embed="rId2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9390" b="94601" l="0" r="55521">
                          <a14:backgroundMark x1="18663" y1="39671" x2="18663" y2="39671"/>
                          <a14:backgroundMark x1="27216" y1="52347" x2="27216" y2="52347"/>
                          <a14:backgroundMark x1="44635" y1="25822" x2="44635" y2="25822"/>
                          <a14:backgroundMark x1="47434" y1="47653" x2="47434" y2="47653"/>
                          <a14:backgroundMark x1="52255" y1="26995" x2="52255" y2="26995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9832" r="42534" b="5833"/>
            <a:stretch/>
          </p:blipFill>
          <p:spPr>
            <a:xfrm>
              <a:off x="2051720" y="1124744"/>
              <a:ext cx="4358050" cy="4237332"/>
            </a:xfrm>
            <a:prstGeom prst="rect">
              <a:avLst/>
            </a:prstGeom>
          </p:spPr>
        </p:pic>
        <p:sp>
          <p:nvSpPr>
            <p:cNvPr id="6" name="Volný tvar 5"/>
            <p:cNvSpPr/>
            <p:nvPr/>
          </p:nvSpPr>
          <p:spPr>
            <a:xfrm>
              <a:off x="3436374" y="3746052"/>
              <a:ext cx="899652" cy="501483"/>
            </a:xfrm>
            <a:custGeom>
              <a:avLst/>
              <a:gdLst>
                <a:gd name="connsiteX0" fmla="*/ 0 w 899652"/>
                <a:gd name="connsiteY0" fmla="*/ 501483 h 501483"/>
                <a:gd name="connsiteX1" fmla="*/ 73742 w 899652"/>
                <a:gd name="connsiteY1" fmla="*/ 383496 h 501483"/>
                <a:gd name="connsiteX2" fmla="*/ 117987 w 899652"/>
                <a:gd name="connsiteY2" fmla="*/ 354000 h 501483"/>
                <a:gd name="connsiteX3" fmla="*/ 309716 w 899652"/>
                <a:gd name="connsiteY3" fmla="*/ 309754 h 501483"/>
                <a:gd name="connsiteX4" fmla="*/ 427703 w 899652"/>
                <a:gd name="connsiteY4" fmla="*/ 265509 h 501483"/>
                <a:gd name="connsiteX5" fmla="*/ 752168 w 899652"/>
                <a:gd name="connsiteY5" fmla="*/ 221264 h 501483"/>
                <a:gd name="connsiteX6" fmla="*/ 796413 w 899652"/>
                <a:gd name="connsiteY6" fmla="*/ 177019 h 501483"/>
                <a:gd name="connsiteX7" fmla="*/ 855407 w 899652"/>
                <a:gd name="connsiteY7" fmla="*/ 88529 h 501483"/>
                <a:gd name="connsiteX8" fmla="*/ 899652 w 899652"/>
                <a:gd name="connsiteY8" fmla="*/ 38 h 5014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899652" h="501483">
                  <a:moveTo>
                    <a:pt x="0" y="501483"/>
                  </a:moveTo>
                  <a:cubicBezTo>
                    <a:pt x="24581" y="462154"/>
                    <a:pt x="35152" y="409222"/>
                    <a:pt x="73742" y="383496"/>
                  </a:cubicBezTo>
                  <a:cubicBezTo>
                    <a:pt x="88490" y="373664"/>
                    <a:pt x="101790" y="361199"/>
                    <a:pt x="117987" y="354000"/>
                  </a:cubicBezTo>
                  <a:cubicBezTo>
                    <a:pt x="194705" y="319904"/>
                    <a:pt x="225731" y="321752"/>
                    <a:pt x="309716" y="309754"/>
                  </a:cubicBezTo>
                  <a:cubicBezTo>
                    <a:pt x="386713" y="258424"/>
                    <a:pt x="319759" y="294948"/>
                    <a:pt x="427703" y="265509"/>
                  </a:cubicBezTo>
                  <a:cubicBezTo>
                    <a:pt x="638021" y="208150"/>
                    <a:pt x="365878" y="245408"/>
                    <a:pt x="752168" y="221264"/>
                  </a:cubicBezTo>
                  <a:cubicBezTo>
                    <a:pt x="766916" y="206516"/>
                    <a:pt x="783608" y="193483"/>
                    <a:pt x="796413" y="177019"/>
                  </a:cubicBezTo>
                  <a:cubicBezTo>
                    <a:pt x="818178" y="149036"/>
                    <a:pt x="855407" y="88529"/>
                    <a:pt x="855407" y="88529"/>
                  </a:cubicBezTo>
                  <a:cubicBezTo>
                    <a:pt x="886458" y="-4626"/>
                    <a:pt x="853811" y="38"/>
                    <a:pt x="899652" y="38"/>
                  </a:cubicBezTo>
                </a:path>
              </a:pathLst>
            </a:custGeom>
            <a:noFill/>
            <a:ln>
              <a:solidFill>
                <a:schemeClr val="tx2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8" name="Zaoblený obdélník 7"/>
          <p:cNvSpPr/>
          <p:nvPr/>
        </p:nvSpPr>
        <p:spPr>
          <a:xfrm>
            <a:off x="733832" y="2991452"/>
            <a:ext cx="1728192" cy="50264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733832" y="3871422"/>
            <a:ext cx="1728192" cy="512327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733832" y="4664874"/>
            <a:ext cx="2470016" cy="697201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Jezera</a:t>
            </a:r>
          </a:p>
          <a:p>
            <a:pPr algn="ctr"/>
            <a:endParaRPr lang="cs-CZ" sz="2400" b="1" dirty="0" smtClean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2843808" y="5517232"/>
            <a:ext cx="1872208" cy="792088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Vodní nádrž</a:t>
            </a:r>
          </a:p>
          <a:p>
            <a:pPr algn="ctr"/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5076056" y="5805264"/>
            <a:ext cx="1728192" cy="504056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6876256" y="4715259"/>
            <a:ext cx="1800200" cy="678506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</a:p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rybník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6804248" y="3746052"/>
            <a:ext cx="1944216" cy="763068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tx1"/>
                </a:solidFill>
              </a:rPr>
              <a:t>Rybník </a:t>
            </a:r>
          </a:p>
          <a:p>
            <a:pPr algn="ctr"/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5" name="Zaoblený obdélník 14">
            <a:hlinkClick r:id="rId4" action="ppaction://hlinksldjump"/>
          </p:cNvPr>
          <p:cNvSpPr/>
          <p:nvPr/>
        </p:nvSpPr>
        <p:spPr>
          <a:xfrm>
            <a:off x="1115616" y="404664"/>
            <a:ext cx="7344816" cy="648072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Urči názvy řek, jezer, vodních nádrží a rybníků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6804248" y="2780928"/>
            <a:ext cx="1944216" cy="713166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tx1"/>
                </a:solidFill>
              </a:rPr>
              <a:t>Vodní nádrž</a:t>
            </a:r>
          </a:p>
          <a:p>
            <a:pPr algn="ctr"/>
            <a:endParaRPr lang="cs-CZ" sz="2400" b="1" dirty="0">
              <a:solidFill>
                <a:schemeClr val="tx1"/>
              </a:solidFill>
            </a:endParaRPr>
          </a:p>
        </p:txBody>
      </p:sp>
      <p:cxnSp>
        <p:nvCxnSpPr>
          <p:cNvPr id="18" name="Přímá spojnice se šipkou 17"/>
          <p:cNvCxnSpPr>
            <a:stCxn id="8" idx="3"/>
          </p:cNvCxnSpPr>
          <p:nvPr/>
        </p:nvCxnSpPr>
        <p:spPr>
          <a:xfrm>
            <a:off x="2462024" y="3242773"/>
            <a:ext cx="1965960" cy="884813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>
            <a:stCxn id="9" idx="3"/>
            <a:endCxn id="6" idx="4"/>
          </p:cNvCxnSpPr>
          <p:nvPr/>
        </p:nvCxnSpPr>
        <p:spPr>
          <a:xfrm flipV="1">
            <a:off x="2462024" y="4011561"/>
            <a:ext cx="1402053" cy="116025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>
            <a:stCxn id="10" idx="3"/>
          </p:cNvCxnSpPr>
          <p:nvPr/>
        </p:nvCxnSpPr>
        <p:spPr>
          <a:xfrm flipV="1">
            <a:off x="3203848" y="4247535"/>
            <a:ext cx="232526" cy="76594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>
            <a:stCxn id="11" idx="0"/>
          </p:cNvCxnSpPr>
          <p:nvPr/>
        </p:nvCxnSpPr>
        <p:spPr>
          <a:xfrm flipV="1">
            <a:off x="3779912" y="4715259"/>
            <a:ext cx="288032" cy="801973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 flipH="1" flipV="1">
            <a:off x="4932040" y="4383749"/>
            <a:ext cx="864096" cy="1421515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>
            <a:stCxn id="13" idx="1"/>
          </p:cNvCxnSpPr>
          <p:nvPr/>
        </p:nvCxnSpPr>
        <p:spPr>
          <a:xfrm flipH="1" flipV="1">
            <a:off x="5076056" y="4247535"/>
            <a:ext cx="1800200" cy="806977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 flipH="1">
            <a:off x="4932040" y="3996793"/>
            <a:ext cx="1872208" cy="13079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2" name="Přímá spojnice se šipkou 31"/>
          <p:cNvCxnSpPr>
            <a:stCxn id="16" idx="1"/>
          </p:cNvCxnSpPr>
          <p:nvPr/>
        </p:nvCxnSpPr>
        <p:spPr>
          <a:xfrm flipH="1">
            <a:off x="4230745" y="3137511"/>
            <a:ext cx="2573503" cy="435505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35" name="Ovál 34"/>
          <p:cNvSpPr/>
          <p:nvPr/>
        </p:nvSpPr>
        <p:spPr>
          <a:xfrm>
            <a:off x="3436374" y="4201817"/>
            <a:ext cx="45719" cy="4571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5.ročník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20086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>
            <a:hlinkClick r:id="rId2" action="ppaction://hlinksldjump"/>
          </p:cNvPr>
          <p:cNvSpPr/>
          <p:nvPr/>
        </p:nvSpPr>
        <p:spPr>
          <a:xfrm>
            <a:off x="1691680" y="260648"/>
            <a:ext cx="5976664" cy="504056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Určíš názvy měst podle nápovědy?</a:t>
            </a:r>
            <a:endParaRPr lang="cs-CZ" sz="2400" b="1" dirty="0">
              <a:solidFill>
                <a:schemeClr val="tx1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2722546" y="980728"/>
            <a:ext cx="3649654" cy="3528392"/>
            <a:chOff x="2722546" y="980728"/>
            <a:chExt cx="3185339" cy="3285170"/>
          </a:xfrm>
        </p:grpSpPr>
        <p:pic>
          <p:nvPicPr>
            <p:cNvPr id="3" name="Obrázek 2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25376" r="53247"/>
            <a:stretch/>
          </p:blipFill>
          <p:spPr>
            <a:xfrm>
              <a:off x="2722546" y="980728"/>
              <a:ext cx="3185339" cy="3285170"/>
            </a:xfrm>
            <a:prstGeom prst="rect">
              <a:avLst/>
            </a:prstGeom>
          </p:spPr>
        </p:pic>
        <p:sp>
          <p:nvSpPr>
            <p:cNvPr id="4" name="Ovál 3"/>
            <p:cNvSpPr/>
            <p:nvPr/>
          </p:nvSpPr>
          <p:spPr>
            <a:xfrm>
              <a:off x="4211960" y="2420888"/>
              <a:ext cx="1443451" cy="1728192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6" name="Zaoblený obdélník 5"/>
          <p:cNvSpPr/>
          <p:nvPr/>
        </p:nvSpPr>
        <p:spPr>
          <a:xfrm>
            <a:off x="5976156" y="980728"/>
            <a:ext cx="2124236" cy="792088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Lázně</a:t>
            </a:r>
          </a:p>
          <a:p>
            <a:pPr algn="ctr"/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6372200" y="1988840"/>
            <a:ext cx="2520280" cy="864096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Město postavené husity</a:t>
            </a:r>
          </a:p>
          <a:p>
            <a:pPr algn="ctr"/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6408204" y="3442291"/>
            <a:ext cx="2520280" cy="126956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Město s nádherným renesančním zámkem</a:t>
            </a:r>
          </a:p>
          <a:p>
            <a:pPr algn="ctr"/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5255994" y="5157192"/>
            <a:ext cx="2520280" cy="1080120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Lázně, sídlo Petra Voka, hrobka Rožmberků</a:t>
            </a:r>
          </a:p>
          <a:p>
            <a:pPr algn="ctr"/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539552" y="1196752"/>
            <a:ext cx="2592288" cy="1224136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Ve městě najdeš historický most</a:t>
            </a:r>
          </a:p>
          <a:p>
            <a:pPr algn="ctr"/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539552" y="3140968"/>
            <a:ext cx="2448272" cy="936104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Největší město oblasti</a:t>
            </a:r>
          </a:p>
          <a:p>
            <a:pPr algn="ctr"/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539552" y="5013176"/>
            <a:ext cx="3456384" cy="1080120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Historické město se zámkem a přírodním divadlem</a:t>
            </a:r>
          </a:p>
          <a:p>
            <a:pPr algn="ctr"/>
            <a:endParaRPr lang="cs-CZ" sz="2400" b="1" dirty="0">
              <a:solidFill>
                <a:schemeClr val="tx1"/>
              </a:solidFill>
            </a:endParaRPr>
          </a:p>
        </p:txBody>
      </p:sp>
      <p:cxnSp>
        <p:nvCxnSpPr>
          <p:cNvPr id="14" name="Přímá spojnice se šipkou 13"/>
          <p:cNvCxnSpPr>
            <a:stCxn id="10" idx="3"/>
          </p:cNvCxnSpPr>
          <p:nvPr/>
        </p:nvCxnSpPr>
        <p:spPr>
          <a:xfrm>
            <a:off x="3131840" y="1808820"/>
            <a:ext cx="1800200" cy="111612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V="1">
            <a:off x="2987824" y="3455583"/>
            <a:ext cx="2088232" cy="41875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V="1">
            <a:off x="3491880" y="3664960"/>
            <a:ext cx="1584176" cy="134821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H="1" flipV="1">
            <a:off x="5580112" y="3455582"/>
            <a:ext cx="648072" cy="170161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 flipH="1" flipV="1">
            <a:off x="5868144" y="3212976"/>
            <a:ext cx="1008112" cy="24260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>
            <a:stCxn id="7" idx="1"/>
          </p:cNvCxnSpPr>
          <p:nvPr/>
        </p:nvCxnSpPr>
        <p:spPr>
          <a:xfrm flipH="1">
            <a:off x="5580112" y="2420888"/>
            <a:ext cx="792088" cy="32403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 flipH="1">
            <a:off x="5255994" y="1628800"/>
            <a:ext cx="720162" cy="129614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3" name="Zástupný symbol pro datum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15" name="Zástupný symbol pro zápatí 1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5.ročník</a:t>
            </a:r>
            <a:endParaRPr lang="cs-CZ"/>
          </a:p>
        </p:txBody>
      </p:sp>
      <p:sp>
        <p:nvSpPr>
          <p:cNvPr id="17" name="Zástupný symbol pro číslo snímku 1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3691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>
            <a:hlinkClick r:id="rId2" action="ppaction://hlinksldjump"/>
          </p:cNvPr>
          <p:cNvSpPr/>
          <p:nvPr/>
        </p:nvSpPr>
        <p:spPr>
          <a:xfrm>
            <a:off x="2483768" y="260648"/>
            <a:ext cx="4176464" cy="792088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Průmysl a zemědělství</a:t>
            </a:r>
          </a:p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(přiřaď města nebo oblasti)</a:t>
            </a:r>
            <a:endParaRPr lang="cs-CZ" sz="2400" b="1" dirty="0">
              <a:solidFill>
                <a:schemeClr val="tx1"/>
              </a:solidFill>
            </a:endParaRPr>
          </a:p>
        </p:txBody>
      </p:sp>
      <p:pic>
        <p:nvPicPr>
          <p:cNvPr id="2052" name="Picture 4" descr="C:\Users\VrtelkovaH\AppData\Local\Microsoft\Windows\Temporary Internet Files\Content.IE5\S7687CZ2\MP90040119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447229"/>
            <a:ext cx="1446664" cy="11573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VrtelkovaH\AppData\Local\Microsoft\Windows\Temporary Internet Files\Content.IE5\K0O7W0UI\MC900441732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8207" y="1481336"/>
            <a:ext cx="1659632" cy="1659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395536" y="2945333"/>
            <a:ext cx="2232248" cy="504056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2053" name="Picture 5" descr="C:\Users\VrtelkovaH\AppData\Local\Microsoft\Windows\Temporary Internet Files\Content.IE5\DE4CGPLA\MC90010496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3" y="748796"/>
            <a:ext cx="1656184" cy="16520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aoblený obdélník 4"/>
          <p:cNvSpPr/>
          <p:nvPr/>
        </p:nvSpPr>
        <p:spPr>
          <a:xfrm>
            <a:off x="6017240" y="1883974"/>
            <a:ext cx="1512168" cy="536407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2054" name="Picture 6" descr="C:\Users\VrtelkovaH\AppData\Local\Microsoft\Windows\Temporary Internet Files\Content.IE5\DE4CGPLA\MC90007121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62040" y="1850668"/>
            <a:ext cx="2510828" cy="18001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409380" y="1481336"/>
            <a:ext cx="272843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/>
              <a:t>Dřevozpracující průmysl</a:t>
            </a:r>
          </a:p>
        </p:txBody>
      </p:sp>
      <p:sp>
        <p:nvSpPr>
          <p:cNvPr id="7" name="Zaoblený obdélník 6"/>
          <p:cNvSpPr/>
          <p:nvPr/>
        </p:nvSpPr>
        <p:spPr>
          <a:xfrm>
            <a:off x="3386402" y="3789232"/>
            <a:ext cx="2262104" cy="646281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5536" y="3934847"/>
            <a:ext cx="16879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/>
              <a:t>Textilní průmysl</a:t>
            </a:r>
          </a:p>
        </p:txBody>
      </p:sp>
      <p:pic>
        <p:nvPicPr>
          <p:cNvPr id="2056" name="Picture 8" descr="C:\Users\VrtelkovaH\AppData\Local\Microsoft\Windows\Temporary Internet Files\Content.IE5\DE4CGPLA\MC90028027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490" y="4304179"/>
            <a:ext cx="1534779" cy="15130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Zaoblený obdélník 8"/>
          <p:cNvSpPr/>
          <p:nvPr/>
        </p:nvSpPr>
        <p:spPr>
          <a:xfrm>
            <a:off x="459490" y="5949280"/>
            <a:ext cx="2312310" cy="64807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152919" y="4684495"/>
            <a:ext cx="10297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Chov ryb</a:t>
            </a:r>
            <a:endParaRPr lang="cs-CZ" b="1" dirty="0"/>
          </a:p>
        </p:txBody>
      </p:sp>
      <p:pic>
        <p:nvPicPr>
          <p:cNvPr id="2058" name="Picture 10" descr="C:\Users\VrtelkovaH\AppData\Local\Microsoft\Windows\Temporary Internet Files\Content.IE5\DE4CGPLA\MP900405036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82688" y="4785387"/>
            <a:ext cx="1488797" cy="9960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Zaoblený obdélník 10"/>
          <p:cNvSpPr/>
          <p:nvPr/>
        </p:nvSpPr>
        <p:spPr>
          <a:xfrm>
            <a:off x="3707904" y="5949280"/>
            <a:ext cx="1963581" cy="64807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2059" name="Picture 11" descr="C:\Users\VrtelkovaH\AppData\Local\Microsoft\Windows\Temporary Internet Files\Content.IE5\K0O7W0UI\MC900370160[2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4134" y="4882752"/>
            <a:ext cx="778380" cy="13460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7018680" y="4914091"/>
            <a:ext cx="7216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b="1"/>
            </a:lvl1pPr>
          </a:lstStyle>
          <a:p>
            <a:r>
              <a:rPr lang="cs-CZ" dirty="0"/>
              <a:t>Lázně</a:t>
            </a:r>
          </a:p>
        </p:txBody>
      </p:sp>
      <p:sp>
        <p:nvSpPr>
          <p:cNvPr id="13" name="Zaoblený obdélník 12"/>
          <p:cNvSpPr/>
          <p:nvPr/>
        </p:nvSpPr>
        <p:spPr>
          <a:xfrm>
            <a:off x="7021068" y="5781460"/>
            <a:ext cx="1655388" cy="81589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95536" y="1052736"/>
            <a:ext cx="191276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Tužky a pastelky</a:t>
            </a:r>
            <a:endParaRPr lang="cs-CZ" sz="20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881734" y="472026"/>
            <a:ext cx="19722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Jaderná elektrárna</a:t>
            </a:r>
            <a:endParaRPr lang="cs-CZ" b="1" dirty="0"/>
          </a:p>
        </p:txBody>
      </p:sp>
      <p:pic>
        <p:nvPicPr>
          <p:cNvPr id="2060" name="Picture 12" descr="C:\Users\VrtelkovaH\AppData\Local\Microsoft\Windows\Temporary Internet Files\Content.IE5\AM1I8PN9\MC900104964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2581" y="2740056"/>
            <a:ext cx="1821485" cy="18214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ovéPole 15"/>
          <p:cNvSpPr txBox="1"/>
          <p:nvPr/>
        </p:nvSpPr>
        <p:spPr>
          <a:xfrm>
            <a:off x="7162514" y="2828029"/>
            <a:ext cx="17665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/>
              <a:t>Vodní</a:t>
            </a:r>
            <a:r>
              <a:rPr lang="cs-CZ" dirty="0" smtClean="0"/>
              <a:t> </a:t>
            </a:r>
            <a:r>
              <a:rPr lang="cs-CZ" b="1" dirty="0"/>
              <a:t>elektrárny</a:t>
            </a:r>
          </a:p>
        </p:txBody>
      </p:sp>
      <p:sp>
        <p:nvSpPr>
          <p:cNvPr id="17" name="Zaoblený obdélník 16"/>
          <p:cNvSpPr/>
          <p:nvPr/>
        </p:nvSpPr>
        <p:spPr>
          <a:xfrm>
            <a:off x="7162514" y="3789233"/>
            <a:ext cx="1729320" cy="89526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5.ročník</a:t>
            </a:r>
            <a:endParaRPr lang="cs-CZ"/>
          </a:p>
        </p:txBody>
      </p:sp>
      <p:sp>
        <p:nvSpPr>
          <p:cNvPr id="19" name="Zástupný symbol pro číslo snímku 1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94740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76672"/>
            <a:ext cx="3960440" cy="2970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476672"/>
            <a:ext cx="4014192" cy="30106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674" y="3574790"/>
            <a:ext cx="3960440" cy="2970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>
            <a:hlinkClick r:id="rId8" action="ppaction://hlinksldjump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0479" y="3717032"/>
            <a:ext cx="4077072" cy="30578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00674" y="476672"/>
            <a:ext cx="6519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Str. 4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932040" y="332656"/>
            <a:ext cx="6519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Str. 5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788024" y="3487316"/>
            <a:ext cx="6519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Str. 6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00674" y="3390124"/>
            <a:ext cx="6519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Str. 7</a:t>
            </a:r>
            <a:endParaRPr lang="cs-CZ" dirty="0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5.ročník</a:t>
            </a:r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86321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1916832"/>
            <a:ext cx="382938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42900" indent="-342900">
              <a:buFont typeface="Wingdings" pitchFamily="2" charset="2"/>
              <a:buChar char="§"/>
            </a:pPr>
            <a:r>
              <a:rPr lang="cs-CZ" sz="2400" dirty="0">
                <a:solidFill>
                  <a:prstClr val="black"/>
                </a:solidFill>
              </a:rPr>
              <a:t>www.office.microsoft.com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755576" y="1052736"/>
            <a:ext cx="104887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</a:rPr>
              <a:t>Citace:</a:t>
            </a:r>
            <a:endParaRPr lang="cs-CZ" sz="2400" b="1" dirty="0">
              <a:solidFill>
                <a:prstClr val="black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Vlastivěda 5.ročník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98793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193</TotalTime>
  <Words>218</Words>
  <Application>Microsoft Office PowerPoint</Application>
  <PresentationFormat>Předvádění na obrazovce (4:3)</PresentationFormat>
  <Paragraphs>85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Vrtělková Hana</dc:creator>
  <cp:lastModifiedBy>Učitel</cp:lastModifiedBy>
  <cp:revision>17</cp:revision>
  <dcterms:created xsi:type="dcterms:W3CDTF">2011-11-15T18:51:47Z</dcterms:created>
  <dcterms:modified xsi:type="dcterms:W3CDTF">2012-05-08T19:20:43Z</dcterms:modified>
</cp:coreProperties>
</file>