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257" r:id="rId2"/>
    <p:sldId id="264" r:id="rId3"/>
    <p:sldId id="258" r:id="rId4"/>
    <p:sldId id="259" r:id="rId5"/>
    <p:sldId id="261" r:id="rId6"/>
    <p:sldId id="262" r:id="rId7"/>
    <p:sldId id="263" r:id="rId8"/>
    <p:sldId id="260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</a:t>
          </a:r>
          <a:r>
            <a:rPr lang="cs-CZ" sz="2000" dirty="0" err="1" smtClean="0"/>
            <a:t>Vrtělková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VY_32_INOVACE_Vl_12_Českomoravská vrchovina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</a:t>
          </a:r>
          <a:r>
            <a:rPr lang="cs-CZ" sz="2000" smtClean="0"/>
            <a:t>CZ.1.07/1.4.00/21.004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Českomoravská vrchovina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97E6E72-CB3E-40DD-87CD-D3EDF305C22F}" type="presOf" srcId="{D8197B8C-B260-4A16-BDF4-0947B075E274}" destId="{25B08C86-7E15-44DC-BE7F-FFB55DD49D12}" srcOrd="0" destOrd="0" presId="urn:microsoft.com/office/officeart/2005/8/layout/target3"/>
    <dgm:cxn modelId="{DF9C3DAB-554F-41FA-9DF0-E25BF118D042}" type="presOf" srcId="{D8197B8C-B260-4A16-BDF4-0947B075E274}" destId="{5A5FFA88-C948-4069-8E93-59FA12366E83}" srcOrd="1" destOrd="0" presId="urn:microsoft.com/office/officeart/2005/8/layout/target3"/>
    <dgm:cxn modelId="{D5ABB705-23EE-4BA6-9832-2C70D7660B4B}" type="presOf" srcId="{D1B46980-6531-4606-95E6-44980827E919}" destId="{2BE915AB-18AA-4053-B92C-3BFC9ED204BB}" srcOrd="1" destOrd="0" presId="urn:microsoft.com/office/officeart/2005/8/layout/target3"/>
    <dgm:cxn modelId="{F17E256E-CFC2-4D4E-A107-0CBA2E013137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479CA3C-3AAC-47B2-9E59-588747A855D0}" type="presOf" srcId="{B651F6E3-6281-48DB-9319-2AEAFDAE7572}" destId="{6BB5E863-4638-4E1D-BFDE-399D028AC4ED}" srcOrd="1" destOrd="0" presId="urn:microsoft.com/office/officeart/2005/8/layout/target3"/>
    <dgm:cxn modelId="{E8A0D0B1-9B22-493C-8762-673F2947AB5B}" type="presOf" srcId="{D1D4F407-5343-4D3F-B5B9-D407B03CAEB4}" destId="{AED2198E-93D5-4001-81B4-73124B309672}" srcOrd="1" destOrd="0" presId="urn:microsoft.com/office/officeart/2005/8/layout/target3"/>
    <dgm:cxn modelId="{38BF1F99-4C2B-4197-B451-998FDE3E1946}" type="presOf" srcId="{757F3AB3-0718-4624-B441-E567A8F0AB56}" destId="{333A1088-737F-45CB-B68E-254E46348037}" srcOrd="0" destOrd="0" presId="urn:microsoft.com/office/officeart/2005/8/layout/target3"/>
    <dgm:cxn modelId="{34CF5F8E-8F61-4C13-9F69-E2DC6E80F1D9}" type="presOf" srcId="{4C35D32F-0EAB-4CD7-82EE-45574DC2A586}" destId="{8BEBB6EC-1DAA-4CAC-8A25-BC0FCBD5DBD5}" srcOrd="0" destOrd="0" presId="urn:microsoft.com/office/officeart/2005/8/layout/target3"/>
    <dgm:cxn modelId="{24A83F0A-4CAC-41CE-82C8-A83952C2659F}" type="presOf" srcId="{4C35D32F-0EAB-4CD7-82EE-45574DC2A586}" destId="{890E4F0B-2866-4A3F-A3C7-2A14B1797930}" srcOrd="1" destOrd="0" presId="urn:microsoft.com/office/officeart/2005/8/layout/target3"/>
    <dgm:cxn modelId="{B50CCB25-39AB-4C96-94CB-A8F104AF6B44}" type="presOf" srcId="{D1B46980-6531-4606-95E6-44980827E919}" destId="{6140AFEC-043D-4C43-A2F9-D0F5331DF3A3}" srcOrd="0" destOrd="0" presId="urn:microsoft.com/office/officeart/2005/8/layout/target3"/>
    <dgm:cxn modelId="{9097E09E-6CFE-4AF9-95CB-FD1EA63CC979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AB00A03-5888-485B-86A7-7E9E7C009B7B}" type="presParOf" srcId="{333A1088-737F-45CB-B68E-254E46348037}" destId="{F5ABB229-8D3B-4694-996A-96F23CF14429}" srcOrd="0" destOrd="0" presId="urn:microsoft.com/office/officeart/2005/8/layout/target3"/>
    <dgm:cxn modelId="{AC306A4B-C62D-4210-977B-E8D8FBDD6A65}" type="presParOf" srcId="{333A1088-737F-45CB-B68E-254E46348037}" destId="{F41139FD-01EE-4571-8B17-4FB00FC51163}" srcOrd="1" destOrd="0" presId="urn:microsoft.com/office/officeart/2005/8/layout/target3"/>
    <dgm:cxn modelId="{14E30547-E446-417B-AFEB-15FDFA07DE81}" type="presParOf" srcId="{333A1088-737F-45CB-B68E-254E46348037}" destId="{D005CE8C-CC26-4C3E-AC11-E15060ECD759}" srcOrd="2" destOrd="0" presId="urn:microsoft.com/office/officeart/2005/8/layout/target3"/>
    <dgm:cxn modelId="{85AFCE7A-F8B2-4CEC-A02C-02AB7C852921}" type="presParOf" srcId="{333A1088-737F-45CB-B68E-254E46348037}" destId="{2C702D82-9B77-49B7-9568-BB8EB47C3372}" srcOrd="3" destOrd="0" presId="urn:microsoft.com/office/officeart/2005/8/layout/target3"/>
    <dgm:cxn modelId="{B82CFE05-CF38-47AA-A1C7-C4D24D83E61E}" type="presParOf" srcId="{333A1088-737F-45CB-B68E-254E46348037}" destId="{A52A0455-90FF-4808-ABD0-F02540D31D5A}" srcOrd="4" destOrd="0" presId="urn:microsoft.com/office/officeart/2005/8/layout/target3"/>
    <dgm:cxn modelId="{4B60E510-4F13-411B-9C99-292C402F83B2}" type="presParOf" srcId="{333A1088-737F-45CB-B68E-254E46348037}" destId="{6140AFEC-043D-4C43-A2F9-D0F5331DF3A3}" srcOrd="5" destOrd="0" presId="urn:microsoft.com/office/officeart/2005/8/layout/target3"/>
    <dgm:cxn modelId="{B266B933-CBA0-468E-9BEC-5B48355DCB2F}" type="presParOf" srcId="{333A1088-737F-45CB-B68E-254E46348037}" destId="{9358AC05-5D7D-4327-9F80-1AD486AEA664}" srcOrd="6" destOrd="0" presId="urn:microsoft.com/office/officeart/2005/8/layout/target3"/>
    <dgm:cxn modelId="{6C003467-900F-43C5-A238-F258AE6479CF}" type="presParOf" srcId="{333A1088-737F-45CB-B68E-254E46348037}" destId="{313FC574-E1CD-4FB4-B054-0B805CE0447D}" srcOrd="7" destOrd="0" presId="urn:microsoft.com/office/officeart/2005/8/layout/target3"/>
    <dgm:cxn modelId="{787BE243-1616-4353-A677-F2985FC3EAD7}" type="presParOf" srcId="{333A1088-737F-45CB-B68E-254E46348037}" destId="{619D679B-A015-4ECF-8348-D1034C574F40}" srcOrd="8" destOrd="0" presId="urn:microsoft.com/office/officeart/2005/8/layout/target3"/>
    <dgm:cxn modelId="{C4D4A6ED-605E-4171-AD10-D646C5CCA50F}" type="presParOf" srcId="{333A1088-737F-45CB-B68E-254E46348037}" destId="{322283A8-4A27-4CDA-BAE3-F381106A9174}" srcOrd="9" destOrd="0" presId="urn:microsoft.com/office/officeart/2005/8/layout/target3"/>
    <dgm:cxn modelId="{77D83CCB-5A2F-42DC-A085-3C2B90721BE2}" type="presParOf" srcId="{333A1088-737F-45CB-B68E-254E46348037}" destId="{FFC9F71D-1B4F-4AD9-A4A6-86ADEFC8AF5C}" srcOrd="10" destOrd="0" presId="urn:microsoft.com/office/officeart/2005/8/layout/target3"/>
    <dgm:cxn modelId="{7039CF54-4C96-4A26-AB29-B60D362BF39D}" type="presParOf" srcId="{333A1088-737F-45CB-B68E-254E46348037}" destId="{25B08C86-7E15-44DC-BE7F-FFB55DD49D12}" srcOrd="11" destOrd="0" presId="urn:microsoft.com/office/officeart/2005/8/layout/target3"/>
    <dgm:cxn modelId="{136BFCD8-F8D1-45AA-A1BC-0E739F687DEF}" type="presParOf" srcId="{333A1088-737F-45CB-B68E-254E46348037}" destId="{76644BE8-9D7C-4C09-B250-3D10AF48CBB7}" srcOrd="12" destOrd="0" presId="urn:microsoft.com/office/officeart/2005/8/layout/target3"/>
    <dgm:cxn modelId="{ADC4D61F-F70B-4F18-AD33-8626C670B6AD}" type="presParOf" srcId="{333A1088-737F-45CB-B68E-254E46348037}" destId="{EE85B701-7295-41C0-BA7A-34D3756A2AE6}" srcOrd="13" destOrd="0" presId="urn:microsoft.com/office/officeart/2005/8/layout/target3"/>
    <dgm:cxn modelId="{C32A9D0A-3846-4798-96BC-8AD1B6BEF2FA}" type="presParOf" srcId="{333A1088-737F-45CB-B68E-254E46348037}" destId="{8BEBB6EC-1DAA-4CAC-8A25-BC0FCBD5DBD5}" srcOrd="14" destOrd="0" presId="urn:microsoft.com/office/officeart/2005/8/layout/target3"/>
    <dgm:cxn modelId="{BDCDFC34-C211-4732-A414-60F392B18FF1}" type="presParOf" srcId="{333A1088-737F-45CB-B68E-254E46348037}" destId="{AED2198E-93D5-4001-81B4-73124B309672}" srcOrd="15" destOrd="0" presId="urn:microsoft.com/office/officeart/2005/8/layout/target3"/>
    <dgm:cxn modelId="{87E11E6E-89C1-4848-B065-F95260026CDE}" type="presParOf" srcId="{333A1088-737F-45CB-B68E-254E46348037}" destId="{2BE915AB-18AA-4053-B92C-3BFC9ED204BB}" srcOrd="16" destOrd="0" presId="urn:microsoft.com/office/officeart/2005/8/layout/target3"/>
    <dgm:cxn modelId="{BFB12B78-8455-4C55-AA24-F2865FD59D4F}" type="presParOf" srcId="{333A1088-737F-45CB-B68E-254E46348037}" destId="{6BB5E863-4638-4E1D-BFDE-399D028AC4ED}" srcOrd="17" destOrd="0" presId="urn:microsoft.com/office/officeart/2005/8/layout/target3"/>
    <dgm:cxn modelId="{D4A71295-147F-4C06-B811-22FD00533FCE}" type="presParOf" srcId="{333A1088-737F-45CB-B68E-254E46348037}" destId="{5A5FFA88-C948-4069-8E93-59FA12366E83}" srcOrd="18" destOrd="0" presId="urn:microsoft.com/office/officeart/2005/8/layout/target3"/>
    <dgm:cxn modelId="{279CA96F-FB7B-46AD-A406-A1BB1A907AA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240360" cy="324036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04454" y="0"/>
          <a:ext cx="6444716" cy="32403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604454" y="0"/>
        <a:ext cx="6444716" cy="518457"/>
      </dsp:txXfrm>
    </dsp:sp>
    <dsp:sp modelId="{A52A0455-90FF-4808-ABD0-F02540D31D5A}">
      <dsp:nvSpPr>
        <dsp:cNvPr id="0" name=""/>
        <dsp:cNvSpPr/>
      </dsp:nvSpPr>
      <dsp:spPr>
        <a:xfrm>
          <a:off x="340237" y="518457"/>
          <a:ext cx="2559884" cy="25598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20180" y="518457"/>
          <a:ext cx="6444716" cy="25598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</a:t>
          </a:r>
          <a:r>
            <a:rPr lang="cs-CZ" sz="2000" kern="1200" dirty="0" err="1" smtClean="0"/>
            <a:t>Vrtělková</a:t>
          </a:r>
          <a:endParaRPr lang="cs-CZ" sz="2000" kern="1200" dirty="0"/>
        </a:p>
      </dsp:txBody>
      <dsp:txXfrm>
        <a:off x="1620180" y="518457"/>
        <a:ext cx="6444716" cy="518457"/>
      </dsp:txXfrm>
    </dsp:sp>
    <dsp:sp modelId="{313FC574-E1CD-4FB4-B054-0B805CE0447D}">
      <dsp:nvSpPr>
        <dsp:cNvPr id="0" name=""/>
        <dsp:cNvSpPr/>
      </dsp:nvSpPr>
      <dsp:spPr>
        <a:xfrm>
          <a:off x="680475" y="1036915"/>
          <a:ext cx="1879408" cy="187940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20180" y="1036915"/>
          <a:ext cx="6444716" cy="187940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VY_32_INOVACE_Vl_12_Českomoravská vrchovina</a:t>
          </a:r>
          <a:endParaRPr lang="cs-CZ" sz="2000" kern="1200" dirty="0"/>
        </a:p>
      </dsp:txBody>
      <dsp:txXfrm>
        <a:off x="1620180" y="1036915"/>
        <a:ext cx="6444716" cy="518457"/>
      </dsp:txXfrm>
    </dsp:sp>
    <dsp:sp modelId="{FFC9F71D-1B4F-4AD9-A4A6-86ADEFC8AF5C}">
      <dsp:nvSpPr>
        <dsp:cNvPr id="0" name=""/>
        <dsp:cNvSpPr/>
      </dsp:nvSpPr>
      <dsp:spPr>
        <a:xfrm>
          <a:off x="1020713" y="1555372"/>
          <a:ext cx="1198933" cy="11989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570877" y="1556943"/>
          <a:ext cx="6444716" cy="11989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Českomoravská vrchovina</a:t>
          </a:r>
          <a:endParaRPr lang="cs-CZ" sz="2000" kern="1200" dirty="0"/>
        </a:p>
      </dsp:txBody>
      <dsp:txXfrm>
        <a:off x="1570877" y="1556943"/>
        <a:ext cx="6444716" cy="518457"/>
      </dsp:txXfrm>
    </dsp:sp>
    <dsp:sp modelId="{EE85B701-7295-41C0-BA7A-34D3756A2AE6}">
      <dsp:nvSpPr>
        <dsp:cNvPr id="0" name=""/>
        <dsp:cNvSpPr/>
      </dsp:nvSpPr>
      <dsp:spPr>
        <a:xfrm>
          <a:off x="1360951" y="2073830"/>
          <a:ext cx="518457" cy="5184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20180" y="2073830"/>
          <a:ext cx="6444716" cy="5184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</a:t>
          </a:r>
          <a:r>
            <a:rPr lang="cs-CZ" sz="2000" kern="1200" smtClean="0"/>
            <a:t>CZ.1.07/1.4.00/21.004</a:t>
          </a:r>
          <a:endParaRPr lang="cs-CZ" sz="2000" kern="1200" dirty="0"/>
        </a:p>
      </dsp:txBody>
      <dsp:txXfrm>
        <a:off x="1620180" y="2073830"/>
        <a:ext cx="6444716" cy="5184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06ED89-40A5-4E48-89FE-850DB1310771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AA94-7AE1-4B9A-BB81-0E746350E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3558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</a:t>
            </a:r>
            <a:r>
              <a:rPr lang="cs-CZ" baseline="0" dirty="0" smtClean="0"/>
              <a:t> odstranění prázdného obdélníku můžeš zkontrolovat správnost svého řešení.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36AA94-7AE1-4B9A-BB81-0E746350E41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73014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Pro vyznačení evropského rozvodí použijeme fixy</a:t>
            </a:r>
            <a:r>
              <a:rPr lang="cs-CZ" baseline="0" dirty="0" smtClean="0"/>
              <a:t> určené pro psaní na tabuli.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36AA94-7AE1-4B9A-BB81-0E746350E417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69128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 </a:t>
            </a:r>
            <a:r>
              <a:rPr lang="cs-CZ" dirty="0" err="1" smtClean="0"/>
              <a:t>ruhého</a:t>
            </a:r>
            <a:r>
              <a:rPr lang="cs-CZ" dirty="0" smtClean="0"/>
              <a:t> sloupce vepiš názvy měst, pole s charakteristikou města přesuň nebo nakreslenou šipkou připoj.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36AA94-7AE1-4B9A-BB81-0E746350E417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66661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7154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756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1115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754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1783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5942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32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1343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919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420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4132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379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image" Target="../media/image7.png"/><Relationship Id="rId4" Type="http://schemas.openxmlformats.org/officeDocument/2006/relationships/slide" Target="slide5.xml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07614992"/>
              </p:ext>
            </p:extLst>
          </p:nvPr>
        </p:nvGraphicFramePr>
        <p:xfrm>
          <a:off x="539552" y="1052736"/>
          <a:ext cx="8064896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368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7880747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Anotace</a:t>
            </a:r>
            <a:r>
              <a:rPr lang="cs-CZ" dirty="0" smtClean="0"/>
              <a:t>:</a:t>
            </a:r>
          </a:p>
          <a:p>
            <a:r>
              <a:rPr lang="cs-CZ" dirty="0"/>
              <a:t>	</a:t>
            </a:r>
            <a:r>
              <a:rPr lang="cs-CZ" dirty="0" smtClean="0"/>
              <a:t>Prezentace </a:t>
            </a:r>
            <a:r>
              <a:rPr lang="cs-CZ" dirty="0"/>
              <a:t>učiva: </a:t>
            </a:r>
            <a:r>
              <a:rPr lang="cs-CZ" dirty="0" smtClean="0"/>
              <a:t>Českomoravská vrchovina</a:t>
            </a:r>
          </a:p>
          <a:p>
            <a:r>
              <a:rPr lang="cs-CZ" dirty="0"/>
              <a:t>Žáci si zopakují znalosti měst, řek, povrchu a průmyslu </a:t>
            </a:r>
            <a:r>
              <a:rPr lang="cs-CZ" dirty="0" smtClean="0"/>
              <a:t>dané oblasti.</a:t>
            </a:r>
            <a:endParaRPr lang="cs-CZ" dirty="0"/>
          </a:p>
          <a:p>
            <a:r>
              <a:rPr lang="cs-CZ" dirty="0"/>
              <a:t>V</a:t>
            </a:r>
            <a:r>
              <a:rPr lang="cs-CZ" dirty="0" smtClean="0"/>
              <a:t>yhledávají </a:t>
            </a:r>
            <a:r>
              <a:rPr lang="cs-CZ" dirty="0"/>
              <a:t>objekty ve svých příručních </a:t>
            </a:r>
            <a:r>
              <a:rPr lang="cs-CZ" dirty="0" smtClean="0"/>
              <a:t>mapách, přiřazují názvy pohoří a nížin. 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Učební materiál vede žáky k aktivní práci, opravovat případné chyby mohou</a:t>
            </a:r>
          </a:p>
          <a:p>
            <a:r>
              <a:rPr lang="cs-CZ" dirty="0" smtClean="0"/>
              <a:t>přímo v prezentaci.</a:t>
            </a:r>
          </a:p>
          <a:p>
            <a:endParaRPr lang="cs-CZ" dirty="0" smtClean="0"/>
          </a:p>
          <a:p>
            <a:r>
              <a:rPr lang="cs-CZ" dirty="0" smtClean="0"/>
              <a:t>DUM je určen pro 5. ročník ZŠ, je vhodný pro procvičování učiva.</a:t>
            </a:r>
          </a:p>
          <a:p>
            <a:endParaRPr lang="cs-CZ" dirty="0"/>
          </a:p>
          <a:p>
            <a:r>
              <a:rPr lang="cs-CZ" dirty="0" smtClean="0"/>
              <a:t>Pomůcky: příruční mapy, fixy pro psaní na tabuli, obměna : možno vytisknout </a:t>
            </a:r>
          </a:p>
          <a:p>
            <a:r>
              <a:rPr lang="cs-CZ" dirty="0" smtClean="0"/>
              <a:t>karty s názvy pohoří, vrcholů, nížin, měst.</a:t>
            </a:r>
          </a:p>
          <a:p>
            <a:endParaRPr lang="cs-CZ" dirty="0"/>
          </a:p>
          <a:p>
            <a:r>
              <a:rPr lang="cs-CZ" dirty="0" smtClean="0"/>
              <a:t>Při práci využijí žáci pro kontrolu odkrytí barevného pole a hypertextových odkazů </a:t>
            </a:r>
          </a:p>
          <a:p>
            <a:r>
              <a:rPr lang="cs-CZ" dirty="0" smtClean="0"/>
              <a:t>v nadpisech otevřou stranu  se správným řešením, která je v závěru prezentace. </a:t>
            </a:r>
          </a:p>
          <a:p>
            <a:r>
              <a:rPr lang="cs-CZ" dirty="0" smtClean="0"/>
              <a:t>V jednotlivých obrazech je opět odkaz pro návrat zpět.</a:t>
            </a:r>
          </a:p>
          <a:p>
            <a:endParaRPr lang="cs-CZ" dirty="0"/>
          </a:p>
          <a:p>
            <a:r>
              <a:rPr lang="cs-CZ" dirty="0" smtClean="0"/>
              <a:t>Autorem materiálu a všech jeho částí, není-li uvedeno jinak, je Hana </a:t>
            </a:r>
            <a:r>
              <a:rPr lang="cs-CZ" dirty="0" err="1" smtClean="0"/>
              <a:t>Vrtělková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7728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170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43608" y="476672"/>
            <a:ext cx="7056784" cy="93610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Pojmenuješ správně oblast, která leží na hranicích Čech a Moravy?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3" b="99394" l="0" r="99457">
                        <a14:backgroundMark x1="5616" y1="7576" x2="5616" y2="7576"/>
                        <a14:backgroundMark x1="67754" y1="16970" x2="67754" y2="16970"/>
                        <a14:backgroundMark x1="94928" y1="79697" x2="94928" y2="79697"/>
                        <a14:backgroundMark x1="53080" y1="88788" x2="53080" y2="88788"/>
                        <a14:backgroundMark x1="10145" y1="80303" x2="10145" y2="803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153" y="1700808"/>
            <a:ext cx="5519694" cy="3299817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285797" y="5267350"/>
            <a:ext cx="45724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Českomoravská vrchovina</a:t>
            </a:r>
            <a:endParaRPr lang="cs-CZ" sz="32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2087724" y="5028826"/>
            <a:ext cx="4968552" cy="1092671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331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>
            <a:hlinkClick r:id="rId2" action="ppaction://hlinksldjump"/>
          </p:cNvPr>
          <p:cNvSpPr/>
          <p:nvPr/>
        </p:nvSpPr>
        <p:spPr>
          <a:xfrm>
            <a:off x="1547664" y="404664"/>
            <a:ext cx="5832648" cy="72008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Jak se jmenují vrchy s nejvyšší nadmořskou výškou v této oblasti?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09" b="99091" l="725" r="99638">
                        <a14:backgroundMark x1="9420" y1="7879" x2="9420" y2="7879"/>
                        <a14:backgroundMark x1="69928" y1="15455" x2="69928" y2="15455"/>
                        <a14:backgroundMark x1="96196" y1="88788" x2="96196" y2="88788"/>
                        <a14:backgroundMark x1="49638" y1="91515" x2="49638" y2="91515"/>
                        <a14:backgroundMark x1="11051" y1="85455" x2="11051" y2="85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485" y="1124744"/>
            <a:ext cx="6123005" cy="3888432"/>
          </a:xfrm>
          <a:prstGeom prst="rect">
            <a:avLst/>
          </a:prstGeom>
        </p:spPr>
      </p:pic>
      <p:sp>
        <p:nvSpPr>
          <p:cNvPr id="7" name="Ovál 6"/>
          <p:cNvSpPr/>
          <p:nvPr/>
        </p:nvSpPr>
        <p:spPr>
          <a:xfrm>
            <a:off x="4211960" y="3789040"/>
            <a:ext cx="72008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582921" y="3687632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837</a:t>
            </a:r>
            <a:endParaRPr lang="cs-CZ" sz="2400" b="1" dirty="0"/>
          </a:p>
        </p:txBody>
      </p:sp>
      <p:grpSp>
        <p:nvGrpSpPr>
          <p:cNvPr id="15" name="Skupina 14"/>
          <p:cNvGrpSpPr/>
          <p:nvPr/>
        </p:nvGrpSpPr>
        <p:grpSpPr>
          <a:xfrm>
            <a:off x="1415461" y="3573016"/>
            <a:ext cx="6396899" cy="2592288"/>
            <a:chOff x="1415461" y="3573016"/>
            <a:chExt cx="6396899" cy="2592288"/>
          </a:xfrm>
        </p:grpSpPr>
        <p:sp>
          <p:nvSpPr>
            <p:cNvPr id="5" name="Zaoblený obdélník 4"/>
            <p:cNvSpPr/>
            <p:nvPr/>
          </p:nvSpPr>
          <p:spPr>
            <a:xfrm>
              <a:off x="1415461" y="5424875"/>
              <a:ext cx="3061502" cy="720080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800" b="1" dirty="0">
                  <a:solidFill>
                    <a:schemeClr val="tx1"/>
                  </a:solidFill>
                </a:rPr>
                <a:t> </a:t>
              </a:r>
              <a:r>
                <a:rPr lang="cs-CZ" sz="2800" b="1" dirty="0" smtClean="0">
                  <a:solidFill>
                    <a:schemeClr val="tx1"/>
                  </a:solidFill>
                </a:rPr>
                <a:t>                   vrchy</a:t>
              </a:r>
              <a:endParaRPr lang="cs-CZ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6" name="Zaoblený obdélník 5"/>
            <p:cNvSpPr/>
            <p:nvPr/>
          </p:nvSpPr>
          <p:spPr>
            <a:xfrm>
              <a:off x="4860032" y="5445224"/>
              <a:ext cx="2952328" cy="720080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800" b="1" dirty="0" smtClean="0">
                  <a:solidFill>
                    <a:schemeClr val="tx1"/>
                  </a:solidFill>
                </a:rPr>
                <a:t>                     vrchy</a:t>
              </a:r>
              <a:endParaRPr lang="cs-CZ" sz="28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" name="Přímá spojnice se šipkou 11"/>
            <p:cNvCxnSpPr/>
            <p:nvPr/>
          </p:nvCxnSpPr>
          <p:spPr>
            <a:xfrm flipV="1">
              <a:off x="4247964" y="3746447"/>
              <a:ext cx="228999" cy="167842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Přímá spojnice se šipkou 13"/>
            <p:cNvCxnSpPr/>
            <p:nvPr/>
          </p:nvCxnSpPr>
          <p:spPr>
            <a:xfrm flipH="1" flipV="1">
              <a:off x="4912947" y="3573016"/>
              <a:ext cx="1675277" cy="1851859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9" name="Skupina 18"/>
          <p:cNvGrpSpPr/>
          <p:nvPr/>
        </p:nvGrpSpPr>
        <p:grpSpPr>
          <a:xfrm>
            <a:off x="1331640" y="3429000"/>
            <a:ext cx="2880320" cy="576064"/>
            <a:chOff x="1331640" y="3429000"/>
            <a:chExt cx="2880320" cy="576064"/>
          </a:xfrm>
        </p:grpSpPr>
        <p:sp>
          <p:nvSpPr>
            <p:cNvPr id="16" name="Zaoblený obdélník 15"/>
            <p:cNvSpPr/>
            <p:nvPr/>
          </p:nvSpPr>
          <p:spPr>
            <a:xfrm>
              <a:off x="1331640" y="3429000"/>
              <a:ext cx="1609330" cy="576064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" name="Přímá spojnice se šipkou 17"/>
            <p:cNvCxnSpPr/>
            <p:nvPr/>
          </p:nvCxnSpPr>
          <p:spPr>
            <a:xfrm>
              <a:off x="2940970" y="3573016"/>
              <a:ext cx="1270990" cy="173431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3045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>
            <a:hlinkClick r:id="rId3" action="ppaction://hlinksldjump"/>
          </p:cNvPr>
          <p:cNvSpPr/>
          <p:nvPr/>
        </p:nvSpPr>
        <p:spPr>
          <a:xfrm>
            <a:off x="1331640" y="620688"/>
            <a:ext cx="5832648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Pojmenuješ správně vyznačené řeky?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35" b="94601" l="156" r="9813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095" y="1400428"/>
            <a:ext cx="6123810" cy="4057143"/>
          </a:xfrm>
          <a:prstGeom prst="rect">
            <a:avLst/>
          </a:prstGeom>
        </p:spPr>
      </p:pic>
      <p:sp>
        <p:nvSpPr>
          <p:cNvPr id="4" name="Ovál 3"/>
          <p:cNvSpPr/>
          <p:nvPr/>
        </p:nvSpPr>
        <p:spPr>
          <a:xfrm rot="1279825">
            <a:off x="3977933" y="3228323"/>
            <a:ext cx="1188132" cy="1656185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noFill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683568" y="1556792"/>
            <a:ext cx="1981785" cy="63572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876256" y="2391057"/>
            <a:ext cx="2160240" cy="63572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264188" y="1556791"/>
            <a:ext cx="1800200" cy="63572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chemeClr val="tx1"/>
              </a:solidFill>
            </a:endParaRPr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2339752" y="2192517"/>
            <a:ext cx="2088232" cy="145250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>
            <a:stCxn id="6" idx="1"/>
          </p:cNvCxnSpPr>
          <p:nvPr/>
        </p:nvCxnSpPr>
        <p:spPr>
          <a:xfrm flipH="1">
            <a:off x="4427984" y="2708920"/>
            <a:ext cx="2448272" cy="17281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5076056" y="2192517"/>
            <a:ext cx="1368152" cy="166853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462122" y="5457570"/>
            <a:ext cx="82704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Vyznač v  mapě červenou barvou hlavní evropské rozvodí a řekni, </a:t>
            </a:r>
          </a:p>
          <a:p>
            <a:r>
              <a:rPr lang="cs-CZ" sz="2400" dirty="0" smtClean="0"/>
              <a:t>do jakých evropských moří odtékají vody z této oblasti..</a:t>
            </a:r>
            <a:endParaRPr lang="cs-CZ" sz="2400" dirty="0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7950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>
            <a:hlinkClick r:id="rId3" action="ppaction://hlinksldjump"/>
          </p:cNvPr>
          <p:cNvSpPr/>
          <p:nvPr/>
        </p:nvSpPr>
        <p:spPr>
          <a:xfrm>
            <a:off x="827584" y="404664"/>
            <a:ext cx="7632848" cy="72008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Pojmenuj očíslovaná města a přiřaď ke každému jeho charakteristiku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351" l="0" r="9958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717" t="24029" r="29863"/>
          <a:stretch/>
        </p:blipFill>
        <p:spPr>
          <a:xfrm>
            <a:off x="827584" y="1412776"/>
            <a:ext cx="3229897" cy="3672408"/>
          </a:xfrm>
          <a:prstGeom prst="rect">
            <a:avLst/>
          </a:prstGeom>
        </p:spPr>
      </p:pic>
      <p:sp>
        <p:nvSpPr>
          <p:cNvPr id="4" name="Ovál 3"/>
          <p:cNvSpPr/>
          <p:nvPr/>
        </p:nvSpPr>
        <p:spPr>
          <a:xfrm>
            <a:off x="2267744" y="3717032"/>
            <a:ext cx="72008" cy="4571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2555776" y="2996952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303748" y="263331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36234" y="322925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2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63590" y="348619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3</a:t>
            </a:r>
            <a:endParaRPr lang="cs-CZ" sz="2400" b="1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1472693"/>
              </p:ext>
            </p:extLst>
          </p:nvPr>
        </p:nvGraphicFramePr>
        <p:xfrm>
          <a:off x="3707904" y="1232910"/>
          <a:ext cx="4752528" cy="423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  <a:gridCol w="1440160"/>
                <a:gridCol w="280831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sz="2000" b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sz="2000" b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sz="2000" b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sz="2000" b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sz="2000" b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b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sz="2000" b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sz="2000" b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Obdélník 10"/>
          <p:cNvSpPr/>
          <p:nvPr/>
        </p:nvSpPr>
        <p:spPr>
          <a:xfrm>
            <a:off x="6300192" y="5635581"/>
            <a:ext cx="2448272" cy="101566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Nese jméno velkého </a:t>
            </a:r>
            <a:endParaRPr lang="cs-CZ" sz="2000" dirty="0" smtClean="0"/>
          </a:p>
          <a:p>
            <a:r>
              <a:rPr lang="cs-CZ" sz="2000" dirty="0" smtClean="0"/>
              <a:t>českého </a:t>
            </a:r>
            <a:endParaRPr lang="cs-CZ" sz="2000" dirty="0"/>
          </a:p>
          <a:p>
            <a:r>
              <a:rPr lang="cs-CZ" sz="2000" dirty="0"/>
              <a:t>novináře a vlastence..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323528" y="5020028"/>
            <a:ext cx="2808312" cy="163121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Kulturní i hospodářské </a:t>
            </a:r>
          </a:p>
          <a:p>
            <a:r>
              <a:rPr lang="cs-CZ" sz="2000" dirty="0"/>
              <a:t>sídlo,  kdysi se zde těžilo </a:t>
            </a:r>
            <a:endParaRPr lang="cs-CZ" sz="2000" dirty="0" smtClean="0"/>
          </a:p>
          <a:p>
            <a:r>
              <a:rPr lang="cs-CZ" sz="2000" dirty="0" smtClean="0"/>
              <a:t>stříbro</a:t>
            </a:r>
            <a:r>
              <a:rPr lang="cs-CZ" sz="2000" dirty="0"/>
              <a:t>, dnes je důležitou </a:t>
            </a:r>
            <a:endParaRPr lang="cs-CZ" sz="2000" dirty="0" smtClean="0"/>
          </a:p>
          <a:p>
            <a:r>
              <a:rPr lang="cs-CZ" sz="2000" dirty="0" smtClean="0"/>
              <a:t>železniční </a:t>
            </a:r>
            <a:r>
              <a:rPr lang="cs-CZ" sz="2000" dirty="0"/>
              <a:t>a silniční křižovatkou..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3329668" y="5635581"/>
            <a:ext cx="2736304" cy="101566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Zámek a náměstí tvoří </a:t>
            </a:r>
          </a:p>
          <a:p>
            <a:r>
              <a:rPr lang="cs-CZ" sz="2000" dirty="0" smtClean="0"/>
              <a:t>Stavební historický celek </a:t>
            </a:r>
            <a:endParaRPr lang="cs-CZ" sz="2000" dirty="0"/>
          </a:p>
          <a:p>
            <a:r>
              <a:rPr lang="cs-CZ" sz="2000" dirty="0"/>
              <a:t>evropského významu..</a:t>
            </a:r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239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>
            <a:hlinkClick r:id="rId2" action="ppaction://hlinksldjump"/>
          </p:cNvPr>
          <p:cNvSpPr/>
          <p:nvPr/>
        </p:nvSpPr>
        <p:spPr>
          <a:xfrm>
            <a:off x="467544" y="404664"/>
            <a:ext cx="8280920" cy="792087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Označ nejrozšířenější průmyslová odvětví Českomoravské vrchoviny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57200" y="1166843"/>
            <a:ext cx="8320761" cy="4893647"/>
          </a:xfrm>
          <a:custGeom>
            <a:avLst/>
            <a:gdLst>
              <a:gd name="connsiteX0" fmla="*/ 0 w 8280920"/>
              <a:gd name="connsiteY0" fmla="*/ 0 h 4893647"/>
              <a:gd name="connsiteX1" fmla="*/ 8280920 w 8280920"/>
              <a:gd name="connsiteY1" fmla="*/ 0 h 4893647"/>
              <a:gd name="connsiteX2" fmla="*/ 8280920 w 8280920"/>
              <a:gd name="connsiteY2" fmla="*/ 4893647 h 4893647"/>
              <a:gd name="connsiteX3" fmla="*/ 0 w 8280920"/>
              <a:gd name="connsiteY3" fmla="*/ 4893647 h 4893647"/>
              <a:gd name="connsiteX4" fmla="*/ 0 w 8280920"/>
              <a:gd name="connsiteY4" fmla="*/ 0 h 4893647"/>
              <a:gd name="connsiteX0" fmla="*/ 10344 w 8291264"/>
              <a:gd name="connsiteY0" fmla="*/ 0 h 4893647"/>
              <a:gd name="connsiteX1" fmla="*/ 8291264 w 8291264"/>
              <a:gd name="connsiteY1" fmla="*/ 0 h 4893647"/>
              <a:gd name="connsiteX2" fmla="*/ 8291264 w 8291264"/>
              <a:gd name="connsiteY2" fmla="*/ 4893647 h 4893647"/>
              <a:gd name="connsiteX3" fmla="*/ 0 w 8291264"/>
              <a:gd name="connsiteY3" fmla="*/ 2018809 h 4893647"/>
              <a:gd name="connsiteX4" fmla="*/ 10344 w 8291264"/>
              <a:gd name="connsiteY4" fmla="*/ 4893647 h 4893647"/>
              <a:gd name="connsiteX5" fmla="*/ 10344 w 8291264"/>
              <a:gd name="connsiteY5" fmla="*/ 0 h 4893647"/>
              <a:gd name="connsiteX0" fmla="*/ 10344 w 8291264"/>
              <a:gd name="connsiteY0" fmla="*/ 0 h 4893647"/>
              <a:gd name="connsiteX1" fmla="*/ 8291264 w 8291264"/>
              <a:gd name="connsiteY1" fmla="*/ 0 h 4893647"/>
              <a:gd name="connsiteX2" fmla="*/ 8291264 w 8291264"/>
              <a:gd name="connsiteY2" fmla="*/ 4893647 h 4893647"/>
              <a:gd name="connsiteX3" fmla="*/ 0 w 8291264"/>
              <a:gd name="connsiteY3" fmla="*/ 2018809 h 4893647"/>
              <a:gd name="connsiteX4" fmla="*/ 10344 w 8291264"/>
              <a:gd name="connsiteY4" fmla="*/ 4893647 h 4893647"/>
              <a:gd name="connsiteX5" fmla="*/ 10344 w 8291264"/>
              <a:gd name="connsiteY5" fmla="*/ 0 h 4893647"/>
              <a:gd name="connsiteX0" fmla="*/ 10344 w 8320761"/>
              <a:gd name="connsiteY0" fmla="*/ 0 h 4893647"/>
              <a:gd name="connsiteX1" fmla="*/ 8291264 w 8320761"/>
              <a:gd name="connsiteY1" fmla="*/ 0 h 4893647"/>
              <a:gd name="connsiteX2" fmla="*/ 8320761 w 8320761"/>
              <a:gd name="connsiteY2" fmla="*/ 2047208 h 4893647"/>
              <a:gd name="connsiteX3" fmla="*/ 0 w 8320761"/>
              <a:gd name="connsiteY3" fmla="*/ 2018809 h 4893647"/>
              <a:gd name="connsiteX4" fmla="*/ 10344 w 8320761"/>
              <a:gd name="connsiteY4" fmla="*/ 4893647 h 4893647"/>
              <a:gd name="connsiteX5" fmla="*/ 10344 w 8320761"/>
              <a:gd name="connsiteY5" fmla="*/ 0 h 4893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320761" h="4893647">
                <a:moveTo>
                  <a:pt x="10344" y="0"/>
                </a:moveTo>
                <a:lnTo>
                  <a:pt x="8291264" y="0"/>
                </a:lnTo>
                <a:lnTo>
                  <a:pt x="8320761" y="2047208"/>
                </a:lnTo>
                <a:cubicBezTo>
                  <a:pt x="5635664" y="2042658"/>
                  <a:pt x="8333730" y="2023359"/>
                  <a:pt x="0" y="2018809"/>
                </a:cubicBezTo>
                <a:lnTo>
                  <a:pt x="10344" y="4893647"/>
                </a:lnTo>
                <a:lnTo>
                  <a:pt x="10344" y="0"/>
                </a:lnTo>
                <a:close/>
              </a:path>
            </a:pathLst>
          </a:custGeom>
        </p:spPr>
        <p:txBody>
          <a:bodyPr wrap="square" numCol="2">
            <a:spAutoFit/>
          </a:bodyPr>
          <a:lstStyle/>
          <a:p>
            <a:r>
              <a:rPr lang="cs-CZ" sz="2400" b="1" dirty="0"/>
              <a:t>Průmysl paliv a energetiky</a:t>
            </a:r>
          </a:p>
          <a:p>
            <a:r>
              <a:rPr lang="cs-CZ" sz="2400" b="1" dirty="0" smtClean="0"/>
              <a:t>Hutnictví</a:t>
            </a:r>
            <a:endParaRPr lang="cs-CZ" sz="2400" b="1" dirty="0"/>
          </a:p>
          <a:p>
            <a:r>
              <a:rPr lang="cs-CZ" sz="2400" b="1" dirty="0"/>
              <a:t>Strojírenství</a:t>
            </a:r>
          </a:p>
          <a:p>
            <a:r>
              <a:rPr lang="cs-CZ" sz="2400" b="1" dirty="0"/>
              <a:t>Chemický průmysl</a:t>
            </a:r>
          </a:p>
          <a:p>
            <a:r>
              <a:rPr lang="cs-CZ" sz="2400" b="1" dirty="0"/>
              <a:t>Dřevozpracující průmysl</a:t>
            </a:r>
          </a:p>
          <a:p>
            <a:endParaRPr lang="cs-CZ" sz="2400" b="1" dirty="0"/>
          </a:p>
          <a:p>
            <a:endParaRPr lang="cs-CZ" sz="2400" b="1" dirty="0"/>
          </a:p>
          <a:p>
            <a:endParaRPr lang="cs-CZ" sz="2400" b="1" dirty="0"/>
          </a:p>
          <a:p>
            <a:endParaRPr lang="cs-CZ" sz="2400" b="1" dirty="0"/>
          </a:p>
          <a:p>
            <a:endParaRPr lang="cs-CZ" sz="2400" b="1" dirty="0"/>
          </a:p>
          <a:p>
            <a:endParaRPr lang="cs-CZ" sz="2400" b="1" dirty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r>
              <a:rPr lang="cs-CZ" sz="2400" b="1" dirty="0" smtClean="0"/>
              <a:t>Papírenský </a:t>
            </a:r>
            <a:r>
              <a:rPr lang="cs-CZ" sz="2400" b="1" dirty="0"/>
              <a:t>průmysl</a:t>
            </a:r>
          </a:p>
          <a:p>
            <a:r>
              <a:rPr lang="cs-CZ" sz="2400" b="1" dirty="0"/>
              <a:t>Sklářství</a:t>
            </a:r>
          </a:p>
          <a:p>
            <a:r>
              <a:rPr lang="cs-CZ" sz="2400" b="1" dirty="0"/>
              <a:t>Keramický průmysl</a:t>
            </a:r>
          </a:p>
          <a:p>
            <a:r>
              <a:rPr lang="cs-CZ" sz="2400" b="1" dirty="0"/>
              <a:t>Textilní a oděvní průmysl</a:t>
            </a:r>
          </a:p>
          <a:p>
            <a:r>
              <a:rPr lang="cs-CZ" sz="2400" b="1" dirty="0" smtClean="0"/>
              <a:t>Potravinářský </a:t>
            </a:r>
            <a:r>
              <a:rPr lang="cs-CZ" sz="2400" b="1" dirty="0"/>
              <a:t>průmysl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791580" y="3183937"/>
            <a:ext cx="7632848" cy="72008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</a:rPr>
              <a:t>Vyber nejrozšířenější plodiny, které se pěstují v této </a:t>
            </a:r>
            <a:r>
              <a:rPr lang="cs-CZ" sz="2400" b="1" dirty="0" smtClean="0">
                <a:solidFill>
                  <a:schemeClr val="tx1"/>
                </a:solidFill>
              </a:rPr>
              <a:t>oblasti  a chovaná užitková zvířata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871700" y="3613666"/>
            <a:ext cx="5472608" cy="2031325"/>
          </a:xfrm>
          <a:prstGeom prst="rect">
            <a:avLst/>
          </a:prstGeom>
        </p:spPr>
        <p:txBody>
          <a:bodyPr wrap="square" numCol="3">
            <a:spAutoFit/>
          </a:bodyPr>
          <a:lstStyle/>
          <a:p>
            <a:endParaRPr lang="cs-CZ" b="1" dirty="0"/>
          </a:p>
          <a:p>
            <a:endParaRPr lang="cs-CZ" b="1" dirty="0"/>
          </a:p>
          <a:p>
            <a:endParaRPr lang="cs-CZ" b="1" dirty="0"/>
          </a:p>
          <a:p>
            <a:endParaRPr lang="cs-CZ" b="1" dirty="0"/>
          </a:p>
          <a:p>
            <a:endParaRPr lang="cs-CZ" b="1" dirty="0"/>
          </a:p>
          <a:p>
            <a:endParaRPr lang="cs-CZ" b="1" dirty="0"/>
          </a:p>
          <a:p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4293096"/>
            <a:ext cx="7884876" cy="4524315"/>
          </a:xfrm>
          <a:prstGeom prst="rect">
            <a:avLst/>
          </a:prstGeom>
          <a:noFill/>
        </p:spPr>
        <p:txBody>
          <a:bodyPr wrap="square" numCol="3" rtlCol="0">
            <a:spAutoFit/>
          </a:bodyPr>
          <a:lstStyle/>
          <a:p>
            <a:r>
              <a:rPr lang="pl-PL" sz="2400" b="1" dirty="0"/>
              <a:t>Cukrovka</a:t>
            </a:r>
          </a:p>
          <a:p>
            <a:r>
              <a:rPr lang="pl-PL" sz="2400" b="1" dirty="0"/>
              <a:t>Brambory</a:t>
            </a:r>
          </a:p>
          <a:p>
            <a:r>
              <a:rPr lang="pl-PL" sz="2400" b="1" dirty="0"/>
              <a:t>Len</a:t>
            </a:r>
          </a:p>
          <a:p>
            <a:r>
              <a:rPr lang="pl-PL" sz="2400" b="1" dirty="0"/>
              <a:t>Řepka</a:t>
            </a:r>
          </a:p>
          <a:p>
            <a:r>
              <a:rPr lang="pl-PL" sz="2400" b="1" dirty="0" smtClean="0"/>
              <a:t>Zelenina</a:t>
            </a:r>
          </a:p>
          <a:p>
            <a:endParaRPr lang="pl-PL" sz="2400" b="1" dirty="0"/>
          </a:p>
          <a:p>
            <a:endParaRPr lang="pl-PL" sz="2400" b="1" dirty="0" smtClean="0"/>
          </a:p>
          <a:p>
            <a:endParaRPr lang="pl-PL" sz="2400" b="1" dirty="0"/>
          </a:p>
          <a:p>
            <a:endParaRPr lang="pl-PL" sz="2400" b="1" dirty="0" smtClean="0"/>
          </a:p>
          <a:p>
            <a:endParaRPr lang="pl-PL" sz="2400" b="1" dirty="0"/>
          </a:p>
          <a:p>
            <a:endParaRPr lang="pl-PL" sz="2400" b="1" dirty="0" smtClean="0"/>
          </a:p>
          <a:p>
            <a:endParaRPr lang="pl-PL" sz="2400" b="1" dirty="0"/>
          </a:p>
          <a:p>
            <a:r>
              <a:rPr lang="pl-PL" sz="2400" b="1" dirty="0" smtClean="0"/>
              <a:t>Ovoce</a:t>
            </a:r>
            <a:endParaRPr lang="pl-PL" sz="2400" b="1" dirty="0"/>
          </a:p>
          <a:p>
            <a:r>
              <a:rPr lang="pl-PL" sz="2400" b="1" dirty="0"/>
              <a:t>Vinná réva</a:t>
            </a:r>
          </a:p>
          <a:p>
            <a:r>
              <a:rPr lang="pl-PL" sz="2400" b="1" dirty="0"/>
              <a:t>Chmel</a:t>
            </a:r>
          </a:p>
          <a:p>
            <a:r>
              <a:rPr lang="pl-PL" sz="2400" b="1" dirty="0" smtClean="0"/>
              <a:t>Obilniny</a:t>
            </a:r>
            <a:endParaRPr lang="pl-PL" sz="2400" b="1" dirty="0"/>
          </a:p>
          <a:p>
            <a:r>
              <a:rPr lang="pl-PL" sz="2400" b="1" dirty="0" smtClean="0"/>
              <a:t>Skot</a:t>
            </a:r>
          </a:p>
          <a:p>
            <a:endParaRPr lang="pl-PL" sz="2400" b="1" dirty="0"/>
          </a:p>
          <a:p>
            <a:endParaRPr lang="pl-PL" sz="2400" b="1" dirty="0" smtClean="0"/>
          </a:p>
          <a:p>
            <a:endParaRPr lang="pl-PL" sz="2400" b="1" dirty="0"/>
          </a:p>
          <a:p>
            <a:endParaRPr lang="pl-PL" sz="2400" b="1" dirty="0" smtClean="0"/>
          </a:p>
          <a:p>
            <a:endParaRPr lang="pl-PL" sz="2400" b="1" dirty="0"/>
          </a:p>
          <a:p>
            <a:endParaRPr lang="pl-PL" sz="2400" b="1" dirty="0"/>
          </a:p>
          <a:p>
            <a:endParaRPr lang="pl-PL" sz="2400" b="1" dirty="0"/>
          </a:p>
          <a:p>
            <a:r>
              <a:rPr lang="pl-PL" sz="2400" b="1" dirty="0" smtClean="0"/>
              <a:t>Prasata</a:t>
            </a:r>
            <a:endParaRPr lang="pl-PL" sz="2400" b="1" dirty="0"/>
          </a:p>
          <a:p>
            <a:r>
              <a:rPr lang="pl-PL" sz="2400" b="1" dirty="0"/>
              <a:t>Drůbež</a:t>
            </a:r>
          </a:p>
          <a:p>
            <a:r>
              <a:rPr lang="pl-PL" sz="2400" b="1" dirty="0"/>
              <a:t>Ovce</a:t>
            </a:r>
          </a:p>
          <a:p>
            <a:r>
              <a:rPr lang="pl-PL" sz="2400" b="1" dirty="0"/>
              <a:t>Ryby</a:t>
            </a:r>
          </a:p>
          <a:p>
            <a:r>
              <a:rPr lang="pl-PL" sz="2400" b="1" dirty="0" smtClean="0"/>
              <a:t>Koně</a:t>
            </a:r>
            <a:endParaRPr lang="pl-PL" sz="2400" b="1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8231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49" y="567813"/>
            <a:ext cx="3342117" cy="2506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7544" y="367758"/>
            <a:ext cx="7199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Str. 4</a:t>
            </a:r>
            <a:endParaRPr lang="cs-CZ" sz="2000" b="1" dirty="0"/>
          </a:p>
        </p:txBody>
      </p:sp>
      <p:pic>
        <p:nvPicPr>
          <p:cNvPr id="1027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21573"/>
            <a:ext cx="3537104" cy="2652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932040" y="398536"/>
            <a:ext cx="666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Str. 5</a:t>
            </a:r>
            <a:endParaRPr lang="cs-CZ" b="1" dirty="0"/>
          </a:p>
        </p:txBody>
      </p:sp>
      <p:pic>
        <p:nvPicPr>
          <p:cNvPr id="1028" name="Picture 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49" y="3645024"/>
            <a:ext cx="3648405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590" y="3645024"/>
            <a:ext cx="3069376" cy="2302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3359292"/>
            <a:ext cx="666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Str. 6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95339" y="3359292"/>
            <a:ext cx="666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Str. 7</a:t>
            </a:r>
            <a:endParaRPr lang="cs-CZ" b="1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Vlastivěda 5.ročník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441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916832"/>
            <a:ext cx="3829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>
                <a:solidFill>
                  <a:prstClr val="black"/>
                </a:solidFill>
              </a:rPr>
              <a:t>www.office.microsoft.com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55576" y="1052736"/>
            <a:ext cx="10488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</a:rPr>
              <a:t>Citace:</a:t>
            </a:r>
            <a:endParaRPr lang="cs-CZ" sz="2400" b="1" dirty="0">
              <a:solidFill>
                <a:prstClr val="black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5.ročník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90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329</Words>
  <Application>Microsoft Office PowerPoint</Application>
  <PresentationFormat>Předvádění na obrazovce (4:3)</PresentationFormat>
  <Paragraphs>149</Paragraphs>
  <Slides>9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Vrtělková Hana</dc:creator>
  <cp:lastModifiedBy>AS</cp:lastModifiedBy>
  <cp:revision>19</cp:revision>
  <dcterms:created xsi:type="dcterms:W3CDTF">2011-11-15T18:51:47Z</dcterms:created>
  <dcterms:modified xsi:type="dcterms:W3CDTF">2012-05-08T18:54:53Z</dcterms:modified>
</cp:coreProperties>
</file>