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1"/>
  </p:notesMasterIdLst>
  <p:sldIdLst>
    <p:sldId id="257" r:id="rId2"/>
    <p:sldId id="265" r:id="rId3"/>
    <p:sldId id="258" r:id="rId4"/>
    <p:sldId id="259" r:id="rId5"/>
    <p:sldId id="260" r:id="rId6"/>
    <p:sldId id="262" r:id="rId7"/>
    <p:sldId id="264" r:id="rId8"/>
    <p:sldId id="261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VY_32_INOVACE_Vl_13_Severní Morava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/>
            <a:t>CZ.1.07/1.4.00/21.004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smtClean="0"/>
            <a:t>Severní Morava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7E6E72-CB3E-40DD-87CD-D3EDF305C22F}" type="presOf" srcId="{D8197B8C-B260-4A16-BDF4-0947B075E274}" destId="{25B08C86-7E15-44DC-BE7F-FFB55DD49D12}" srcOrd="0" destOrd="0" presId="urn:microsoft.com/office/officeart/2005/8/layout/target3"/>
    <dgm:cxn modelId="{DF9C3DAB-554F-41FA-9DF0-E25BF118D042}" type="presOf" srcId="{D8197B8C-B260-4A16-BDF4-0947B075E274}" destId="{5A5FFA88-C948-4069-8E93-59FA12366E83}" srcOrd="1" destOrd="0" presId="urn:microsoft.com/office/officeart/2005/8/layout/target3"/>
    <dgm:cxn modelId="{D5ABB705-23EE-4BA6-9832-2C70D7660B4B}" type="presOf" srcId="{D1B46980-6531-4606-95E6-44980827E919}" destId="{2BE915AB-18AA-4053-B92C-3BFC9ED204BB}" srcOrd="1" destOrd="0" presId="urn:microsoft.com/office/officeart/2005/8/layout/target3"/>
    <dgm:cxn modelId="{F17E256E-CFC2-4D4E-A107-0CBA2E013137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79CA3C-3AAC-47B2-9E59-588747A855D0}" type="presOf" srcId="{B651F6E3-6281-48DB-9319-2AEAFDAE7572}" destId="{6BB5E863-4638-4E1D-BFDE-399D028AC4ED}" srcOrd="1" destOrd="0" presId="urn:microsoft.com/office/officeart/2005/8/layout/target3"/>
    <dgm:cxn modelId="{E8A0D0B1-9B22-493C-8762-673F2947AB5B}" type="presOf" srcId="{D1D4F407-5343-4D3F-B5B9-D407B03CAEB4}" destId="{AED2198E-93D5-4001-81B4-73124B309672}" srcOrd="1" destOrd="0" presId="urn:microsoft.com/office/officeart/2005/8/layout/target3"/>
    <dgm:cxn modelId="{38BF1F99-4C2B-4197-B451-998FDE3E1946}" type="presOf" srcId="{757F3AB3-0718-4624-B441-E567A8F0AB56}" destId="{333A1088-737F-45CB-B68E-254E46348037}" srcOrd="0" destOrd="0" presId="urn:microsoft.com/office/officeart/2005/8/layout/target3"/>
    <dgm:cxn modelId="{34CF5F8E-8F61-4C13-9F69-E2DC6E80F1D9}" type="presOf" srcId="{4C35D32F-0EAB-4CD7-82EE-45574DC2A586}" destId="{8BEBB6EC-1DAA-4CAC-8A25-BC0FCBD5DBD5}" srcOrd="0" destOrd="0" presId="urn:microsoft.com/office/officeart/2005/8/layout/target3"/>
    <dgm:cxn modelId="{24A83F0A-4CAC-41CE-82C8-A83952C2659F}" type="presOf" srcId="{4C35D32F-0EAB-4CD7-82EE-45574DC2A586}" destId="{890E4F0B-2866-4A3F-A3C7-2A14B1797930}" srcOrd="1" destOrd="0" presId="urn:microsoft.com/office/officeart/2005/8/layout/target3"/>
    <dgm:cxn modelId="{B50CCB25-39AB-4C96-94CB-A8F104AF6B44}" type="presOf" srcId="{D1B46980-6531-4606-95E6-44980827E919}" destId="{6140AFEC-043D-4C43-A2F9-D0F5331DF3A3}" srcOrd="0" destOrd="0" presId="urn:microsoft.com/office/officeart/2005/8/layout/target3"/>
    <dgm:cxn modelId="{9097E09E-6CFE-4AF9-95CB-FD1EA63CC979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AB00A03-5888-485B-86A7-7E9E7C009B7B}" type="presParOf" srcId="{333A1088-737F-45CB-B68E-254E46348037}" destId="{F5ABB229-8D3B-4694-996A-96F23CF14429}" srcOrd="0" destOrd="0" presId="urn:microsoft.com/office/officeart/2005/8/layout/target3"/>
    <dgm:cxn modelId="{AC306A4B-C62D-4210-977B-E8D8FBDD6A65}" type="presParOf" srcId="{333A1088-737F-45CB-B68E-254E46348037}" destId="{F41139FD-01EE-4571-8B17-4FB00FC51163}" srcOrd="1" destOrd="0" presId="urn:microsoft.com/office/officeart/2005/8/layout/target3"/>
    <dgm:cxn modelId="{14E30547-E446-417B-AFEB-15FDFA07DE81}" type="presParOf" srcId="{333A1088-737F-45CB-B68E-254E46348037}" destId="{D005CE8C-CC26-4C3E-AC11-E15060ECD759}" srcOrd="2" destOrd="0" presId="urn:microsoft.com/office/officeart/2005/8/layout/target3"/>
    <dgm:cxn modelId="{85AFCE7A-F8B2-4CEC-A02C-02AB7C852921}" type="presParOf" srcId="{333A1088-737F-45CB-B68E-254E46348037}" destId="{2C702D82-9B77-49B7-9568-BB8EB47C3372}" srcOrd="3" destOrd="0" presId="urn:microsoft.com/office/officeart/2005/8/layout/target3"/>
    <dgm:cxn modelId="{B82CFE05-CF38-47AA-A1C7-C4D24D83E61E}" type="presParOf" srcId="{333A1088-737F-45CB-B68E-254E46348037}" destId="{A52A0455-90FF-4808-ABD0-F02540D31D5A}" srcOrd="4" destOrd="0" presId="urn:microsoft.com/office/officeart/2005/8/layout/target3"/>
    <dgm:cxn modelId="{4B60E510-4F13-411B-9C99-292C402F83B2}" type="presParOf" srcId="{333A1088-737F-45CB-B68E-254E46348037}" destId="{6140AFEC-043D-4C43-A2F9-D0F5331DF3A3}" srcOrd="5" destOrd="0" presId="urn:microsoft.com/office/officeart/2005/8/layout/target3"/>
    <dgm:cxn modelId="{B266B933-CBA0-468E-9BEC-5B48355DCB2F}" type="presParOf" srcId="{333A1088-737F-45CB-B68E-254E46348037}" destId="{9358AC05-5D7D-4327-9F80-1AD486AEA664}" srcOrd="6" destOrd="0" presId="urn:microsoft.com/office/officeart/2005/8/layout/target3"/>
    <dgm:cxn modelId="{6C003467-900F-43C5-A238-F258AE6479CF}" type="presParOf" srcId="{333A1088-737F-45CB-B68E-254E46348037}" destId="{313FC574-E1CD-4FB4-B054-0B805CE0447D}" srcOrd="7" destOrd="0" presId="urn:microsoft.com/office/officeart/2005/8/layout/target3"/>
    <dgm:cxn modelId="{787BE243-1616-4353-A677-F2985FC3EAD7}" type="presParOf" srcId="{333A1088-737F-45CB-B68E-254E46348037}" destId="{619D679B-A015-4ECF-8348-D1034C574F40}" srcOrd="8" destOrd="0" presId="urn:microsoft.com/office/officeart/2005/8/layout/target3"/>
    <dgm:cxn modelId="{C4D4A6ED-605E-4171-AD10-D646C5CCA50F}" type="presParOf" srcId="{333A1088-737F-45CB-B68E-254E46348037}" destId="{322283A8-4A27-4CDA-BAE3-F381106A9174}" srcOrd="9" destOrd="0" presId="urn:microsoft.com/office/officeart/2005/8/layout/target3"/>
    <dgm:cxn modelId="{77D83CCB-5A2F-42DC-A085-3C2B90721BE2}" type="presParOf" srcId="{333A1088-737F-45CB-B68E-254E46348037}" destId="{FFC9F71D-1B4F-4AD9-A4A6-86ADEFC8AF5C}" srcOrd="10" destOrd="0" presId="urn:microsoft.com/office/officeart/2005/8/layout/target3"/>
    <dgm:cxn modelId="{7039CF54-4C96-4A26-AB29-B60D362BF39D}" type="presParOf" srcId="{333A1088-737F-45CB-B68E-254E46348037}" destId="{25B08C86-7E15-44DC-BE7F-FFB55DD49D12}" srcOrd="11" destOrd="0" presId="urn:microsoft.com/office/officeart/2005/8/layout/target3"/>
    <dgm:cxn modelId="{136BFCD8-F8D1-45AA-A1BC-0E739F687DEF}" type="presParOf" srcId="{333A1088-737F-45CB-B68E-254E46348037}" destId="{76644BE8-9D7C-4C09-B250-3D10AF48CBB7}" srcOrd="12" destOrd="0" presId="urn:microsoft.com/office/officeart/2005/8/layout/target3"/>
    <dgm:cxn modelId="{ADC4D61F-F70B-4F18-AD33-8626C670B6AD}" type="presParOf" srcId="{333A1088-737F-45CB-B68E-254E46348037}" destId="{EE85B701-7295-41C0-BA7A-34D3756A2AE6}" srcOrd="13" destOrd="0" presId="urn:microsoft.com/office/officeart/2005/8/layout/target3"/>
    <dgm:cxn modelId="{C32A9D0A-3846-4798-96BC-8AD1B6BEF2FA}" type="presParOf" srcId="{333A1088-737F-45CB-B68E-254E46348037}" destId="{8BEBB6EC-1DAA-4CAC-8A25-BC0FCBD5DBD5}" srcOrd="14" destOrd="0" presId="urn:microsoft.com/office/officeart/2005/8/layout/target3"/>
    <dgm:cxn modelId="{BDCDFC34-C211-4732-A414-60F392B18FF1}" type="presParOf" srcId="{333A1088-737F-45CB-B68E-254E46348037}" destId="{AED2198E-93D5-4001-81B4-73124B309672}" srcOrd="15" destOrd="0" presId="urn:microsoft.com/office/officeart/2005/8/layout/target3"/>
    <dgm:cxn modelId="{87E11E6E-89C1-4848-B065-F95260026CDE}" type="presParOf" srcId="{333A1088-737F-45CB-B68E-254E46348037}" destId="{2BE915AB-18AA-4053-B92C-3BFC9ED204BB}" srcOrd="16" destOrd="0" presId="urn:microsoft.com/office/officeart/2005/8/layout/target3"/>
    <dgm:cxn modelId="{BFB12B78-8455-4C55-AA24-F2865FD59D4F}" type="presParOf" srcId="{333A1088-737F-45CB-B68E-254E46348037}" destId="{6BB5E863-4638-4E1D-BFDE-399D028AC4ED}" srcOrd="17" destOrd="0" presId="urn:microsoft.com/office/officeart/2005/8/layout/target3"/>
    <dgm:cxn modelId="{D4A71295-147F-4C06-B811-22FD00533FCE}" type="presParOf" srcId="{333A1088-737F-45CB-B68E-254E46348037}" destId="{5A5FFA88-C948-4069-8E93-59FA12366E83}" srcOrd="18" destOrd="0" presId="urn:microsoft.com/office/officeart/2005/8/layout/target3"/>
    <dgm:cxn modelId="{279CA96F-FB7B-46AD-A406-A1BB1A907AA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VY_32_INOVACE_Vl_13_Severní Morava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smtClean="0"/>
            <a:t>Severní Morava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/>
            <a:t>CZ.1.07/1.4.00/21.004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06ED89-40A5-4E48-89FE-850DB1310771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36AA94-7AE1-4B9A-BB81-0E746350E4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5586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 kontrolu </a:t>
            </a:r>
            <a:r>
              <a:rPr lang="cs-CZ" dirty="0" err="1" smtClean="0"/>
              <a:t>spravného</a:t>
            </a:r>
            <a:r>
              <a:rPr lang="cs-CZ" dirty="0" smtClean="0"/>
              <a:t> pojmenování možno odkrýt nepopsaný</a:t>
            </a:r>
            <a:r>
              <a:rPr lang="cs-CZ" baseline="0" dirty="0" smtClean="0"/>
              <a:t> obdélník.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36AA94-7AE1-4B9A-BB81-0E746350E41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8813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 prázdných obdélníků možno vepsat názvy, v případě magnetické tabule přiložit karty s názvy.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36AA94-7AE1-4B9A-BB81-0E746350E41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85426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Čísla</a:t>
            </a:r>
            <a:r>
              <a:rPr lang="cs-CZ" baseline="0" dirty="0" smtClean="0"/>
              <a:t> a názvy měst přesuňte v tabulce na správné místo podle charakteristiky.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36AA94-7AE1-4B9A-BB81-0E746350E41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27329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Užijeme nástroje tabule nebo fixy </a:t>
            </a:r>
            <a:r>
              <a:rPr lang="cs-CZ" smtClean="0"/>
              <a:t>prosuché </a:t>
            </a:r>
            <a:r>
              <a:rPr lang="cs-CZ" dirty="0" smtClean="0"/>
              <a:t>psaní </a:t>
            </a:r>
            <a:r>
              <a:rPr lang="cs-CZ" smtClean="0"/>
              <a:t>na tabuli.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36AA94-7AE1-4B9A-BB81-0E746350E417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77799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7154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756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1115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754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7838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9428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325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1343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19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42093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41322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379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slide" Target="slide8.xml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slide" Target="slide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microsoft.com/office/2007/relationships/hdphoto" Target="../media/hdphoto4.wdp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6" Type="http://schemas.openxmlformats.org/officeDocument/2006/relationships/slide" Target="slide7.xml"/><Relationship Id="rId5" Type="http://schemas.openxmlformats.org/officeDocument/2006/relationships/image" Target="../media/image7.png"/><Relationship Id="rId4" Type="http://schemas.openxmlformats.org/officeDocument/2006/relationships/slide" Target="slide6.xml"/><Relationship Id="rId9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03658937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368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880747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Anotace</a:t>
            </a:r>
            <a:r>
              <a:rPr lang="cs-CZ" dirty="0" smtClean="0"/>
              <a:t>:</a:t>
            </a:r>
          </a:p>
          <a:p>
            <a:r>
              <a:rPr lang="cs-CZ" dirty="0"/>
              <a:t>	</a:t>
            </a:r>
            <a:r>
              <a:rPr lang="cs-CZ" dirty="0" smtClean="0"/>
              <a:t>Prezentace </a:t>
            </a:r>
            <a:r>
              <a:rPr lang="cs-CZ" dirty="0"/>
              <a:t>učiva: </a:t>
            </a:r>
            <a:r>
              <a:rPr lang="cs-CZ" dirty="0" smtClean="0"/>
              <a:t>severní Morava</a:t>
            </a:r>
          </a:p>
          <a:p>
            <a:r>
              <a:rPr lang="cs-CZ" dirty="0"/>
              <a:t>Žáci si zopakují znalosti měst, řek, povrchu a průmyslu </a:t>
            </a:r>
            <a:r>
              <a:rPr lang="cs-CZ" dirty="0" smtClean="0"/>
              <a:t>dané oblasti.</a:t>
            </a:r>
            <a:endParaRPr lang="cs-CZ" dirty="0"/>
          </a:p>
          <a:p>
            <a:r>
              <a:rPr lang="cs-CZ" dirty="0"/>
              <a:t>V</a:t>
            </a:r>
            <a:r>
              <a:rPr lang="cs-CZ" dirty="0" smtClean="0"/>
              <a:t>yhledávají </a:t>
            </a:r>
            <a:r>
              <a:rPr lang="cs-CZ" dirty="0"/>
              <a:t>objekty ve svých příručních </a:t>
            </a:r>
            <a:r>
              <a:rPr lang="cs-CZ" dirty="0" smtClean="0"/>
              <a:t>mapách, přiřazují názvy pohoří a nížin.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Učební materiál vede žáky k aktivní práci, opravovat případné chyby mohou</a:t>
            </a:r>
          </a:p>
          <a:p>
            <a:r>
              <a:rPr lang="cs-CZ" dirty="0" smtClean="0"/>
              <a:t>přímo v prezentaci.</a:t>
            </a:r>
          </a:p>
          <a:p>
            <a:endParaRPr lang="cs-CZ" dirty="0" smtClean="0"/>
          </a:p>
          <a:p>
            <a:r>
              <a:rPr lang="cs-CZ" dirty="0" smtClean="0"/>
              <a:t>DUM je určen pro 5. ročník ZŠ, je vhodný pro procvičování učiva.</a:t>
            </a:r>
          </a:p>
          <a:p>
            <a:endParaRPr lang="cs-CZ" dirty="0"/>
          </a:p>
          <a:p>
            <a:r>
              <a:rPr lang="cs-CZ" dirty="0" smtClean="0"/>
              <a:t>Pomůcky: příruční mapy, fixy pro psaní na tabuli, obměna : možno vytisknout </a:t>
            </a:r>
          </a:p>
          <a:p>
            <a:r>
              <a:rPr lang="cs-CZ" dirty="0" smtClean="0"/>
              <a:t>karty s názvy pohoří, vrcholů, nížin, měst.</a:t>
            </a:r>
          </a:p>
          <a:p>
            <a:endParaRPr lang="cs-CZ" dirty="0"/>
          </a:p>
          <a:p>
            <a:r>
              <a:rPr lang="cs-CZ" dirty="0" smtClean="0"/>
              <a:t>Při práci využijí žáci pro kontrolu odkrytí barevného pole a hypertextových odkazů </a:t>
            </a:r>
          </a:p>
          <a:p>
            <a:r>
              <a:rPr lang="cs-CZ" dirty="0" smtClean="0"/>
              <a:t>v nadpisech otevřou stranu  se správným řešením, která je v závěru prezentace. </a:t>
            </a:r>
          </a:p>
          <a:p>
            <a:r>
              <a:rPr lang="cs-CZ" dirty="0" smtClean="0"/>
              <a:t>V jednotlivých obrazech je opět odkaz pro návrat zpět.</a:t>
            </a:r>
          </a:p>
          <a:p>
            <a:endParaRPr lang="cs-CZ" dirty="0"/>
          </a:p>
          <a:p>
            <a:r>
              <a:rPr lang="cs-CZ" dirty="0" smtClean="0"/>
              <a:t>Autorem materiálu a všech jeho částí, není-li uvedeno jinak, je Hana </a:t>
            </a:r>
            <a:r>
              <a:rPr lang="cs-CZ" dirty="0" err="1" smtClean="0"/>
              <a:t>Vrtělková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0115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827584" y="548680"/>
            <a:ext cx="7632848" cy="72008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Vyznačená část České republiky má dlouhou hranici s Polskem a na východě sousedí se Slovenskem. Je to ……..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939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7677" y="1263997"/>
            <a:ext cx="5880653" cy="352839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059832" y="5076473"/>
            <a:ext cx="28430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Severní Morava</a:t>
            </a:r>
            <a:endParaRPr lang="cs-CZ" sz="32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4792389"/>
            <a:ext cx="3312368" cy="1156891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412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212" b="99697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597" t="12433"/>
          <a:stretch/>
        </p:blipFill>
        <p:spPr>
          <a:xfrm>
            <a:off x="2256258" y="2071531"/>
            <a:ext cx="4515581" cy="4809328"/>
          </a:xfrm>
          <a:prstGeom prst="rect">
            <a:avLst/>
          </a:prstGeom>
        </p:spPr>
      </p:pic>
      <p:sp>
        <p:nvSpPr>
          <p:cNvPr id="2" name="Zaoblený obdélník 1">
            <a:hlinkClick r:id="rId5" action="ppaction://hlinksldjump"/>
          </p:cNvPr>
          <p:cNvSpPr/>
          <p:nvPr/>
        </p:nvSpPr>
        <p:spPr>
          <a:xfrm>
            <a:off x="1187624" y="548680"/>
            <a:ext cx="6552728" cy="792088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Přiřaď správné názvy moravských hor, nejvyšších vrcholů a nížin této oblasti.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905487" y="1433106"/>
            <a:ext cx="1922143" cy="615566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311860" y="1433106"/>
            <a:ext cx="1970244" cy="648072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696220" y="1433106"/>
            <a:ext cx="2151239" cy="648072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058551" y="6009710"/>
            <a:ext cx="2664296" cy="72008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cxnSp>
        <p:nvCxnSpPr>
          <p:cNvPr id="11" name="Přímá spojnice se šipkou 10"/>
          <p:cNvCxnSpPr>
            <a:stCxn id="6" idx="2"/>
          </p:cNvCxnSpPr>
          <p:nvPr/>
        </p:nvCxnSpPr>
        <p:spPr>
          <a:xfrm>
            <a:off x="4296982" y="2081178"/>
            <a:ext cx="167006" cy="153695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5796137" y="2081178"/>
            <a:ext cx="91791" cy="228562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2343648" y="2048672"/>
            <a:ext cx="1953334" cy="189874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 flipV="1">
            <a:off x="4716016" y="5069015"/>
            <a:ext cx="1512168" cy="94069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5535108" y="3335838"/>
            <a:ext cx="2565284" cy="166108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0" name="Ovál 29"/>
          <p:cNvSpPr/>
          <p:nvPr/>
        </p:nvSpPr>
        <p:spPr>
          <a:xfrm>
            <a:off x="5652120" y="4453336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5182286" y="4066046"/>
            <a:ext cx="705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1 323</a:t>
            </a:r>
            <a:endParaRPr lang="cs-CZ" b="1" dirty="0"/>
          </a:p>
        </p:txBody>
      </p:sp>
      <p:sp>
        <p:nvSpPr>
          <p:cNvPr id="33" name="Ovál 32"/>
          <p:cNvSpPr/>
          <p:nvPr/>
        </p:nvSpPr>
        <p:spPr>
          <a:xfrm>
            <a:off x="4463988" y="3717032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4363195" y="3762751"/>
            <a:ext cx="705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1 491</a:t>
            </a:r>
            <a:endParaRPr lang="cs-CZ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34334" y="2909721"/>
            <a:ext cx="1069652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Praděd</a:t>
            </a:r>
            <a:endParaRPr lang="cs-CZ" sz="2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34334" y="2227420"/>
            <a:ext cx="133222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Lysá</a:t>
            </a:r>
            <a:r>
              <a:rPr lang="cs-CZ" dirty="0" smtClean="0"/>
              <a:t> </a:t>
            </a:r>
            <a:r>
              <a:rPr lang="cs-CZ" sz="2400" dirty="0"/>
              <a:t>hora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534334" y="4519733"/>
            <a:ext cx="122180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Jeseníky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534334" y="5908085"/>
            <a:ext cx="2725811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Hornomoravský</a:t>
            </a:r>
            <a:r>
              <a:rPr lang="cs-CZ" dirty="0" smtClean="0"/>
              <a:t> </a:t>
            </a:r>
            <a:r>
              <a:rPr lang="cs-CZ" sz="2400" dirty="0"/>
              <a:t>úval</a:t>
            </a:r>
          </a:p>
        </p:txBody>
      </p:sp>
      <p:sp>
        <p:nvSpPr>
          <p:cNvPr id="9" name="Ovál 8"/>
          <p:cNvSpPr/>
          <p:nvPr/>
        </p:nvSpPr>
        <p:spPr>
          <a:xfrm>
            <a:off x="3851920" y="2564904"/>
            <a:ext cx="3276364" cy="2880320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Zaoblený obdélník 48"/>
          <p:cNvSpPr/>
          <p:nvPr/>
        </p:nvSpPr>
        <p:spPr>
          <a:xfrm>
            <a:off x="5974052" y="4724461"/>
            <a:ext cx="3028985" cy="946169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Nejúrodnější oblast:</a:t>
            </a:r>
          </a:p>
          <a:p>
            <a:pPr algn="ctr"/>
            <a:endParaRPr lang="cs-CZ" sz="24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6144604" y="2204864"/>
            <a:ext cx="2772308" cy="1130974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34334" y="3516324"/>
            <a:ext cx="2266005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Moravskoslezské</a:t>
            </a:r>
          </a:p>
          <a:p>
            <a:r>
              <a:rPr lang="cs-CZ" sz="2400" dirty="0"/>
              <a:t>Beskydy</a:t>
            </a:r>
          </a:p>
        </p:txBody>
      </p:sp>
      <p:cxnSp>
        <p:nvCxnSpPr>
          <p:cNvPr id="51" name="Přímá spojnice se šipkou 50"/>
          <p:cNvCxnSpPr>
            <a:stCxn id="49" idx="1"/>
          </p:cNvCxnSpPr>
          <p:nvPr/>
        </p:nvCxnSpPr>
        <p:spPr>
          <a:xfrm flipH="1" flipV="1">
            <a:off x="4355353" y="4940485"/>
            <a:ext cx="1618699" cy="25706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2" name="TextovéPole 51"/>
          <p:cNvSpPr txBox="1"/>
          <p:nvPr/>
        </p:nvSpPr>
        <p:spPr>
          <a:xfrm>
            <a:off x="534334" y="5220530"/>
            <a:ext cx="833883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Haná</a:t>
            </a:r>
            <a:endParaRPr lang="cs-CZ" sz="2400" dirty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14" name="Zástupný symbol pro číslo snímku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4378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8592" l="467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2534" t="8378"/>
          <a:stretch/>
        </p:blipFill>
        <p:spPr>
          <a:xfrm>
            <a:off x="899592" y="2492896"/>
            <a:ext cx="3519105" cy="3717261"/>
          </a:xfrm>
          <a:prstGeom prst="rect">
            <a:avLst/>
          </a:prstGeom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899592" y="620688"/>
            <a:ext cx="7488832" cy="936104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Přiřaď názvy řek, červeně vyznač evropské rozvodí a urči, do jakých evropských moří vodstvo této oblasti odtéká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" name="Volný tvar 3"/>
          <p:cNvSpPr/>
          <p:nvPr/>
        </p:nvSpPr>
        <p:spPr>
          <a:xfrm>
            <a:off x="2757948" y="4675239"/>
            <a:ext cx="605043" cy="309716"/>
          </a:xfrm>
          <a:custGeom>
            <a:avLst/>
            <a:gdLst>
              <a:gd name="connsiteX0" fmla="*/ 0 w 605043"/>
              <a:gd name="connsiteY0" fmla="*/ 132735 h 309716"/>
              <a:gd name="connsiteX1" fmla="*/ 103239 w 605043"/>
              <a:gd name="connsiteY1" fmla="*/ 117987 h 309716"/>
              <a:gd name="connsiteX2" fmla="*/ 191729 w 605043"/>
              <a:gd name="connsiteY2" fmla="*/ 58993 h 309716"/>
              <a:gd name="connsiteX3" fmla="*/ 324465 w 605043"/>
              <a:gd name="connsiteY3" fmla="*/ 0 h 309716"/>
              <a:gd name="connsiteX4" fmla="*/ 383458 w 605043"/>
              <a:gd name="connsiteY4" fmla="*/ 14748 h 309716"/>
              <a:gd name="connsiteX5" fmla="*/ 486697 w 605043"/>
              <a:gd name="connsiteY5" fmla="*/ 58993 h 309716"/>
              <a:gd name="connsiteX6" fmla="*/ 516194 w 605043"/>
              <a:gd name="connsiteY6" fmla="*/ 103238 h 309716"/>
              <a:gd name="connsiteX7" fmla="*/ 530942 w 605043"/>
              <a:gd name="connsiteY7" fmla="*/ 147484 h 309716"/>
              <a:gd name="connsiteX8" fmla="*/ 575187 w 605043"/>
              <a:gd name="connsiteY8" fmla="*/ 176980 h 309716"/>
              <a:gd name="connsiteX9" fmla="*/ 604684 w 605043"/>
              <a:gd name="connsiteY9" fmla="*/ 294967 h 309716"/>
              <a:gd name="connsiteX10" fmla="*/ 604684 w 605043"/>
              <a:gd name="connsiteY10" fmla="*/ 309716 h 309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05043" h="309716">
                <a:moveTo>
                  <a:pt x="0" y="132735"/>
                </a:moveTo>
                <a:cubicBezTo>
                  <a:pt x="34413" y="127819"/>
                  <a:pt x="70794" y="130466"/>
                  <a:pt x="103239" y="117987"/>
                </a:cubicBezTo>
                <a:cubicBezTo>
                  <a:pt x="136327" y="105261"/>
                  <a:pt x="158098" y="70203"/>
                  <a:pt x="191729" y="58993"/>
                </a:cubicBezTo>
                <a:cubicBezTo>
                  <a:pt x="297036" y="23891"/>
                  <a:pt x="254349" y="46743"/>
                  <a:pt x="324465" y="0"/>
                </a:cubicBezTo>
                <a:cubicBezTo>
                  <a:pt x="344129" y="4916"/>
                  <a:pt x="364827" y="6763"/>
                  <a:pt x="383458" y="14748"/>
                </a:cubicBezTo>
                <a:cubicBezTo>
                  <a:pt x="526049" y="75858"/>
                  <a:pt x="317335" y="16653"/>
                  <a:pt x="486697" y="58993"/>
                </a:cubicBezTo>
                <a:cubicBezTo>
                  <a:pt x="496529" y="73741"/>
                  <a:pt x="508267" y="87384"/>
                  <a:pt x="516194" y="103238"/>
                </a:cubicBezTo>
                <a:cubicBezTo>
                  <a:pt x="523146" y="117143"/>
                  <a:pt x="521230" y="135344"/>
                  <a:pt x="530942" y="147484"/>
                </a:cubicBezTo>
                <a:cubicBezTo>
                  <a:pt x="542015" y="161325"/>
                  <a:pt x="560439" y="167148"/>
                  <a:pt x="575187" y="176980"/>
                </a:cubicBezTo>
                <a:cubicBezTo>
                  <a:pt x="594184" y="233969"/>
                  <a:pt x="592819" y="223778"/>
                  <a:pt x="604684" y="294967"/>
                </a:cubicBezTo>
                <a:cubicBezTo>
                  <a:pt x="605492" y="299816"/>
                  <a:pt x="604684" y="304800"/>
                  <a:pt x="604684" y="309716"/>
                </a:cubicBezTo>
              </a:path>
            </a:pathLst>
          </a:custGeom>
          <a:ln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3229897" y="4734232"/>
            <a:ext cx="339213" cy="58994"/>
          </a:xfrm>
          <a:custGeom>
            <a:avLst/>
            <a:gdLst>
              <a:gd name="connsiteX0" fmla="*/ 0 w 339213"/>
              <a:gd name="connsiteY0" fmla="*/ 0 h 58994"/>
              <a:gd name="connsiteX1" fmla="*/ 176980 w 339213"/>
              <a:gd name="connsiteY1" fmla="*/ 29497 h 58994"/>
              <a:gd name="connsiteX2" fmla="*/ 265471 w 339213"/>
              <a:gd name="connsiteY2" fmla="*/ 58994 h 58994"/>
              <a:gd name="connsiteX3" fmla="*/ 339213 w 339213"/>
              <a:gd name="connsiteY3" fmla="*/ 29497 h 589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39213" h="58994">
                <a:moveTo>
                  <a:pt x="0" y="0"/>
                </a:moveTo>
                <a:cubicBezTo>
                  <a:pt x="58993" y="9832"/>
                  <a:pt x="120242" y="10584"/>
                  <a:pt x="176980" y="29497"/>
                </a:cubicBezTo>
                <a:lnTo>
                  <a:pt x="265471" y="58994"/>
                </a:lnTo>
                <a:cubicBezTo>
                  <a:pt x="317897" y="24043"/>
                  <a:pt x="291991" y="29497"/>
                  <a:pt x="339213" y="29497"/>
                </a:cubicBezTo>
              </a:path>
            </a:pathLst>
          </a:cu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6710016" y="3493820"/>
            <a:ext cx="1839927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/>
              <a:t>Baltské</a:t>
            </a:r>
            <a:r>
              <a:rPr lang="cs-CZ" dirty="0" smtClean="0"/>
              <a:t> </a:t>
            </a:r>
            <a:r>
              <a:rPr lang="cs-CZ" sz="2400" b="1" dirty="0"/>
              <a:t>moře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710016" y="5682124"/>
            <a:ext cx="167840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Černé moře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70846" y="1868781"/>
            <a:ext cx="1162947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/>
              <a:t>Odra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870845" y="2525360"/>
            <a:ext cx="1162947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/>
              <a:t>Morava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6710016" y="4601979"/>
            <a:ext cx="1008113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Bečva</a:t>
            </a:r>
            <a:endParaRPr lang="cs-CZ" sz="2400" b="1" dirty="0"/>
          </a:p>
        </p:txBody>
      </p:sp>
      <p:cxnSp>
        <p:nvCxnSpPr>
          <p:cNvPr id="17" name="Přímá spojnice se šipkou 16"/>
          <p:cNvCxnSpPr/>
          <p:nvPr/>
        </p:nvCxnSpPr>
        <p:spPr>
          <a:xfrm flipH="1">
            <a:off x="3229897" y="2756192"/>
            <a:ext cx="982063" cy="170519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2" idx="0"/>
          </p:cNvCxnSpPr>
          <p:nvPr/>
        </p:nvCxnSpPr>
        <p:spPr>
          <a:xfrm flipH="1">
            <a:off x="2509443" y="2492896"/>
            <a:ext cx="149702" cy="185863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 flipV="1">
            <a:off x="3060469" y="4763730"/>
            <a:ext cx="2015587" cy="104153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1685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3" action="ppaction://hlinksldjump"/>
          </p:cNvPr>
          <p:cNvSpPr/>
          <p:nvPr/>
        </p:nvSpPr>
        <p:spPr>
          <a:xfrm>
            <a:off x="2160998" y="368660"/>
            <a:ext cx="4896544" cy="648072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Srovnej tabulku podle skutečnosti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9351" l="140" r="991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6803" t="15317"/>
          <a:stretch/>
        </p:blipFill>
        <p:spPr>
          <a:xfrm>
            <a:off x="719590" y="1288214"/>
            <a:ext cx="3581221" cy="453650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510200" y="259551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29311" y="3239247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2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18960" y="365710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3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17944" y="349344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4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59118" y="3182358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5</a:t>
            </a:r>
            <a:endParaRPr lang="cs-CZ" sz="2400" b="1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039539"/>
              </p:ext>
            </p:extLst>
          </p:nvPr>
        </p:nvGraphicFramePr>
        <p:xfrm>
          <a:off x="3779912" y="1293318"/>
          <a:ext cx="4968552" cy="5212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64"/>
                <a:gridCol w="1656184"/>
                <a:gridCol w="2736304"/>
              </a:tblGrid>
              <a:tr h="370840"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Středisko českého Slezska,</a:t>
                      </a:r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</a:rPr>
                        <a:t> divadlo, slezské muzeum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Největší město severní Moravy,</a:t>
                      </a:r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</a:rPr>
                        <a:t> těžba černého uhlí </a:t>
                      </a:r>
                    </a:p>
                    <a:p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</a:rPr>
                        <a:t>a hutnictví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Výroba oděvů</a:t>
                      </a:r>
                    </a:p>
                    <a:p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Důležitá železniční křižovatka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Byl zde zavražděn český král Václav III.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3876052" y="1613991"/>
            <a:ext cx="34015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4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76052" y="3057179"/>
            <a:ext cx="34015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2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76052" y="4224894"/>
            <a:ext cx="34015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02516" y="5055567"/>
            <a:ext cx="34015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3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04692" y="5886564"/>
            <a:ext cx="34015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5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87546" y="5055566"/>
            <a:ext cx="1164293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Ostrava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476585" y="1613989"/>
            <a:ext cx="134203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Olomouc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476585" y="3057179"/>
            <a:ext cx="1386213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Prostějov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587546" y="4224894"/>
            <a:ext cx="999761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Opava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543718" y="5886563"/>
            <a:ext cx="1024511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Přerov</a:t>
            </a:r>
            <a:endParaRPr lang="cs-CZ" sz="2400" b="1" dirty="0"/>
          </a:p>
        </p:txBody>
      </p:sp>
      <p:sp>
        <p:nvSpPr>
          <p:cNvPr id="20" name="Zástupný symbol pro datum 1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6617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467544" y="404664"/>
            <a:ext cx="8280920" cy="792087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Označ nejrozšířenější průmyslová odvětví severní Moravy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57200" y="1166843"/>
            <a:ext cx="8320761" cy="4893647"/>
          </a:xfrm>
          <a:custGeom>
            <a:avLst/>
            <a:gdLst>
              <a:gd name="connsiteX0" fmla="*/ 0 w 8280920"/>
              <a:gd name="connsiteY0" fmla="*/ 0 h 4893647"/>
              <a:gd name="connsiteX1" fmla="*/ 8280920 w 8280920"/>
              <a:gd name="connsiteY1" fmla="*/ 0 h 4893647"/>
              <a:gd name="connsiteX2" fmla="*/ 8280920 w 8280920"/>
              <a:gd name="connsiteY2" fmla="*/ 4893647 h 4893647"/>
              <a:gd name="connsiteX3" fmla="*/ 0 w 8280920"/>
              <a:gd name="connsiteY3" fmla="*/ 4893647 h 4893647"/>
              <a:gd name="connsiteX4" fmla="*/ 0 w 8280920"/>
              <a:gd name="connsiteY4" fmla="*/ 0 h 4893647"/>
              <a:gd name="connsiteX0" fmla="*/ 10344 w 8291264"/>
              <a:gd name="connsiteY0" fmla="*/ 0 h 4893647"/>
              <a:gd name="connsiteX1" fmla="*/ 8291264 w 8291264"/>
              <a:gd name="connsiteY1" fmla="*/ 0 h 4893647"/>
              <a:gd name="connsiteX2" fmla="*/ 8291264 w 8291264"/>
              <a:gd name="connsiteY2" fmla="*/ 4893647 h 4893647"/>
              <a:gd name="connsiteX3" fmla="*/ 0 w 8291264"/>
              <a:gd name="connsiteY3" fmla="*/ 2018809 h 4893647"/>
              <a:gd name="connsiteX4" fmla="*/ 10344 w 8291264"/>
              <a:gd name="connsiteY4" fmla="*/ 4893647 h 4893647"/>
              <a:gd name="connsiteX5" fmla="*/ 10344 w 8291264"/>
              <a:gd name="connsiteY5" fmla="*/ 0 h 4893647"/>
              <a:gd name="connsiteX0" fmla="*/ 10344 w 8291264"/>
              <a:gd name="connsiteY0" fmla="*/ 0 h 4893647"/>
              <a:gd name="connsiteX1" fmla="*/ 8291264 w 8291264"/>
              <a:gd name="connsiteY1" fmla="*/ 0 h 4893647"/>
              <a:gd name="connsiteX2" fmla="*/ 8291264 w 8291264"/>
              <a:gd name="connsiteY2" fmla="*/ 4893647 h 4893647"/>
              <a:gd name="connsiteX3" fmla="*/ 0 w 8291264"/>
              <a:gd name="connsiteY3" fmla="*/ 2018809 h 4893647"/>
              <a:gd name="connsiteX4" fmla="*/ 10344 w 8291264"/>
              <a:gd name="connsiteY4" fmla="*/ 4893647 h 4893647"/>
              <a:gd name="connsiteX5" fmla="*/ 10344 w 8291264"/>
              <a:gd name="connsiteY5" fmla="*/ 0 h 4893647"/>
              <a:gd name="connsiteX0" fmla="*/ 10344 w 8320761"/>
              <a:gd name="connsiteY0" fmla="*/ 0 h 4893647"/>
              <a:gd name="connsiteX1" fmla="*/ 8291264 w 8320761"/>
              <a:gd name="connsiteY1" fmla="*/ 0 h 4893647"/>
              <a:gd name="connsiteX2" fmla="*/ 8320761 w 8320761"/>
              <a:gd name="connsiteY2" fmla="*/ 2047208 h 4893647"/>
              <a:gd name="connsiteX3" fmla="*/ 0 w 8320761"/>
              <a:gd name="connsiteY3" fmla="*/ 2018809 h 4893647"/>
              <a:gd name="connsiteX4" fmla="*/ 10344 w 8320761"/>
              <a:gd name="connsiteY4" fmla="*/ 4893647 h 4893647"/>
              <a:gd name="connsiteX5" fmla="*/ 10344 w 8320761"/>
              <a:gd name="connsiteY5" fmla="*/ 0 h 4893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20761" h="4893647">
                <a:moveTo>
                  <a:pt x="10344" y="0"/>
                </a:moveTo>
                <a:lnTo>
                  <a:pt x="8291264" y="0"/>
                </a:lnTo>
                <a:lnTo>
                  <a:pt x="8320761" y="2047208"/>
                </a:lnTo>
                <a:cubicBezTo>
                  <a:pt x="5635664" y="2042658"/>
                  <a:pt x="8333730" y="2023359"/>
                  <a:pt x="0" y="2018809"/>
                </a:cubicBezTo>
                <a:lnTo>
                  <a:pt x="10344" y="4893647"/>
                </a:lnTo>
                <a:lnTo>
                  <a:pt x="10344" y="0"/>
                </a:lnTo>
                <a:close/>
              </a:path>
            </a:pathLst>
          </a:custGeom>
        </p:spPr>
        <p:txBody>
          <a:bodyPr wrap="square" numCol="2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Průmysl paliv a energetiky</a:t>
            </a:r>
          </a:p>
          <a:p>
            <a:r>
              <a:rPr lang="cs-CZ" sz="2400" b="1" dirty="0" smtClean="0">
                <a:solidFill>
                  <a:prstClr val="black"/>
                </a:solidFill>
              </a:rPr>
              <a:t>Hutnictví</a:t>
            </a:r>
            <a:endParaRPr lang="cs-CZ" sz="2400" b="1" dirty="0">
              <a:solidFill>
                <a:prstClr val="black"/>
              </a:solidFill>
            </a:endParaRPr>
          </a:p>
          <a:p>
            <a:r>
              <a:rPr lang="cs-CZ" sz="2400" b="1" dirty="0">
                <a:solidFill>
                  <a:prstClr val="black"/>
                </a:solidFill>
              </a:rPr>
              <a:t>Strojírenství</a:t>
            </a:r>
          </a:p>
          <a:p>
            <a:r>
              <a:rPr lang="cs-CZ" sz="2400" b="1" dirty="0">
                <a:solidFill>
                  <a:prstClr val="black"/>
                </a:solidFill>
              </a:rPr>
              <a:t>Chemický průmysl</a:t>
            </a:r>
          </a:p>
          <a:p>
            <a:r>
              <a:rPr lang="cs-CZ" sz="2400" b="1" dirty="0">
                <a:solidFill>
                  <a:prstClr val="black"/>
                </a:solidFill>
              </a:rPr>
              <a:t>Dřevozpracující průmysl</a:t>
            </a:r>
          </a:p>
          <a:p>
            <a:endParaRPr lang="cs-CZ" sz="2400" b="1" dirty="0">
              <a:solidFill>
                <a:prstClr val="black"/>
              </a:solidFill>
            </a:endParaRPr>
          </a:p>
          <a:p>
            <a:endParaRPr lang="cs-CZ" sz="2400" b="1" dirty="0">
              <a:solidFill>
                <a:prstClr val="black"/>
              </a:solidFill>
            </a:endParaRPr>
          </a:p>
          <a:p>
            <a:endParaRPr lang="cs-CZ" sz="2400" b="1" dirty="0">
              <a:solidFill>
                <a:prstClr val="black"/>
              </a:solidFill>
            </a:endParaRPr>
          </a:p>
          <a:p>
            <a:endParaRPr lang="cs-CZ" sz="2400" b="1" dirty="0">
              <a:solidFill>
                <a:prstClr val="black"/>
              </a:solidFill>
            </a:endParaRPr>
          </a:p>
          <a:p>
            <a:endParaRPr lang="cs-CZ" sz="2400" b="1" dirty="0">
              <a:solidFill>
                <a:prstClr val="black"/>
              </a:solidFill>
            </a:endParaRPr>
          </a:p>
          <a:p>
            <a:endParaRPr lang="cs-CZ" sz="2400" b="1" dirty="0">
              <a:solidFill>
                <a:prstClr val="black"/>
              </a:solidFill>
            </a:endParaRPr>
          </a:p>
          <a:p>
            <a:endParaRPr lang="cs-CZ" sz="2400" b="1" dirty="0" smtClean="0">
              <a:solidFill>
                <a:prstClr val="black"/>
              </a:solidFill>
            </a:endParaRPr>
          </a:p>
          <a:p>
            <a:endParaRPr lang="cs-CZ" sz="2400" b="1" dirty="0" smtClean="0">
              <a:solidFill>
                <a:prstClr val="black"/>
              </a:solidFill>
            </a:endParaRPr>
          </a:p>
          <a:p>
            <a:r>
              <a:rPr lang="cs-CZ" sz="2400" b="1" dirty="0" smtClean="0">
                <a:solidFill>
                  <a:prstClr val="black"/>
                </a:solidFill>
              </a:rPr>
              <a:t>Papírenský </a:t>
            </a:r>
            <a:r>
              <a:rPr lang="cs-CZ" sz="2400" b="1" dirty="0">
                <a:solidFill>
                  <a:prstClr val="black"/>
                </a:solidFill>
              </a:rPr>
              <a:t>průmysl</a:t>
            </a:r>
          </a:p>
          <a:p>
            <a:r>
              <a:rPr lang="cs-CZ" sz="2400" b="1" dirty="0">
                <a:solidFill>
                  <a:prstClr val="black"/>
                </a:solidFill>
              </a:rPr>
              <a:t>Sklářství</a:t>
            </a:r>
          </a:p>
          <a:p>
            <a:r>
              <a:rPr lang="cs-CZ" sz="2400" b="1" dirty="0">
                <a:solidFill>
                  <a:prstClr val="black"/>
                </a:solidFill>
              </a:rPr>
              <a:t>Keramický průmysl</a:t>
            </a:r>
          </a:p>
          <a:p>
            <a:r>
              <a:rPr lang="cs-CZ" sz="2400" b="1" dirty="0">
                <a:solidFill>
                  <a:prstClr val="black"/>
                </a:solidFill>
              </a:rPr>
              <a:t>Textilní a oděvní průmysl</a:t>
            </a:r>
          </a:p>
          <a:p>
            <a:r>
              <a:rPr lang="cs-CZ" sz="2400" b="1" dirty="0" smtClean="0">
                <a:solidFill>
                  <a:prstClr val="black"/>
                </a:solidFill>
              </a:rPr>
              <a:t>Potravinářský </a:t>
            </a:r>
            <a:r>
              <a:rPr lang="cs-CZ" sz="2400" b="1" dirty="0">
                <a:solidFill>
                  <a:prstClr val="black"/>
                </a:solidFill>
              </a:rPr>
              <a:t>průmysl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791580" y="3183937"/>
            <a:ext cx="7632848" cy="72008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Vyber nejrozšířenější plodiny, které se pěstují v této </a:t>
            </a:r>
            <a:r>
              <a:rPr lang="cs-CZ" sz="2400" b="1" dirty="0" smtClean="0">
                <a:solidFill>
                  <a:prstClr val="black"/>
                </a:solidFill>
              </a:rPr>
              <a:t>oblasti  a chovaná užitková zvířata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871700" y="3613666"/>
            <a:ext cx="5472608" cy="2031325"/>
          </a:xfrm>
          <a:prstGeom prst="rect">
            <a:avLst/>
          </a:prstGeom>
        </p:spPr>
        <p:txBody>
          <a:bodyPr wrap="square" numCol="3">
            <a:spAutoFit/>
          </a:bodyPr>
          <a:lstStyle/>
          <a:p>
            <a:endParaRPr lang="cs-CZ" b="1" dirty="0">
              <a:solidFill>
                <a:prstClr val="black"/>
              </a:solidFill>
            </a:endParaRPr>
          </a:p>
          <a:p>
            <a:endParaRPr lang="cs-CZ" b="1" dirty="0">
              <a:solidFill>
                <a:prstClr val="black"/>
              </a:solidFill>
            </a:endParaRPr>
          </a:p>
          <a:p>
            <a:endParaRPr lang="cs-CZ" b="1" dirty="0">
              <a:solidFill>
                <a:prstClr val="black"/>
              </a:solidFill>
            </a:endParaRPr>
          </a:p>
          <a:p>
            <a:endParaRPr lang="cs-CZ" b="1" dirty="0">
              <a:solidFill>
                <a:prstClr val="black"/>
              </a:solidFill>
            </a:endParaRPr>
          </a:p>
          <a:p>
            <a:endParaRPr lang="cs-CZ" b="1" dirty="0">
              <a:solidFill>
                <a:prstClr val="black"/>
              </a:solidFill>
            </a:endParaRPr>
          </a:p>
          <a:p>
            <a:endParaRPr lang="cs-CZ" b="1" dirty="0">
              <a:solidFill>
                <a:prstClr val="black"/>
              </a:solidFill>
            </a:endParaRPr>
          </a:p>
          <a:p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293096"/>
            <a:ext cx="7884876" cy="4524315"/>
          </a:xfrm>
          <a:prstGeom prst="rect">
            <a:avLst/>
          </a:prstGeom>
          <a:noFill/>
        </p:spPr>
        <p:txBody>
          <a:bodyPr wrap="square" numCol="3" rtlCol="0">
            <a:spAutoFit/>
          </a:bodyPr>
          <a:lstStyle/>
          <a:p>
            <a:r>
              <a:rPr lang="pl-PL" sz="2400" b="1" dirty="0">
                <a:solidFill>
                  <a:prstClr val="black"/>
                </a:solidFill>
              </a:rPr>
              <a:t>Cukrovka</a:t>
            </a:r>
          </a:p>
          <a:p>
            <a:r>
              <a:rPr lang="pl-PL" sz="2400" b="1" dirty="0">
                <a:solidFill>
                  <a:prstClr val="black"/>
                </a:solidFill>
              </a:rPr>
              <a:t>Brambory</a:t>
            </a:r>
          </a:p>
          <a:p>
            <a:r>
              <a:rPr lang="pl-PL" sz="2400" b="1" dirty="0">
                <a:solidFill>
                  <a:prstClr val="black"/>
                </a:solidFill>
              </a:rPr>
              <a:t>Len</a:t>
            </a:r>
          </a:p>
          <a:p>
            <a:r>
              <a:rPr lang="pl-PL" sz="2400" b="1" dirty="0">
                <a:solidFill>
                  <a:prstClr val="black"/>
                </a:solidFill>
              </a:rPr>
              <a:t>Řepka</a:t>
            </a:r>
          </a:p>
          <a:p>
            <a:r>
              <a:rPr lang="pl-PL" sz="2400" b="1" dirty="0" smtClean="0">
                <a:solidFill>
                  <a:prstClr val="black"/>
                </a:solidFill>
              </a:rPr>
              <a:t>Zelenina</a:t>
            </a:r>
          </a:p>
          <a:p>
            <a:endParaRPr lang="pl-PL" sz="2400" b="1" dirty="0">
              <a:solidFill>
                <a:prstClr val="black"/>
              </a:solidFill>
            </a:endParaRPr>
          </a:p>
          <a:p>
            <a:endParaRPr lang="pl-PL" sz="2400" b="1" dirty="0" smtClean="0">
              <a:solidFill>
                <a:prstClr val="black"/>
              </a:solidFill>
            </a:endParaRPr>
          </a:p>
          <a:p>
            <a:endParaRPr lang="pl-PL" sz="2400" b="1" dirty="0">
              <a:solidFill>
                <a:prstClr val="black"/>
              </a:solidFill>
            </a:endParaRPr>
          </a:p>
          <a:p>
            <a:endParaRPr lang="pl-PL" sz="2400" b="1" dirty="0" smtClean="0">
              <a:solidFill>
                <a:prstClr val="black"/>
              </a:solidFill>
            </a:endParaRPr>
          </a:p>
          <a:p>
            <a:endParaRPr lang="pl-PL" sz="2400" b="1" dirty="0">
              <a:solidFill>
                <a:prstClr val="black"/>
              </a:solidFill>
            </a:endParaRPr>
          </a:p>
          <a:p>
            <a:endParaRPr lang="pl-PL" sz="2400" b="1" dirty="0" smtClean="0">
              <a:solidFill>
                <a:prstClr val="black"/>
              </a:solidFill>
            </a:endParaRPr>
          </a:p>
          <a:p>
            <a:endParaRPr lang="pl-PL" sz="2400" b="1" dirty="0">
              <a:solidFill>
                <a:prstClr val="black"/>
              </a:solidFill>
            </a:endParaRPr>
          </a:p>
          <a:p>
            <a:r>
              <a:rPr lang="pl-PL" sz="2400" b="1" dirty="0" smtClean="0">
                <a:solidFill>
                  <a:prstClr val="black"/>
                </a:solidFill>
              </a:rPr>
              <a:t>Ovoce</a:t>
            </a:r>
            <a:endParaRPr lang="pl-PL" sz="2400" b="1" dirty="0">
              <a:solidFill>
                <a:prstClr val="black"/>
              </a:solidFill>
            </a:endParaRPr>
          </a:p>
          <a:p>
            <a:r>
              <a:rPr lang="pl-PL" sz="2400" b="1" dirty="0">
                <a:solidFill>
                  <a:prstClr val="black"/>
                </a:solidFill>
              </a:rPr>
              <a:t>Vinná réva</a:t>
            </a:r>
          </a:p>
          <a:p>
            <a:r>
              <a:rPr lang="pl-PL" sz="2400" b="1" dirty="0">
                <a:solidFill>
                  <a:prstClr val="black"/>
                </a:solidFill>
              </a:rPr>
              <a:t>Chmel</a:t>
            </a:r>
          </a:p>
          <a:p>
            <a:r>
              <a:rPr lang="pl-PL" sz="2400" b="1" dirty="0" smtClean="0">
                <a:solidFill>
                  <a:prstClr val="black"/>
                </a:solidFill>
              </a:rPr>
              <a:t>Obilniny</a:t>
            </a:r>
            <a:endParaRPr lang="pl-PL" sz="2400" b="1" dirty="0">
              <a:solidFill>
                <a:prstClr val="black"/>
              </a:solidFill>
            </a:endParaRPr>
          </a:p>
          <a:p>
            <a:r>
              <a:rPr lang="pl-PL" sz="2400" b="1" dirty="0" smtClean="0">
                <a:solidFill>
                  <a:prstClr val="black"/>
                </a:solidFill>
              </a:rPr>
              <a:t>Skot</a:t>
            </a:r>
          </a:p>
          <a:p>
            <a:endParaRPr lang="pl-PL" sz="2400" b="1" dirty="0">
              <a:solidFill>
                <a:prstClr val="black"/>
              </a:solidFill>
            </a:endParaRPr>
          </a:p>
          <a:p>
            <a:endParaRPr lang="pl-PL" sz="2400" b="1" dirty="0" smtClean="0">
              <a:solidFill>
                <a:prstClr val="black"/>
              </a:solidFill>
            </a:endParaRPr>
          </a:p>
          <a:p>
            <a:endParaRPr lang="pl-PL" sz="2400" b="1" dirty="0">
              <a:solidFill>
                <a:prstClr val="black"/>
              </a:solidFill>
            </a:endParaRPr>
          </a:p>
          <a:p>
            <a:endParaRPr lang="pl-PL" sz="2400" b="1" dirty="0" smtClean="0">
              <a:solidFill>
                <a:prstClr val="black"/>
              </a:solidFill>
            </a:endParaRPr>
          </a:p>
          <a:p>
            <a:endParaRPr lang="pl-PL" sz="2400" b="1" dirty="0">
              <a:solidFill>
                <a:prstClr val="black"/>
              </a:solidFill>
            </a:endParaRPr>
          </a:p>
          <a:p>
            <a:endParaRPr lang="pl-PL" sz="2400" b="1" dirty="0">
              <a:solidFill>
                <a:prstClr val="black"/>
              </a:solidFill>
            </a:endParaRPr>
          </a:p>
          <a:p>
            <a:endParaRPr lang="pl-PL" sz="2400" b="1" dirty="0">
              <a:solidFill>
                <a:prstClr val="black"/>
              </a:solidFill>
            </a:endParaRPr>
          </a:p>
          <a:p>
            <a:r>
              <a:rPr lang="pl-PL" sz="2400" b="1" dirty="0" smtClean="0">
                <a:solidFill>
                  <a:prstClr val="black"/>
                </a:solidFill>
              </a:rPr>
              <a:t>Prasata</a:t>
            </a:r>
            <a:endParaRPr lang="pl-PL" sz="2400" b="1" dirty="0">
              <a:solidFill>
                <a:prstClr val="black"/>
              </a:solidFill>
            </a:endParaRPr>
          </a:p>
          <a:p>
            <a:r>
              <a:rPr lang="pl-PL" sz="2400" b="1" dirty="0">
                <a:solidFill>
                  <a:prstClr val="black"/>
                </a:solidFill>
              </a:rPr>
              <a:t>Drůbež</a:t>
            </a:r>
          </a:p>
          <a:p>
            <a:r>
              <a:rPr lang="pl-PL" sz="2400" b="1" dirty="0">
                <a:solidFill>
                  <a:prstClr val="black"/>
                </a:solidFill>
              </a:rPr>
              <a:t>Ovce</a:t>
            </a:r>
          </a:p>
          <a:p>
            <a:r>
              <a:rPr lang="pl-PL" sz="2400" b="1" dirty="0">
                <a:solidFill>
                  <a:prstClr val="black"/>
                </a:solidFill>
              </a:rPr>
              <a:t>Ryby</a:t>
            </a:r>
          </a:p>
          <a:p>
            <a:r>
              <a:rPr lang="pl-PL" sz="2400" b="1" dirty="0" smtClean="0">
                <a:solidFill>
                  <a:prstClr val="black"/>
                </a:solidFill>
              </a:rPr>
              <a:t>Koně</a:t>
            </a:r>
            <a:endParaRPr lang="pl-PL" sz="2400" b="1" dirty="0">
              <a:solidFill>
                <a:prstClr val="black"/>
              </a:solidFill>
            </a:endParaRP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1667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06112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4</a:t>
            </a:r>
            <a:endParaRPr lang="cs-CZ" b="1" dirty="0"/>
          </a:p>
        </p:txBody>
      </p:sp>
      <p:pic>
        <p:nvPicPr>
          <p:cNvPr id="1027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0755" y="1020792"/>
            <a:ext cx="2952328" cy="22142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716016" y="620688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5</a:t>
            </a:r>
            <a:endParaRPr lang="cs-CZ" b="1" dirty="0"/>
          </a:p>
        </p:txBody>
      </p:sp>
      <p:pic>
        <p:nvPicPr>
          <p:cNvPr id="1028" name="Picture 4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485" y="3861048"/>
            <a:ext cx="3822171" cy="28666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3491716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6</a:t>
            </a:r>
            <a:endParaRPr lang="cs-CZ" b="1" dirty="0"/>
          </a:p>
        </p:txBody>
      </p:sp>
      <p:pic>
        <p:nvPicPr>
          <p:cNvPr id="1029" name="Picture 5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861048"/>
            <a:ext cx="3384376" cy="25382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20072" y="3491716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7</a:t>
            </a:r>
            <a:endParaRPr lang="cs-CZ" b="1" dirty="0"/>
          </a:p>
        </p:txBody>
      </p:sp>
      <p:pic>
        <p:nvPicPr>
          <p:cNvPr id="1030" name="Picture 6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088" y="875444"/>
            <a:ext cx="3534139" cy="2650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7782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799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</TotalTime>
  <Words>356</Words>
  <Application>Microsoft Office PowerPoint</Application>
  <PresentationFormat>Předvádění na obrazovce (4:3)</PresentationFormat>
  <Paragraphs>159</Paragraphs>
  <Slides>9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Vrtělková Hana</dc:creator>
  <cp:lastModifiedBy>AS</cp:lastModifiedBy>
  <cp:revision>18</cp:revision>
  <dcterms:created xsi:type="dcterms:W3CDTF">2011-11-15T18:51:47Z</dcterms:created>
  <dcterms:modified xsi:type="dcterms:W3CDTF">2012-05-08T18:54:34Z</dcterms:modified>
</cp:coreProperties>
</file>