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9" r:id="rId5"/>
    <p:sldId id="260" r:id="rId6"/>
    <p:sldId id="262" r:id="rId7"/>
    <p:sldId id="264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818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VY_32_INOVACE_Vl_14_Střední a jižní Morava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Střední a </a:t>
          </a:r>
          <a:r>
            <a:rPr lang="cs-CZ" sz="2000" smtClean="0"/>
            <a:t>jižní Morava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VY_32_INOVACE_Vl_14_Střední a jižní Morava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Střední a </a:t>
          </a:r>
          <a:r>
            <a:rPr lang="cs-CZ" sz="2000" kern="1200" smtClean="0"/>
            <a:t>jižní Morava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</a:t>
            </a:r>
            <a:r>
              <a:rPr lang="cs-CZ" baseline="0" dirty="0" smtClean="0"/>
              <a:t> kontrolu správnosti odpovědi odkryjte prázdné pole.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65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název</a:t>
            </a:r>
            <a:r>
              <a:rPr lang="cs-CZ" baseline="0" dirty="0" smtClean="0"/>
              <a:t> evropského moře skryt pod obdélníkem….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418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Užijeme nástroje tabule nebo fixy </a:t>
            </a:r>
            <a:r>
              <a:rPr lang="cs-CZ" smtClean="0"/>
              <a:t>prosuché </a:t>
            </a:r>
            <a:r>
              <a:rPr lang="cs-CZ" dirty="0" smtClean="0"/>
              <a:t>psaní </a:t>
            </a:r>
            <a:r>
              <a:rPr lang="cs-CZ" smtClean="0"/>
              <a:t>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779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7.png"/><Relationship Id="rId4" Type="http://schemas.openxmlformats.org/officeDocument/2006/relationships/slide" Target="slide5.xml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9157441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8074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střední a jižní Morava</a:t>
            </a:r>
          </a:p>
          <a:p>
            <a:r>
              <a:rPr lang="cs-CZ" dirty="0"/>
              <a:t>Žáci si zopakují znalosti měst, řek, povrchu a průmyslu </a:t>
            </a:r>
            <a:r>
              <a:rPr lang="cs-CZ" dirty="0" smtClean="0"/>
              <a:t>dané oblasti.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yhledávají </a:t>
            </a:r>
            <a:r>
              <a:rPr lang="cs-CZ" dirty="0"/>
              <a:t>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 smtClean="0"/>
              <a:t>Při práci využijí žáci pro kontrolu odkrytí barevného pole a hypertextových odkazů </a:t>
            </a:r>
          </a:p>
          <a:p>
            <a:r>
              <a:rPr lang="cs-CZ" dirty="0" smtClean="0"/>
              <a:t>v nadpisech otevřou stranu  se správným řešením, 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85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394" l="0" r="996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40765"/>
            <a:ext cx="6480720" cy="3874343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971600" y="476672"/>
            <a:ext cx="7488832" cy="86409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 se nazývá území, kde se za starých časů rozkládala Velkomoravská říše?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5578831"/>
            <a:ext cx="3426131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Střední a jižní Morava</a:t>
            </a:r>
            <a:endParaRPr lang="cs-CZ" sz="2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04645" y="5372389"/>
            <a:ext cx="3960440" cy="9361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98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12" b="100000" l="0" r="99094">
                        <a14:backgroundMark x1="6884" y1="84848" x2="6884" y2="84848"/>
                        <a14:backgroundMark x1="49638" y1="93333" x2="49638" y2="9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878" t="3802" r="2011"/>
          <a:stretch/>
        </p:blipFill>
        <p:spPr>
          <a:xfrm>
            <a:off x="1259632" y="1052736"/>
            <a:ext cx="3816424" cy="4231187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1907704" y="3763544"/>
            <a:ext cx="2160240" cy="201622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868143" y="2462533"/>
            <a:ext cx="292191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Dyjskosvratecký</a:t>
            </a:r>
            <a:r>
              <a:rPr lang="cs-CZ" sz="2400" dirty="0" smtClean="0"/>
              <a:t> úval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3" y="1469975"/>
            <a:ext cx="270176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Dolnomoravský </a:t>
            </a:r>
            <a:r>
              <a:rPr lang="cs-CZ" sz="2400" dirty="0"/>
              <a:t>ú</a:t>
            </a:r>
            <a:r>
              <a:rPr lang="cs-CZ" sz="2400" dirty="0" smtClean="0"/>
              <a:t>val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3" y="3471282"/>
            <a:ext cx="196739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Moravský kras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3" y="5534508"/>
            <a:ext cx="1323439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Propast:</a:t>
            </a:r>
          </a:p>
          <a:p>
            <a:pPr algn="ctr"/>
            <a:r>
              <a:rPr lang="cs-CZ" sz="2400" dirty="0" smtClean="0"/>
              <a:t>Macocha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0472" y="4540823"/>
            <a:ext cx="167385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Bílé Karpaty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2411760" y="4437112"/>
            <a:ext cx="1512168" cy="15734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167844" y="3763544"/>
            <a:ext cx="2052228" cy="4616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3491880" y="4437112"/>
            <a:ext cx="1224136" cy="53287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627784" y="1700808"/>
            <a:ext cx="1800200" cy="22935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987824" y="2375066"/>
            <a:ext cx="2232248" cy="15001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2780878" y="3875239"/>
            <a:ext cx="72008" cy="1154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556613" y="400120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- 138</a:t>
            </a:r>
            <a:endParaRPr lang="cs-CZ" b="1" dirty="0"/>
          </a:p>
        </p:txBody>
      </p:sp>
      <p:sp>
        <p:nvSpPr>
          <p:cNvPr id="27" name="Zaoblený obdélník 26">
            <a:hlinkClick r:id="rId4" action="ppaction://hlinksldjump"/>
          </p:cNvPr>
          <p:cNvSpPr/>
          <p:nvPr/>
        </p:nvSpPr>
        <p:spPr>
          <a:xfrm>
            <a:off x="1907704" y="476672"/>
            <a:ext cx="5616624" cy="57606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Přiřaď názvy nížin, pohoří…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35" b="99296" l="156" r="990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942" t="4379"/>
          <a:stretch/>
        </p:blipFill>
        <p:spPr>
          <a:xfrm>
            <a:off x="963748" y="1196752"/>
            <a:ext cx="4255527" cy="48965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13998" y="1556792"/>
            <a:ext cx="113537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Morava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13998" y="3702223"/>
            <a:ext cx="74090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Dyje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35830" y="2974549"/>
            <a:ext cx="109170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Svratka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06532" y="5748063"/>
            <a:ext cx="165859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Černé moře</a:t>
            </a:r>
            <a:endParaRPr lang="cs-CZ" sz="2400" dirty="0"/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539552" y="476672"/>
            <a:ext cx="8064896" cy="72008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Přiřaď názvy řek, červeně vyznač evropské rozvodí a řekni, do kterého evropského moře odtéká vodstvo z této oblasti…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8197" y="2279025"/>
            <a:ext cx="10558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Svitava</a:t>
            </a:r>
            <a:endParaRPr lang="cs-CZ" sz="2400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1763688" y="5102942"/>
            <a:ext cx="0" cy="6451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275856" y="4451920"/>
            <a:ext cx="1943419" cy="4172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2339752" y="2708920"/>
            <a:ext cx="1907813" cy="137638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979712" y="2204864"/>
            <a:ext cx="1440160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Zaoblený obdélník 20"/>
          <p:cNvSpPr/>
          <p:nvPr/>
        </p:nvSpPr>
        <p:spPr>
          <a:xfrm>
            <a:off x="5219275" y="5425503"/>
            <a:ext cx="2521077" cy="1027833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58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465330"/>
              </p:ext>
            </p:extLst>
          </p:nvPr>
        </p:nvGraphicFramePr>
        <p:xfrm>
          <a:off x="3419872" y="332656"/>
          <a:ext cx="5400600" cy="6223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720"/>
                <a:gridCol w="1584176"/>
                <a:gridCol w="3288704"/>
              </a:tblGrid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Vybudováno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průmyslníkem T. Baťou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Největší město Dolnomoravského úvalu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Druhé největší město České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republiky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Potravinářský </a:t>
                      </a: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a strojírenský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průmysl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Železniční uzel, chemický </a:t>
                      </a:r>
                    </a:p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potravinářský průmysl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92576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Rozvinutý potravinářský průmysl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78864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Rodiště T. G. Masaryka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lázně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395536" y="457572"/>
            <a:ext cx="2880320" cy="811187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tabLst>
                <a:tab pos="4476750" algn="l"/>
              </a:tabLst>
            </a:pPr>
            <a:r>
              <a:rPr lang="cs-CZ" sz="2400" b="1" dirty="0" smtClean="0">
                <a:solidFill>
                  <a:schemeClr val="tx1"/>
                </a:solidFill>
              </a:rPr>
              <a:t>Srovnej tabulku </a:t>
            </a:r>
          </a:p>
          <a:p>
            <a:pPr algn="ctr">
              <a:tabLst>
                <a:tab pos="4476750" algn="l"/>
              </a:tabLst>
            </a:pPr>
            <a:r>
              <a:rPr lang="cs-CZ" sz="2400" b="1" dirty="0" smtClean="0">
                <a:solidFill>
                  <a:schemeClr val="tx1"/>
                </a:solidFill>
              </a:rPr>
              <a:t>podle skutečnosti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66" b="99351" l="0" r="995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082" t="28692" r="15290"/>
          <a:stretch/>
        </p:blipFill>
        <p:spPr>
          <a:xfrm>
            <a:off x="395535" y="1628800"/>
            <a:ext cx="3008427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43899" y="37530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42213" y="42025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8855" y="37530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4742" y="44917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99184" y="44777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7222" y="44777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99748" y="43880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4742" y="41223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4616261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470934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1308326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5755" y="6136368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04628" y="5443872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2190055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2996952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91880" y="3830829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56497" y="5443872"/>
            <a:ext cx="78258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Brno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67230" y="1312579"/>
            <a:ext cx="125707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Hodonín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31838" y="6136369"/>
            <a:ext cx="63190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Zlín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67230" y="2996952"/>
            <a:ext cx="109081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Břeclav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72363" y="3845369"/>
            <a:ext cx="11336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Znojmo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55509" y="4662428"/>
            <a:ext cx="156735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Luhačovice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65984" y="286267"/>
            <a:ext cx="1346401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Uherské</a:t>
            </a:r>
          </a:p>
          <a:p>
            <a:r>
              <a:rPr lang="cs-CZ" sz="2400" dirty="0" smtClean="0"/>
              <a:t>Hradiště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51098" y="2005388"/>
            <a:ext cx="1198918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Uherský</a:t>
            </a:r>
          </a:p>
          <a:p>
            <a:r>
              <a:rPr lang="cs-CZ" sz="2400" dirty="0" smtClean="0"/>
              <a:t>Brod</a:t>
            </a:r>
            <a:endParaRPr lang="cs-CZ" sz="2400" dirty="0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9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7544" y="404664"/>
            <a:ext cx="8280920" cy="792087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Označ nejrozšířenější průmyslová odvětví jižní a střední Moravy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57200" y="1166843"/>
            <a:ext cx="8320761" cy="4893647"/>
          </a:xfrm>
          <a:custGeom>
            <a:avLst/>
            <a:gdLst>
              <a:gd name="connsiteX0" fmla="*/ 0 w 8280920"/>
              <a:gd name="connsiteY0" fmla="*/ 0 h 4893647"/>
              <a:gd name="connsiteX1" fmla="*/ 8280920 w 8280920"/>
              <a:gd name="connsiteY1" fmla="*/ 0 h 4893647"/>
              <a:gd name="connsiteX2" fmla="*/ 8280920 w 8280920"/>
              <a:gd name="connsiteY2" fmla="*/ 4893647 h 4893647"/>
              <a:gd name="connsiteX3" fmla="*/ 0 w 8280920"/>
              <a:gd name="connsiteY3" fmla="*/ 4893647 h 4893647"/>
              <a:gd name="connsiteX4" fmla="*/ 0 w 8280920"/>
              <a:gd name="connsiteY4" fmla="*/ 0 h 4893647"/>
              <a:gd name="connsiteX0" fmla="*/ 10344 w 8291264"/>
              <a:gd name="connsiteY0" fmla="*/ 0 h 4893647"/>
              <a:gd name="connsiteX1" fmla="*/ 8291264 w 8291264"/>
              <a:gd name="connsiteY1" fmla="*/ 0 h 4893647"/>
              <a:gd name="connsiteX2" fmla="*/ 8291264 w 8291264"/>
              <a:gd name="connsiteY2" fmla="*/ 4893647 h 4893647"/>
              <a:gd name="connsiteX3" fmla="*/ 0 w 8291264"/>
              <a:gd name="connsiteY3" fmla="*/ 2018809 h 4893647"/>
              <a:gd name="connsiteX4" fmla="*/ 10344 w 8291264"/>
              <a:gd name="connsiteY4" fmla="*/ 4893647 h 4893647"/>
              <a:gd name="connsiteX5" fmla="*/ 10344 w 8291264"/>
              <a:gd name="connsiteY5" fmla="*/ 0 h 4893647"/>
              <a:gd name="connsiteX0" fmla="*/ 10344 w 8291264"/>
              <a:gd name="connsiteY0" fmla="*/ 0 h 4893647"/>
              <a:gd name="connsiteX1" fmla="*/ 8291264 w 8291264"/>
              <a:gd name="connsiteY1" fmla="*/ 0 h 4893647"/>
              <a:gd name="connsiteX2" fmla="*/ 8291264 w 8291264"/>
              <a:gd name="connsiteY2" fmla="*/ 4893647 h 4893647"/>
              <a:gd name="connsiteX3" fmla="*/ 0 w 8291264"/>
              <a:gd name="connsiteY3" fmla="*/ 2018809 h 4893647"/>
              <a:gd name="connsiteX4" fmla="*/ 10344 w 8291264"/>
              <a:gd name="connsiteY4" fmla="*/ 4893647 h 4893647"/>
              <a:gd name="connsiteX5" fmla="*/ 10344 w 8291264"/>
              <a:gd name="connsiteY5" fmla="*/ 0 h 4893647"/>
              <a:gd name="connsiteX0" fmla="*/ 10344 w 8320761"/>
              <a:gd name="connsiteY0" fmla="*/ 0 h 4893647"/>
              <a:gd name="connsiteX1" fmla="*/ 8291264 w 8320761"/>
              <a:gd name="connsiteY1" fmla="*/ 0 h 4893647"/>
              <a:gd name="connsiteX2" fmla="*/ 8320761 w 8320761"/>
              <a:gd name="connsiteY2" fmla="*/ 2047208 h 4893647"/>
              <a:gd name="connsiteX3" fmla="*/ 0 w 8320761"/>
              <a:gd name="connsiteY3" fmla="*/ 2018809 h 4893647"/>
              <a:gd name="connsiteX4" fmla="*/ 10344 w 8320761"/>
              <a:gd name="connsiteY4" fmla="*/ 4893647 h 4893647"/>
              <a:gd name="connsiteX5" fmla="*/ 10344 w 8320761"/>
              <a:gd name="connsiteY5" fmla="*/ 0 h 4893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0761" h="4893647">
                <a:moveTo>
                  <a:pt x="10344" y="0"/>
                </a:moveTo>
                <a:lnTo>
                  <a:pt x="8291264" y="0"/>
                </a:lnTo>
                <a:lnTo>
                  <a:pt x="8320761" y="2047208"/>
                </a:lnTo>
                <a:cubicBezTo>
                  <a:pt x="5635664" y="2042658"/>
                  <a:pt x="8333730" y="2023359"/>
                  <a:pt x="0" y="2018809"/>
                </a:cubicBezTo>
                <a:lnTo>
                  <a:pt x="10344" y="4893647"/>
                </a:lnTo>
                <a:lnTo>
                  <a:pt x="10344" y="0"/>
                </a:lnTo>
                <a:close/>
              </a:path>
            </a:pathLst>
          </a:custGeom>
        </p:spPr>
        <p:txBody>
          <a:bodyPr wrap="square" numCol="2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Průmysl paliv a energetiky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Hutnictví</a:t>
            </a:r>
            <a:endParaRPr lang="cs-CZ" sz="2400" b="1" dirty="0">
              <a:solidFill>
                <a:prstClr val="black"/>
              </a:solidFill>
            </a:endParaRPr>
          </a:p>
          <a:p>
            <a:r>
              <a:rPr lang="cs-CZ" sz="2400" b="1" dirty="0">
                <a:solidFill>
                  <a:prstClr val="black"/>
                </a:solidFill>
              </a:rPr>
              <a:t>Strojírenství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Chemický 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Dřevozpracující průmysl</a:t>
            </a: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Papírenský </a:t>
            </a:r>
            <a:r>
              <a:rPr lang="cs-CZ" sz="2400" b="1" dirty="0">
                <a:solidFill>
                  <a:prstClr val="black"/>
                </a:solidFill>
              </a:rPr>
              <a:t>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Sklářství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Keramický 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Textilní a oděvní </a:t>
            </a:r>
            <a:r>
              <a:rPr lang="cs-CZ" sz="2400" b="1" dirty="0" smtClean="0">
                <a:solidFill>
                  <a:prstClr val="black"/>
                </a:solidFill>
              </a:rPr>
              <a:t>průmysl, obuv</a:t>
            </a:r>
            <a:endParaRPr lang="cs-CZ" sz="2400" b="1" dirty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Potravinářský </a:t>
            </a:r>
            <a:r>
              <a:rPr lang="cs-CZ" sz="2400" b="1" dirty="0">
                <a:solidFill>
                  <a:prstClr val="black"/>
                </a:solidFill>
              </a:rPr>
              <a:t>průmysl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791580" y="3183937"/>
            <a:ext cx="7632848" cy="72008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Vyber nejrozšířenější plodiny, které se pěstují v této </a:t>
            </a:r>
            <a:r>
              <a:rPr lang="cs-CZ" sz="2400" b="1" dirty="0" smtClean="0">
                <a:solidFill>
                  <a:prstClr val="black"/>
                </a:solidFill>
              </a:rPr>
              <a:t>oblasti  a chovaná užitková zvířata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71700" y="3613666"/>
            <a:ext cx="5472608" cy="2031325"/>
          </a:xfrm>
          <a:prstGeom prst="rect">
            <a:avLst/>
          </a:prstGeom>
        </p:spPr>
        <p:txBody>
          <a:bodyPr wrap="square" numCol="3">
            <a:spAutoFit/>
          </a:bodyPr>
          <a:lstStyle/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293096"/>
            <a:ext cx="7884876" cy="452431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pl-PL" sz="2400" b="1" dirty="0">
                <a:solidFill>
                  <a:prstClr val="black"/>
                </a:solidFill>
              </a:rPr>
              <a:t>Cukrovka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Brambory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Len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Řepka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Zelenina</a:t>
            </a: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Ovoce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>
                <a:solidFill>
                  <a:prstClr val="black"/>
                </a:solidFill>
              </a:rPr>
              <a:t>Vinná réva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Chmel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Obilniny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Skot</a:t>
            </a: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Prasata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>
                <a:solidFill>
                  <a:prstClr val="black"/>
                </a:solidFill>
              </a:rPr>
              <a:t>Drůbež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Ovce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Ryby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Koně</a:t>
            </a:r>
            <a:endParaRPr lang="pl-PL" sz="2400" b="1" dirty="0">
              <a:solidFill>
                <a:prstClr val="black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8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80" y="1052736"/>
            <a:ext cx="3246107" cy="2434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3280" y="76470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6"/>
            <a:ext cx="3366120" cy="252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548680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Str.5</a:t>
            </a:r>
            <a:endParaRPr lang="cs-CZ" b="1" dirty="0"/>
          </a:p>
        </p:txBody>
      </p:sp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01" y="3867685"/>
            <a:ext cx="3723861" cy="27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200" y="3512251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pic>
        <p:nvPicPr>
          <p:cNvPr id="102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341" y="4016672"/>
            <a:ext cx="3464372" cy="2598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99067" y="357732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29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87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341</Words>
  <Application>Microsoft Office PowerPoint</Application>
  <PresentationFormat>Předvádění na obrazovce (4:3)</PresentationFormat>
  <Paragraphs>170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18</cp:revision>
  <dcterms:created xsi:type="dcterms:W3CDTF">2011-11-15T18:51:47Z</dcterms:created>
  <dcterms:modified xsi:type="dcterms:W3CDTF">2012-05-08T18:54:16Z</dcterms:modified>
</cp:coreProperties>
</file>