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2" r:id="rId3"/>
  </p:sldMasterIdLst>
  <p:notesMasterIdLst>
    <p:notesMasterId r:id="rId12"/>
  </p:notesMasterIdLst>
  <p:sldIdLst>
    <p:sldId id="257" r:id="rId4"/>
    <p:sldId id="265" r:id="rId5"/>
    <p:sldId id="259" r:id="rId6"/>
    <p:sldId id="260" r:id="rId7"/>
    <p:sldId id="261" r:id="rId8"/>
    <p:sldId id="264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VY_32_INOVACE_Vl_15_Zobrazení </a:t>
          </a:r>
          <a:r>
            <a:rPr lang="cs-CZ" sz="2000" baseline="0" dirty="0" smtClean="0"/>
            <a:t>krajiny na mapě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Zobrazení krajiny </a:t>
          </a:r>
          <a:r>
            <a:rPr lang="cs-CZ" sz="2000" smtClean="0"/>
            <a:t>na mapě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VY_32_INOVACE_Vl_15_Zobrazení </a:t>
          </a:r>
          <a:r>
            <a:rPr lang="cs-CZ" sz="2000" kern="1200" baseline="0" dirty="0" smtClean="0"/>
            <a:t>krajiny na mapě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Zobrazení krajiny </a:t>
          </a:r>
          <a:r>
            <a:rPr lang="cs-CZ" sz="2000" kern="1200" smtClean="0"/>
            <a:t>na mapě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Volný</a:t>
            </a:r>
            <a:r>
              <a:rPr lang="cs-CZ" baseline="0" dirty="0" smtClean="0"/>
              <a:t> prostor slouží pro vytvoření myšlenkové mapy, výsledek možno zkontrolovat odkrytím prázdného obdélníku.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4025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 obdélníkem</a:t>
            </a:r>
            <a:r>
              <a:rPr lang="cs-CZ" baseline="0" dirty="0" smtClean="0"/>
              <a:t> je textové pole s rozluštěným rébusem.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938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Hypertextový odkaz v nadpisovém poli pro kontrolu správnosti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3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107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225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413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637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304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599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9839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249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6840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33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613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917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2742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00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7592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3983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0439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9985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84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3558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5240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060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881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513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3348263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694" y="332656"/>
            <a:ext cx="8965275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Anotace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Prezentace </a:t>
            </a:r>
            <a:r>
              <a:rPr lang="cs-CZ" sz="2000" dirty="0">
                <a:solidFill>
                  <a:prstClr val="black"/>
                </a:solidFill>
              </a:rPr>
              <a:t>učiva: </a:t>
            </a:r>
            <a:r>
              <a:rPr lang="cs-CZ" sz="2000" dirty="0" smtClean="0">
                <a:solidFill>
                  <a:prstClr val="black"/>
                </a:solidFill>
              </a:rPr>
              <a:t>zobrazení krajiny na mapě – mapa, druhy map, měřítko.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Žáci pojmenují mapu, formou jednoduché hry sestaví  názvy druhů map,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vyluští křížovku, ve které jsou použity značky z příručních map, vyřeší kvíz týkající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se měřítka na mapách.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	Učební </a:t>
            </a:r>
            <a:r>
              <a:rPr lang="cs-CZ" sz="2000" dirty="0">
                <a:solidFill>
                  <a:prstClr val="black"/>
                </a:solidFill>
              </a:rPr>
              <a:t>materiál vede žáky k aktivní práci, </a:t>
            </a:r>
            <a:r>
              <a:rPr lang="cs-CZ" sz="2000" dirty="0" smtClean="0">
                <a:solidFill>
                  <a:prstClr val="black"/>
                </a:solidFill>
              </a:rPr>
              <a:t>opravovat případné </a:t>
            </a:r>
            <a:r>
              <a:rPr lang="cs-CZ" sz="2000" dirty="0">
                <a:solidFill>
                  <a:prstClr val="black"/>
                </a:solidFill>
              </a:rPr>
              <a:t>chyby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mohou </a:t>
            </a:r>
            <a:r>
              <a:rPr lang="cs-CZ" sz="2000" dirty="0">
                <a:solidFill>
                  <a:prstClr val="black"/>
                </a:solidFill>
              </a:rPr>
              <a:t>přímo </a:t>
            </a:r>
            <a:r>
              <a:rPr lang="cs-CZ" sz="2000" dirty="0" smtClean="0">
                <a:solidFill>
                  <a:prstClr val="black"/>
                </a:solidFill>
              </a:rPr>
              <a:t>v </a:t>
            </a:r>
            <a:r>
              <a:rPr lang="cs-CZ" sz="2000" dirty="0">
                <a:solidFill>
                  <a:prstClr val="black"/>
                </a:solidFill>
              </a:rPr>
              <a:t>prezentaci.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DUM je určen: pro 4. i 5. ročník ZŠ, je vhodný pro procvičování a opakování.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Pomůcky: příruční mapy, fixy pro psaní na tabuli. 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Při práci mohou žáci povést kontrolu odtažením panelu, který skrývá správné řešení,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Pro správné řešení křížovky a kvízu možné využít hypertextových odkazů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 nadpisech, ty otevřou stranu se správným řešením v závěru prezentace.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 jednotlivých obrazech je opět odkaz pro návrat zpět. Nápovědu naleznete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 v  poznámkách.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sz="2000" dirty="0" err="1" smtClean="0">
                <a:solidFill>
                  <a:prstClr val="black"/>
                </a:solidFill>
              </a:rPr>
              <a:t>Vrtělková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4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55776" y="476672"/>
            <a:ext cx="3888432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Vysvětli, co je to mapa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8491" y="1412776"/>
            <a:ext cx="7235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Mapa je …………………………………………………………………… 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05609" y="5517232"/>
            <a:ext cx="4388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Mapa je zmenšený obraz krajiny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051720" y="5301208"/>
            <a:ext cx="4968552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901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600" y="548680"/>
            <a:ext cx="741682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Podaří se ti v rébusu  rozluštit, jaké druhy map známe</a:t>
            </a:r>
            <a:r>
              <a:rPr lang="cs-CZ" dirty="0" smtClean="0"/>
              <a:t>?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422953"/>
              </p:ext>
            </p:extLst>
          </p:nvPr>
        </p:nvGraphicFramePr>
        <p:xfrm>
          <a:off x="323529" y="1412776"/>
          <a:ext cx="8352927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3"/>
                <a:gridCol w="864096"/>
                <a:gridCol w="936104"/>
                <a:gridCol w="936104"/>
                <a:gridCol w="792088"/>
                <a:gridCol w="1152128"/>
                <a:gridCol w="864096"/>
                <a:gridCol w="1008113"/>
                <a:gridCol w="86409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18. ŽÁ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. TIC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10. NÁ</a:t>
                      </a: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7. VLAS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11. TU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15. AUTO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 PŘÍ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29. SKÁ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27. VO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22. TEC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26. NÍ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28. JEN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2. RUČ</a:t>
                      </a:r>
                      <a:endParaRPr lang="cs-CZ" sz="1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3. NÍ</a:t>
                      </a:r>
                      <a:endParaRPr lang="cs-CZ" sz="1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24. NÁ</a:t>
                      </a:r>
                    </a:p>
                    <a:p>
                      <a:pPr marL="0" algn="l" defTabSz="914400" rtl="0" eaLnBrk="1" latinLnBrk="0" hangingPunct="1"/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4.</a:t>
                      </a:r>
                      <a:endParaRPr lang="cs-CZ" sz="1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17. PA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25.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MOŘ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8. TI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5. STĚN</a:t>
                      </a:r>
                      <a:endParaRPr lang="cs-CZ" sz="1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12. RIS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20. SKÁ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16. MA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9. VĚD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14. KÁ</a:t>
                      </a: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21. LE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19. KOV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5445224"/>
            <a:ext cx="84182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PŘÍRUČNÍ, NÁSTĚNNÁ, VLASTIVĚDNÁ, TURISTICKÁ, AUTOMAPA, </a:t>
            </a:r>
          </a:p>
          <a:p>
            <a:r>
              <a:rPr lang="cs-CZ" sz="2400" b="1" dirty="0" smtClean="0"/>
              <a:t>ŽÁKOVSKÁ, LETECKÁ, NÁMOŘNÍ, VOJENSKÁ   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79512" y="5373216"/>
            <a:ext cx="8784976" cy="108012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18894" y="3910076"/>
            <a:ext cx="81772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23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1979712" y="404664"/>
            <a:ext cx="5040560" cy="57606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Podle mapy doplň názvy značek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849318" y="1895395"/>
            <a:ext cx="747527" cy="457200"/>
            <a:chOff x="728129" y="2560885"/>
            <a:chExt cx="747527" cy="45720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728129" y="2873453"/>
              <a:ext cx="747527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ětiva 11"/>
            <p:cNvSpPr/>
            <p:nvPr/>
          </p:nvSpPr>
          <p:spPr>
            <a:xfrm rot="6693007">
              <a:off x="851012" y="2560885"/>
              <a:ext cx="457200" cy="457200"/>
            </a:xfrm>
            <a:prstGeom prst="chor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 descr="C:\Users\VrtelkovaH\AppData\Local\Microsoft\Windows\Temporary Internet Files\Content.IE5\S7687CZ2\MC9003504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672" y="2452326"/>
            <a:ext cx="354817" cy="39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1119444" y="3068960"/>
            <a:ext cx="229935" cy="391918"/>
            <a:chOff x="2483768" y="2789485"/>
            <a:chExt cx="432048" cy="1251629"/>
          </a:xfrm>
        </p:grpSpPr>
        <p:sp>
          <p:nvSpPr>
            <p:cNvPr id="17" name="Ovál 16"/>
            <p:cNvSpPr/>
            <p:nvPr/>
          </p:nvSpPr>
          <p:spPr>
            <a:xfrm>
              <a:off x="2483768" y="2789485"/>
              <a:ext cx="432048" cy="4954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2595716" y="3288890"/>
              <a:ext cx="235974" cy="752224"/>
            </a:xfrm>
            <a:custGeom>
              <a:avLst/>
              <a:gdLst>
                <a:gd name="connsiteX0" fmla="*/ 73742 w 235974"/>
                <a:gd name="connsiteY0" fmla="*/ 0 h 752224"/>
                <a:gd name="connsiteX1" fmla="*/ 14749 w 235974"/>
                <a:gd name="connsiteY1" fmla="*/ 132736 h 752224"/>
                <a:gd name="connsiteX2" fmla="*/ 44245 w 235974"/>
                <a:gd name="connsiteY2" fmla="*/ 176981 h 752224"/>
                <a:gd name="connsiteX3" fmla="*/ 132736 w 235974"/>
                <a:gd name="connsiteY3" fmla="*/ 235975 h 752224"/>
                <a:gd name="connsiteX4" fmla="*/ 162232 w 235974"/>
                <a:gd name="connsiteY4" fmla="*/ 280220 h 752224"/>
                <a:gd name="connsiteX5" fmla="*/ 191729 w 235974"/>
                <a:gd name="connsiteY5" fmla="*/ 368710 h 752224"/>
                <a:gd name="connsiteX6" fmla="*/ 147484 w 235974"/>
                <a:gd name="connsiteY6" fmla="*/ 516194 h 752224"/>
                <a:gd name="connsiteX7" fmla="*/ 103239 w 235974"/>
                <a:gd name="connsiteY7" fmla="*/ 545691 h 752224"/>
                <a:gd name="connsiteX8" fmla="*/ 73742 w 235974"/>
                <a:gd name="connsiteY8" fmla="*/ 589936 h 752224"/>
                <a:gd name="connsiteX9" fmla="*/ 132736 w 235974"/>
                <a:gd name="connsiteY9" fmla="*/ 693175 h 752224"/>
                <a:gd name="connsiteX10" fmla="*/ 176981 w 235974"/>
                <a:gd name="connsiteY10" fmla="*/ 707923 h 752224"/>
                <a:gd name="connsiteX11" fmla="*/ 235974 w 235974"/>
                <a:gd name="connsiteY11" fmla="*/ 752168 h 752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974" h="752224">
                  <a:moveTo>
                    <a:pt x="73742" y="0"/>
                  </a:moveTo>
                  <a:cubicBezTo>
                    <a:pt x="10800" y="75531"/>
                    <a:pt x="-20545" y="62148"/>
                    <a:pt x="14749" y="132736"/>
                  </a:cubicBezTo>
                  <a:cubicBezTo>
                    <a:pt x="22676" y="148590"/>
                    <a:pt x="30905" y="165309"/>
                    <a:pt x="44245" y="176981"/>
                  </a:cubicBezTo>
                  <a:cubicBezTo>
                    <a:pt x="70925" y="200326"/>
                    <a:pt x="132736" y="235975"/>
                    <a:pt x="132736" y="235975"/>
                  </a:cubicBezTo>
                  <a:cubicBezTo>
                    <a:pt x="142568" y="250723"/>
                    <a:pt x="155033" y="264023"/>
                    <a:pt x="162232" y="280220"/>
                  </a:cubicBezTo>
                  <a:cubicBezTo>
                    <a:pt x="174860" y="308632"/>
                    <a:pt x="191729" y="368710"/>
                    <a:pt x="191729" y="368710"/>
                  </a:cubicBezTo>
                  <a:cubicBezTo>
                    <a:pt x="182446" y="433694"/>
                    <a:pt x="192199" y="471479"/>
                    <a:pt x="147484" y="516194"/>
                  </a:cubicBezTo>
                  <a:cubicBezTo>
                    <a:pt x="134950" y="528728"/>
                    <a:pt x="117987" y="535859"/>
                    <a:pt x="103239" y="545691"/>
                  </a:cubicBezTo>
                  <a:cubicBezTo>
                    <a:pt x="93407" y="560439"/>
                    <a:pt x="76249" y="572389"/>
                    <a:pt x="73742" y="589936"/>
                  </a:cubicBezTo>
                  <a:cubicBezTo>
                    <a:pt x="67605" y="632893"/>
                    <a:pt x="100854" y="671920"/>
                    <a:pt x="132736" y="693175"/>
                  </a:cubicBezTo>
                  <a:cubicBezTo>
                    <a:pt x="145671" y="701798"/>
                    <a:pt x="162233" y="703007"/>
                    <a:pt x="176981" y="707923"/>
                  </a:cubicBezTo>
                  <a:cubicBezTo>
                    <a:pt x="224702" y="755644"/>
                    <a:pt x="200369" y="752168"/>
                    <a:pt x="235974" y="752168"/>
                  </a:cubicBezTo>
                </a:path>
              </a:pathLst>
            </a:cu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8" name="Picture 4" descr="C:\Program Files (x86)\Microsoft Office\MEDIA\CAGCAT10\j0293234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1" t="11257" r="12752" b="13060"/>
          <a:stretch/>
        </p:blipFill>
        <p:spPr bwMode="auto">
          <a:xfrm>
            <a:off x="988355" y="3789040"/>
            <a:ext cx="469449" cy="4370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>
            <a:off x="984367" y="4365104"/>
            <a:ext cx="535724" cy="404457"/>
            <a:chOff x="3872090" y="2492896"/>
            <a:chExt cx="535724" cy="404457"/>
          </a:xfrm>
        </p:grpSpPr>
        <p:sp>
          <p:nvSpPr>
            <p:cNvPr id="20" name="Ovál 19"/>
            <p:cNvSpPr/>
            <p:nvPr/>
          </p:nvSpPr>
          <p:spPr>
            <a:xfrm>
              <a:off x="4067944" y="2492896"/>
              <a:ext cx="72008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872090" y="2528021"/>
              <a:ext cx="5357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820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102537" y="1158100"/>
            <a:ext cx="390428" cy="490365"/>
            <a:chOff x="5934916" y="2721992"/>
            <a:chExt cx="415012" cy="637426"/>
          </a:xfrm>
        </p:grpSpPr>
        <p:sp>
          <p:nvSpPr>
            <p:cNvPr id="22" name="Ohnutý pruh 21"/>
            <p:cNvSpPr/>
            <p:nvPr/>
          </p:nvSpPr>
          <p:spPr>
            <a:xfrm rot="18480020">
              <a:off x="5995893" y="3005383"/>
              <a:ext cx="457200" cy="250870"/>
            </a:xfrm>
            <a:prstGeom prst="blockArc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433018" flipV="1">
              <a:off x="5766402" y="2890506"/>
              <a:ext cx="493329" cy="1563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33" name="Skupina 1032"/>
          <p:cNvGrpSpPr/>
          <p:nvPr/>
        </p:nvGrpSpPr>
        <p:grpSpPr>
          <a:xfrm>
            <a:off x="1077149" y="4941168"/>
            <a:ext cx="338359" cy="288032"/>
            <a:chOff x="4139952" y="2276872"/>
            <a:chExt cx="360040" cy="360040"/>
          </a:xfrm>
        </p:grpSpPr>
        <p:cxnSp>
          <p:nvCxnSpPr>
            <p:cNvPr id="31" name="Přímá spojnice se šipkou 30"/>
            <p:cNvCxnSpPr/>
            <p:nvPr/>
          </p:nvCxnSpPr>
          <p:spPr>
            <a:xfrm flipH="1" flipV="1">
              <a:off x="4139952" y="2276872"/>
              <a:ext cx="360040" cy="216025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5" name="Přímá spojnice 1024"/>
            <p:cNvCxnSpPr/>
            <p:nvPr/>
          </p:nvCxnSpPr>
          <p:spPr>
            <a:xfrm flipH="1">
              <a:off x="4409982" y="2492896"/>
              <a:ext cx="90010" cy="144016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034" name="Tabulka 10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896825"/>
              </p:ext>
            </p:extLst>
          </p:nvPr>
        </p:nvGraphicFramePr>
        <p:xfrm>
          <a:off x="1811066" y="1189384"/>
          <a:ext cx="6577360" cy="42558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085"/>
                <a:gridCol w="411085"/>
                <a:gridCol w="411085"/>
                <a:gridCol w="411085"/>
                <a:gridCol w="411085"/>
                <a:gridCol w="411085"/>
                <a:gridCol w="411085"/>
                <a:gridCol w="411085"/>
                <a:gridCol w="411085"/>
                <a:gridCol w="411085"/>
                <a:gridCol w="411085"/>
                <a:gridCol w="375986"/>
                <a:gridCol w="446184"/>
                <a:gridCol w="411085"/>
                <a:gridCol w="411085"/>
                <a:gridCol w="411085"/>
              </a:tblGrid>
              <a:tr h="6079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79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7977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079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79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079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797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5" name="TextovéPole 1034"/>
          <p:cNvSpPr txBox="1"/>
          <p:nvPr/>
        </p:nvSpPr>
        <p:spPr>
          <a:xfrm>
            <a:off x="1520091" y="5854332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Rozměry mapy jsou zmenšeny proti skutečnosti </a:t>
            </a:r>
          </a:p>
          <a:p>
            <a:r>
              <a:rPr lang="cs-CZ" sz="2400" dirty="0" smtClean="0"/>
              <a:t>podle ……………………………………. .</a:t>
            </a:r>
            <a:endParaRPr lang="cs-CZ" sz="24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076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907704" y="304415"/>
            <a:ext cx="5112568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Kvíz. Zakroužkuj správné odpovědi.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8699" y="868411"/>
            <a:ext cx="749057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Měřítko mapy udává, že jsou rozměry mapy 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</a:t>
            </a:r>
            <a:r>
              <a:rPr lang="cs-CZ" dirty="0" smtClean="0">
                <a:solidFill>
                  <a:prstClr val="black"/>
                </a:solidFill>
              </a:rPr>
              <a:t>většeny proti skutečnosti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</a:t>
            </a:r>
            <a:r>
              <a:rPr lang="cs-CZ" dirty="0" smtClean="0">
                <a:solidFill>
                  <a:prstClr val="black"/>
                </a:solidFill>
              </a:rPr>
              <a:t>menšeny proti skutečnosti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n</a:t>
            </a:r>
            <a:r>
              <a:rPr lang="cs-CZ" dirty="0" smtClean="0">
                <a:solidFill>
                  <a:prstClr val="black"/>
                </a:solidFill>
              </a:rPr>
              <a:t>ezměněny</a:t>
            </a:r>
          </a:p>
          <a:p>
            <a:pPr marL="342900" indent="-342900">
              <a:buFontTx/>
              <a:buAutoNum type="alphaLcParenR"/>
            </a:pP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2. Měřítko mapy je užitečné k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</a:t>
            </a:r>
            <a:r>
              <a:rPr lang="cs-CZ" dirty="0" smtClean="0">
                <a:solidFill>
                  <a:prstClr val="black"/>
                </a:solidFill>
              </a:rPr>
              <a:t>jišťování vzdáleností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</a:t>
            </a:r>
            <a:r>
              <a:rPr lang="cs-CZ" dirty="0" smtClean="0">
                <a:solidFill>
                  <a:prstClr val="black"/>
                </a:solidFill>
              </a:rPr>
              <a:t>rčení velikosti měst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u</a:t>
            </a:r>
            <a:r>
              <a:rPr lang="cs-CZ" dirty="0" smtClean="0">
                <a:solidFill>
                  <a:prstClr val="black"/>
                </a:solidFill>
              </a:rPr>
              <a:t>rčení světových stran</a:t>
            </a:r>
          </a:p>
          <a:p>
            <a:pPr marL="342900" indent="-342900">
              <a:buFontTx/>
              <a:buAutoNum type="alphaLcParenR"/>
            </a:pP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3. Na mapě s měřítkem 1 </a:t>
            </a:r>
            <a:r>
              <a:rPr lang="en-US" dirty="0" smtClean="0">
                <a:solidFill>
                  <a:prstClr val="black"/>
                </a:solidFill>
              </a:rPr>
              <a:t>:</a:t>
            </a:r>
            <a:r>
              <a:rPr lang="cs-CZ" dirty="0" smtClean="0">
                <a:solidFill>
                  <a:prstClr val="black"/>
                </a:solidFill>
              </a:rPr>
              <a:t> 100 000 představuje 1cm ve skutečnosti vzdálenost</a:t>
            </a:r>
          </a:p>
          <a:p>
            <a:pPr marL="342900" indent="-342900">
              <a:buFontTx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10 km</a:t>
            </a:r>
          </a:p>
          <a:p>
            <a:pPr marL="342900" indent="-342900">
              <a:buFontTx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100 km</a:t>
            </a:r>
          </a:p>
          <a:p>
            <a:pPr marL="342900" indent="-342900">
              <a:buFontTx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1 km</a:t>
            </a:r>
          </a:p>
          <a:p>
            <a:pPr marL="342900" indent="-342900">
              <a:buFontTx/>
              <a:buAutoNum type="alphaLcParenR"/>
            </a:pP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3. Podrobnější je mapa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věta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tátu</a:t>
            </a:r>
          </a:p>
          <a:p>
            <a:pPr marL="342900" indent="-342900">
              <a:buFontTx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</a:t>
            </a:r>
            <a:r>
              <a:rPr lang="cs-CZ" dirty="0" smtClean="0">
                <a:solidFill>
                  <a:prstClr val="black"/>
                </a:solidFill>
              </a:rPr>
              <a:t>větadílu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79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12" y="836712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74358"/>
            <a:ext cx="70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5.</a:t>
            </a:r>
            <a:endParaRPr lang="cs-CZ" dirty="0"/>
          </a:p>
        </p:txBody>
      </p:sp>
      <p:sp>
        <p:nvSpPr>
          <p:cNvPr id="3" name="Obdélník 2">
            <a:hlinkClick r:id="rId4" action="ppaction://hlinksldjump"/>
          </p:cNvPr>
          <p:cNvSpPr/>
          <p:nvPr/>
        </p:nvSpPr>
        <p:spPr>
          <a:xfrm>
            <a:off x="986593" y="5085184"/>
            <a:ext cx="2505287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dirty="0" smtClean="0"/>
              <a:t>   </a:t>
            </a:r>
            <a:r>
              <a:rPr lang="pt-BR" dirty="0"/>
              <a:t>1. b,  2. a,  3. c,  4.b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4725144"/>
            <a:ext cx="70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6.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 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36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345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411</Words>
  <Application>Microsoft Office PowerPoint</Application>
  <PresentationFormat>Předvádění na obrazovce (4:3)</PresentationFormat>
  <Paragraphs>123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27</cp:revision>
  <dcterms:created xsi:type="dcterms:W3CDTF">2011-11-15T18:51:47Z</dcterms:created>
  <dcterms:modified xsi:type="dcterms:W3CDTF">2012-05-08T18:53:12Z</dcterms:modified>
</cp:coreProperties>
</file>