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0"/>
  </p:notesMasterIdLst>
  <p:sldIdLst>
    <p:sldId id="257" r:id="rId2"/>
    <p:sldId id="265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 autoAdjust="0"/>
    <p:restoredTop sz="94671" autoAdjust="0"/>
  </p:normalViewPr>
  <p:slideViewPr>
    <p:cSldViewPr>
      <p:cViewPr>
        <p:scale>
          <a:sx n="77" d="100"/>
          <a:sy n="77" d="100"/>
        </p:scale>
        <p:origin x="-1176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VY_32_INOVACE_Vl_16_Česká republika – naše vlast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CZ.1.07/1.4.00/21.004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republika – naše vlast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40ED47-828E-43EA-8230-C7707989C5F1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5BE255-D405-4F5D-91A1-80B636469D0C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5617A8F-BD78-49E0-915B-BABD13AEDFAC}" type="presOf" srcId="{D8197B8C-B260-4A16-BDF4-0947B075E274}" destId="{5A5FFA88-C948-4069-8E93-59FA12366E83}" srcOrd="1" destOrd="0" presId="urn:microsoft.com/office/officeart/2005/8/layout/target3"/>
    <dgm:cxn modelId="{BC4EA2F5-CF44-46FB-BEFC-1B29B7CA0ED7}" type="presOf" srcId="{D1B46980-6531-4606-95E6-44980827E919}" destId="{6140AFEC-043D-4C43-A2F9-D0F5331DF3A3}" srcOrd="0" destOrd="0" presId="urn:microsoft.com/office/officeart/2005/8/layout/target3"/>
    <dgm:cxn modelId="{65DCAAE8-2DE9-4005-85B3-D195E0DF0046}" type="presOf" srcId="{B651F6E3-6281-48DB-9319-2AEAFDAE7572}" destId="{6BB5E863-4638-4E1D-BFDE-399D028AC4ED}" srcOrd="1" destOrd="0" presId="urn:microsoft.com/office/officeart/2005/8/layout/target3"/>
    <dgm:cxn modelId="{C2111D69-87A1-4880-8EA0-8DCFA7C64477}" type="presOf" srcId="{D1B46980-6531-4606-95E6-44980827E919}" destId="{2BE915AB-18AA-4053-B92C-3BFC9ED204BB}" srcOrd="1" destOrd="0" presId="urn:microsoft.com/office/officeart/2005/8/layout/target3"/>
    <dgm:cxn modelId="{055FE929-3606-4CFF-A553-13A7F26829B3}" type="presOf" srcId="{757F3AB3-0718-4624-B441-E567A8F0AB56}" destId="{333A1088-737F-45CB-B68E-254E46348037}" srcOrd="0" destOrd="0" presId="urn:microsoft.com/office/officeart/2005/8/layout/target3"/>
    <dgm:cxn modelId="{DE6A049C-343F-412C-B153-7685F4776033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A4CB9B-A2FD-413F-ABC9-B6AB080A4A8B}" type="presOf" srcId="{4C35D32F-0EAB-4CD7-82EE-45574DC2A586}" destId="{8BEBB6EC-1DAA-4CAC-8A25-BC0FCBD5DBD5}" srcOrd="0" destOrd="0" presId="urn:microsoft.com/office/officeart/2005/8/layout/target3"/>
    <dgm:cxn modelId="{0039C2FD-71E8-4E22-8420-E765A0216CB8}" type="presOf" srcId="{B651F6E3-6281-48DB-9319-2AEAFDAE7572}" destId="{619D679B-A015-4ECF-8348-D1034C574F40}" srcOrd="0" destOrd="0" presId="urn:microsoft.com/office/officeart/2005/8/layout/target3"/>
    <dgm:cxn modelId="{51FFA791-1B4E-404B-B8D0-0FE70E2AB3E1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F4201F0-E9D1-40B5-8DC1-B960AAC140CC}" type="presParOf" srcId="{333A1088-737F-45CB-B68E-254E46348037}" destId="{F5ABB229-8D3B-4694-996A-96F23CF14429}" srcOrd="0" destOrd="0" presId="urn:microsoft.com/office/officeart/2005/8/layout/target3"/>
    <dgm:cxn modelId="{508BE4D3-B416-475E-A17C-F3C5A3931D17}" type="presParOf" srcId="{333A1088-737F-45CB-B68E-254E46348037}" destId="{F41139FD-01EE-4571-8B17-4FB00FC51163}" srcOrd="1" destOrd="0" presId="urn:microsoft.com/office/officeart/2005/8/layout/target3"/>
    <dgm:cxn modelId="{0BE5B3E7-9B12-41AD-93DC-67537BE3E0A7}" type="presParOf" srcId="{333A1088-737F-45CB-B68E-254E46348037}" destId="{D005CE8C-CC26-4C3E-AC11-E15060ECD759}" srcOrd="2" destOrd="0" presId="urn:microsoft.com/office/officeart/2005/8/layout/target3"/>
    <dgm:cxn modelId="{AB77944B-3130-4AEC-83F3-62EDACFD7402}" type="presParOf" srcId="{333A1088-737F-45CB-B68E-254E46348037}" destId="{2C702D82-9B77-49B7-9568-BB8EB47C3372}" srcOrd="3" destOrd="0" presId="urn:microsoft.com/office/officeart/2005/8/layout/target3"/>
    <dgm:cxn modelId="{8F631F2A-192F-47E4-A030-8802360BBFFE}" type="presParOf" srcId="{333A1088-737F-45CB-B68E-254E46348037}" destId="{A52A0455-90FF-4808-ABD0-F02540D31D5A}" srcOrd="4" destOrd="0" presId="urn:microsoft.com/office/officeart/2005/8/layout/target3"/>
    <dgm:cxn modelId="{1CE472E4-139C-4432-9BDB-C38CE45C0FFD}" type="presParOf" srcId="{333A1088-737F-45CB-B68E-254E46348037}" destId="{6140AFEC-043D-4C43-A2F9-D0F5331DF3A3}" srcOrd="5" destOrd="0" presId="urn:microsoft.com/office/officeart/2005/8/layout/target3"/>
    <dgm:cxn modelId="{0108706B-28E3-4BB9-BD21-52DE92E83474}" type="presParOf" srcId="{333A1088-737F-45CB-B68E-254E46348037}" destId="{9358AC05-5D7D-4327-9F80-1AD486AEA664}" srcOrd="6" destOrd="0" presId="urn:microsoft.com/office/officeart/2005/8/layout/target3"/>
    <dgm:cxn modelId="{633BA6E8-762B-471F-8AF7-DB836900107C}" type="presParOf" srcId="{333A1088-737F-45CB-B68E-254E46348037}" destId="{313FC574-E1CD-4FB4-B054-0B805CE0447D}" srcOrd="7" destOrd="0" presId="urn:microsoft.com/office/officeart/2005/8/layout/target3"/>
    <dgm:cxn modelId="{16E4679A-06A7-4C6D-9ADB-74C7A2A7A71E}" type="presParOf" srcId="{333A1088-737F-45CB-B68E-254E46348037}" destId="{619D679B-A015-4ECF-8348-D1034C574F40}" srcOrd="8" destOrd="0" presId="urn:microsoft.com/office/officeart/2005/8/layout/target3"/>
    <dgm:cxn modelId="{3646B8BA-1589-4229-89A2-6ED9C3BE9EF0}" type="presParOf" srcId="{333A1088-737F-45CB-B68E-254E46348037}" destId="{322283A8-4A27-4CDA-BAE3-F381106A9174}" srcOrd="9" destOrd="0" presId="urn:microsoft.com/office/officeart/2005/8/layout/target3"/>
    <dgm:cxn modelId="{65AE53F0-7EBB-4E38-BC4F-DA69C09FBC8D}" type="presParOf" srcId="{333A1088-737F-45CB-B68E-254E46348037}" destId="{FFC9F71D-1B4F-4AD9-A4A6-86ADEFC8AF5C}" srcOrd="10" destOrd="0" presId="urn:microsoft.com/office/officeart/2005/8/layout/target3"/>
    <dgm:cxn modelId="{387C91CD-34EF-47B0-8A64-532FD324E93E}" type="presParOf" srcId="{333A1088-737F-45CB-B68E-254E46348037}" destId="{25B08C86-7E15-44DC-BE7F-FFB55DD49D12}" srcOrd="11" destOrd="0" presId="urn:microsoft.com/office/officeart/2005/8/layout/target3"/>
    <dgm:cxn modelId="{AF00AB1C-CAC0-4CAE-BDB2-E17F48BFF783}" type="presParOf" srcId="{333A1088-737F-45CB-B68E-254E46348037}" destId="{76644BE8-9D7C-4C09-B250-3D10AF48CBB7}" srcOrd="12" destOrd="0" presId="urn:microsoft.com/office/officeart/2005/8/layout/target3"/>
    <dgm:cxn modelId="{E5EBACF0-F7A4-4F05-8904-3D138A543BBD}" type="presParOf" srcId="{333A1088-737F-45CB-B68E-254E46348037}" destId="{EE85B701-7295-41C0-BA7A-34D3756A2AE6}" srcOrd="13" destOrd="0" presId="urn:microsoft.com/office/officeart/2005/8/layout/target3"/>
    <dgm:cxn modelId="{A704F905-2D80-45EC-A3AC-89F8D80DB67C}" type="presParOf" srcId="{333A1088-737F-45CB-B68E-254E46348037}" destId="{8BEBB6EC-1DAA-4CAC-8A25-BC0FCBD5DBD5}" srcOrd="14" destOrd="0" presId="urn:microsoft.com/office/officeart/2005/8/layout/target3"/>
    <dgm:cxn modelId="{E513FBC8-7C5C-4B1A-BD1A-4D045118D5A1}" type="presParOf" srcId="{333A1088-737F-45CB-B68E-254E46348037}" destId="{AED2198E-93D5-4001-81B4-73124B309672}" srcOrd="15" destOrd="0" presId="urn:microsoft.com/office/officeart/2005/8/layout/target3"/>
    <dgm:cxn modelId="{AAC21B58-54A0-43ED-8FDE-E9F0233043D0}" type="presParOf" srcId="{333A1088-737F-45CB-B68E-254E46348037}" destId="{2BE915AB-18AA-4053-B92C-3BFC9ED204BB}" srcOrd="16" destOrd="0" presId="urn:microsoft.com/office/officeart/2005/8/layout/target3"/>
    <dgm:cxn modelId="{40675CEF-C334-4CF8-BA40-2D33B6AA9529}" type="presParOf" srcId="{333A1088-737F-45CB-B68E-254E46348037}" destId="{6BB5E863-4638-4E1D-BFDE-399D028AC4ED}" srcOrd="17" destOrd="0" presId="urn:microsoft.com/office/officeart/2005/8/layout/target3"/>
    <dgm:cxn modelId="{62B86F50-D6AB-4B51-A9E0-DCFDC8EB2AC1}" type="presParOf" srcId="{333A1088-737F-45CB-B68E-254E46348037}" destId="{5A5FFA88-C948-4069-8E93-59FA12366E83}" srcOrd="18" destOrd="0" presId="urn:microsoft.com/office/officeart/2005/8/layout/target3"/>
    <dgm:cxn modelId="{EB5F801F-2AB9-4C9C-9043-2B10BBAA68A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VY_32_INOVACE_Vl_16_Česká republika – naše vlast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republika – naše vlast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EDF194-570E-4075-B9AB-2AF0FE650FE4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CCE1A7-B2EB-4BE1-8881-9F33FA5403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64222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656FC-B549-4A89-9D10-C0CAE07CE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5618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656FC-B549-4A89-9D10-C0CAE07CE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340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656FC-B549-4A89-9D10-C0CAE07CE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37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656FC-B549-4A89-9D10-C0CAE07CE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670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656FC-B549-4A89-9D10-C0CAE07CE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9850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656FC-B549-4A89-9D10-C0CAE07CE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08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656FC-B549-4A89-9D10-C0CAE07CE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266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656FC-B549-4A89-9D10-C0CAE07CE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642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656FC-B549-4A89-9D10-C0CAE07CE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260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656FC-B549-4A89-9D10-C0CAE07CE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5795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656FC-B549-4A89-9D10-C0CAE07CE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024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F656FC-B549-4A89-9D10-C0CAE07CE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115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3.xml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5" Type="http://schemas.openxmlformats.org/officeDocument/2006/relationships/image" Target="../media/image4.png"/><Relationship Id="rId4" Type="http://schemas.openxmlformats.org/officeDocument/2006/relationships/slide" Target="slide4.xml"/><Relationship Id="rId9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18675236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36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061118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Anotace</a:t>
            </a:r>
            <a:r>
              <a:rPr lang="cs-CZ" dirty="0" smtClean="0"/>
              <a:t>:</a:t>
            </a:r>
          </a:p>
          <a:p>
            <a:r>
              <a:rPr lang="cs-CZ" dirty="0"/>
              <a:t>	</a:t>
            </a:r>
            <a:r>
              <a:rPr lang="cs-CZ" dirty="0" smtClean="0"/>
              <a:t>Prezentace </a:t>
            </a:r>
            <a:r>
              <a:rPr lang="cs-CZ" dirty="0"/>
              <a:t>učiva: </a:t>
            </a:r>
            <a:r>
              <a:rPr lang="cs-CZ" dirty="0" smtClean="0"/>
              <a:t>naše vlast</a:t>
            </a:r>
          </a:p>
          <a:p>
            <a:r>
              <a:rPr lang="cs-CZ" dirty="0"/>
              <a:t>Žáci </a:t>
            </a:r>
            <a:r>
              <a:rPr lang="cs-CZ" dirty="0" smtClean="0"/>
              <a:t>přiřazují názvy historických zemí, sousedních států a hlavní město ČR.</a:t>
            </a:r>
          </a:p>
          <a:p>
            <a:r>
              <a:rPr lang="cs-CZ" dirty="0" smtClean="0"/>
              <a:t>Vybarví státní vlajku a pojmenují další státní symboly, doplní text charakterizující ČR</a:t>
            </a:r>
          </a:p>
          <a:p>
            <a:r>
              <a:rPr lang="cs-CZ" dirty="0"/>
              <a:t>a</a:t>
            </a:r>
            <a:r>
              <a:rPr lang="cs-CZ" dirty="0" smtClean="0"/>
              <a:t> vyluští křížovku.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Učební materiál vede žáky k aktivní práci, opravovat případné chyby mohou</a:t>
            </a:r>
          </a:p>
          <a:p>
            <a:r>
              <a:rPr lang="cs-CZ" dirty="0" smtClean="0"/>
              <a:t>přímo v prezentaci.</a:t>
            </a:r>
          </a:p>
          <a:p>
            <a:endParaRPr lang="cs-CZ" dirty="0" smtClean="0"/>
          </a:p>
          <a:p>
            <a:r>
              <a:rPr lang="cs-CZ" dirty="0" smtClean="0"/>
              <a:t>DUM je určen pro 4. ročník ZŠ, je vhodný pro procvičování učiva.</a:t>
            </a:r>
          </a:p>
          <a:p>
            <a:endParaRPr lang="cs-CZ" dirty="0"/>
          </a:p>
          <a:p>
            <a:r>
              <a:rPr lang="cs-CZ" dirty="0" smtClean="0"/>
              <a:t>Pomůcky: fixy pro psaní na tabuli</a:t>
            </a:r>
          </a:p>
          <a:p>
            <a:endParaRPr lang="cs-CZ" dirty="0"/>
          </a:p>
          <a:p>
            <a:r>
              <a:rPr lang="cs-CZ" dirty="0" smtClean="0"/>
              <a:t>Použitím hypertextových odkazů  v nadpisech otevřou stranu  se správným řešením, </a:t>
            </a:r>
          </a:p>
          <a:p>
            <a:r>
              <a:rPr lang="cs-CZ" dirty="0" smtClean="0"/>
              <a:t>která je v závěru prezentace. </a:t>
            </a:r>
          </a:p>
          <a:p>
            <a:r>
              <a:rPr lang="cs-CZ" dirty="0" smtClean="0"/>
              <a:t>V jednotlivých obrazech je opět odkaz pro návrat zpět.</a:t>
            </a:r>
          </a:p>
          <a:p>
            <a:endParaRPr lang="cs-CZ" dirty="0"/>
          </a:p>
          <a:p>
            <a:r>
              <a:rPr lang="cs-CZ" dirty="0" smtClean="0"/>
              <a:t>Autorem materiálu a všech jeho částí, není-li uvedeno jinak, je Hana </a:t>
            </a:r>
            <a:r>
              <a:rPr lang="cs-CZ" dirty="0" err="1" smtClean="0"/>
              <a:t>Vrtělková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71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809308" y="332656"/>
            <a:ext cx="7776864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Vyznač do mapy historické země ČR, zakresli sousední země, vyznač hlavní město ČR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091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1583" y="1052736"/>
            <a:ext cx="5398029" cy="3578491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564203" y="5949280"/>
            <a:ext cx="1379801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Německo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5845" y="5935710"/>
            <a:ext cx="101098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Polsko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95020" y="5949279"/>
            <a:ext cx="1406347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Rakousko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33046" y="5949278"/>
            <a:ext cx="1460977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Slovensko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04798" y="5157192"/>
            <a:ext cx="937308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Čechy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808370" y="5157192"/>
            <a:ext cx="1162947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Morava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38372" y="5157192"/>
            <a:ext cx="110479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Slezsko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 flipH="1" flipV="1">
            <a:off x="692136" y="1455167"/>
            <a:ext cx="117172" cy="140480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33980" y="2501644"/>
            <a:ext cx="920124" cy="461665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Praha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1916832"/>
            <a:ext cx="797013" cy="461665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Brno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4079" y="3121837"/>
            <a:ext cx="1164293" cy="461665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Ostrava</a:t>
            </a:r>
            <a:endParaRPr lang="cs-CZ" sz="2400" b="1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656FC-B549-4A89-9D10-C0CAE07CECB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919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1187624" y="476672"/>
            <a:ext cx="7200800" cy="864096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Vybarvi státní vlajku ČR a doplň názvy dalších státních symbolů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43655" y="1506015"/>
            <a:ext cx="5391735" cy="2665550"/>
            <a:chOff x="188377" y="1547288"/>
            <a:chExt cx="5391735" cy="2665550"/>
          </a:xfrm>
        </p:grpSpPr>
        <p:sp>
          <p:nvSpPr>
            <p:cNvPr id="3" name="Obdélník 2"/>
            <p:cNvSpPr/>
            <p:nvPr/>
          </p:nvSpPr>
          <p:spPr>
            <a:xfrm>
              <a:off x="899592" y="1700808"/>
              <a:ext cx="4680520" cy="251203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Rovnoramenný trojúhelník 3"/>
            <p:cNvSpPr/>
            <p:nvPr/>
          </p:nvSpPr>
          <p:spPr>
            <a:xfrm rot="19741832">
              <a:off x="188377" y="1547288"/>
              <a:ext cx="2524536" cy="2133199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" name="Přímá spojnice 5"/>
            <p:cNvCxnSpPr>
              <a:stCxn id="4" idx="4"/>
            </p:cNvCxnSpPr>
            <p:nvPr/>
          </p:nvCxnSpPr>
          <p:spPr>
            <a:xfrm flipV="1">
              <a:off x="3081818" y="2852937"/>
              <a:ext cx="2498294" cy="25958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ovéPole 8"/>
          <p:cNvSpPr txBox="1"/>
          <p:nvPr/>
        </p:nvSpPr>
        <p:spPr>
          <a:xfrm>
            <a:off x="200947" y="4581128"/>
            <a:ext cx="886762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Státní symboly:</a:t>
            </a:r>
          </a:p>
          <a:p>
            <a:endParaRPr lang="cs-CZ" sz="2400" b="1" dirty="0"/>
          </a:p>
          <a:p>
            <a:r>
              <a:rPr lang="cs-CZ" sz="2400" b="1" dirty="0" smtClean="0"/>
              <a:t>V _ _ J _ _,         _ _ _ T N Í   _ N _ _ ,       _ Y M _ _ ,    </a:t>
            </a:r>
          </a:p>
          <a:p>
            <a:endParaRPr lang="cs-CZ" sz="2400" b="1" dirty="0"/>
          </a:p>
          <a:p>
            <a:r>
              <a:rPr lang="cs-CZ" sz="2400" b="1" dirty="0" smtClean="0"/>
              <a:t>V _ _ _ K A    P _ _ Z _ _ E _ _ _    _ _ P _ _ _ i _ Y,  _ _ _ _ N Í   P _ _ _ Ť </a:t>
            </a:r>
            <a:endParaRPr lang="cs-CZ" sz="24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6732240" y="1636433"/>
            <a:ext cx="1512168" cy="7128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MODRÁ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732240" y="2598876"/>
            <a:ext cx="1512168" cy="70234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ČERVENÁ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732240" y="3475322"/>
            <a:ext cx="1505193" cy="72008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BÍLÁ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656FC-B549-4A89-9D10-C0CAE07CECB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556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1095458" y="259537"/>
            <a:ext cx="6702918" cy="505167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Naši ústavní činitelé, doplňte text slovy z nabídky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0673" y="1196752"/>
            <a:ext cx="8757552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Jsem občanem _______________, která vznikla 1. 1. 1993. </a:t>
            </a:r>
          </a:p>
          <a:p>
            <a:r>
              <a:rPr lang="cs-CZ" sz="2800" dirty="0" smtClean="0"/>
              <a:t>Náš prezident se jmenuje ______________ . Každé čtyři roky občané ve svobodných volbách volí své zástupce ___________, kteří </a:t>
            </a:r>
            <a:r>
              <a:rPr lang="cs-CZ" sz="2800" dirty="0"/>
              <a:t>tvoří Parlament </a:t>
            </a:r>
            <a:r>
              <a:rPr lang="cs-CZ" sz="2800" dirty="0" smtClean="0"/>
              <a:t>ČR. Parlament má dvě </a:t>
            </a:r>
            <a:r>
              <a:rPr lang="cs-CZ" sz="2800" dirty="0" smtClean="0"/>
              <a:t>komory: </a:t>
            </a:r>
            <a:r>
              <a:rPr lang="cs-CZ" sz="2800" dirty="0" smtClean="0"/>
              <a:t>___________________ a _________.</a:t>
            </a:r>
          </a:p>
          <a:p>
            <a:r>
              <a:rPr lang="cs-CZ" sz="2800" dirty="0" smtClean="0"/>
              <a:t>Vydává a schvaluje ___________ a volí _____________ .</a:t>
            </a:r>
          </a:p>
          <a:p>
            <a:r>
              <a:rPr lang="cs-CZ" sz="2800" dirty="0" smtClean="0"/>
              <a:t>Základní a nejvyšší zákon naší země se nazývá __________ .</a:t>
            </a:r>
            <a:endParaRPr lang="cs-CZ" sz="2800" dirty="0"/>
          </a:p>
          <a:p>
            <a:endParaRPr lang="cs-CZ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690064" y="5152802"/>
            <a:ext cx="2137573" cy="461665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České republiky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95458" y="5889107"/>
            <a:ext cx="1701300" cy="461665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Václav Klaus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02086" y="5889107"/>
            <a:ext cx="1292341" cy="461665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poslance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55262" y="5167202"/>
            <a:ext cx="2933624" cy="461665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p</a:t>
            </a:r>
            <a:r>
              <a:rPr lang="cs-CZ" sz="2400" dirty="0" smtClean="0">
                <a:solidFill>
                  <a:srgbClr val="C00000"/>
                </a:solidFill>
              </a:rPr>
              <a:t>oslanecká sněmovna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87396" y="5889106"/>
            <a:ext cx="867866" cy="461665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senát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94494" y="5167201"/>
            <a:ext cx="1035476" cy="461665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zákony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56176" y="5889107"/>
            <a:ext cx="1514261" cy="461665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prezidenta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02086" y="5152803"/>
            <a:ext cx="986937" cy="461665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ústava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656FC-B549-4A89-9D10-C0CAE07CECB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182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256617"/>
              </p:ext>
            </p:extLst>
          </p:nvPr>
        </p:nvGraphicFramePr>
        <p:xfrm>
          <a:off x="1331640" y="1124744"/>
          <a:ext cx="6504383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5769"/>
                <a:gridCol w="265769"/>
                <a:gridCol w="265769"/>
                <a:gridCol w="265769"/>
                <a:gridCol w="265769"/>
                <a:gridCol w="265769"/>
                <a:gridCol w="282364"/>
                <a:gridCol w="249174"/>
                <a:gridCol w="265769"/>
                <a:gridCol w="265769"/>
                <a:gridCol w="366646"/>
                <a:gridCol w="372088"/>
                <a:gridCol w="276263"/>
                <a:gridCol w="276263"/>
                <a:gridCol w="276263"/>
                <a:gridCol w="276263"/>
                <a:gridCol w="276263"/>
                <a:gridCol w="276263"/>
                <a:gridCol w="276263"/>
                <a:gridCol w="276263"/>
                <a:gridCol w="276263"/>
                <a:gridCol w="276263"/>
                <a:gridCol w="345329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67544" y="4867884"/>
            <a:ext cx="384522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Nejčastěji používaný státní </a:t>
            </a:r>
            <a:r>
              <a:rPr lang="cs-CZ" dirty="0" smtClean="0"/>
              <a:t>symbol </a:t>
            </a: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Všichni poslanci tvoří dohromady</a:t>
            </a:r>
          </a:p>
          <a:p>
            <a:pPr marL="342900" indent="-342900">
              <a:buAutoNum type="arabicPeriod"/>
            </a:pPr>
            <a:r>
              <a:rPr lang="cs-CZ" dirty="0" smtClean="0"/>
              <a:t>Název historické země</a:t>
            </a:r>
          </a:p>
          <a:p>
            <a:pPr marL="342900" indent="-342900">
              <a:buAutoNum type="arabicPeriod"/>
            </a:pPr>
            <a:r>
              <a:rPr lang="cs-CZ" dirty="0" smtClean="0"/>
              <a:t>Název historické země</a:t>
            </a:r>
          </a:p>
          <a:p>
            <a:pPr marL="342900" indent="-342900">
              <a:buAutoNum type="arabicPeriod"/>
            </a:pPr>
            <a:r>
              <a:rPr lang="cs-CZ" dirty="0" smtClean="0"/>
              <a:t>V čele státu stojí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4867884"/>
            <a:ext cx="361868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 Správný a úplný název naší vlasti</a:t>
            </a:r>
          </a:p>
          <a:p>
            <a:r>
              <a:rPr lang="cs-CZ" dirty="0" smtClean="0"/>
              <a:t>7. Státní symbol – malý a velký státní</a:t>
            </a:r>
          </a:p>
          <a:p>
            <a:r>
              <a:rPr lang="cs-CZ" dirty="0" smtClean="0"/>
              <a:t>8. Název historické země</a:t>
            </a:r>
          </a:p>
          <a:p>
            <a:r>
              <a:rPr lang="cs-CZ" dirty="0" smtClean="0"/>
              <a:t>9. Opak ke slovu vlast</a:t>
            </a:r>
          </a:p>
          <a:p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467544" y="404664"/>
            <a:ext cx="8280920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Vyluštěte křížovku a pokuste se vysvětlit slovo z tajenky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656FC-B549-4A89-9D10-C0CAE07CECB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7701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171" y="3429000"/>
            <a:ext cx="3995936" cy="2996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8856" y="403014"/>
            <a:ext cx="3726160" cy="279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73016"/>
            <a:ext cx="4128459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25" y="619038"/>
            <a:ext cx="3150096" cy="2362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8425" y="403014"/>
            <a:ext cx="65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Str. 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10107" y="260648"/>
            <a:ext cx="65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Str. 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3429000"/>
            <a:ext cx="65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Str. 5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8425" y="3284984"/>
            <a:ext cx="65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Str. 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25824" y="5949280"/>
            <a:ext cx="38650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Vlastenec je někdo kdo </a:t>
            </a:r>
            <a:r>
              <a:rPr lang="cs-CZ" sz="1400" dirty="0" err="1"/>
              <a:t>si</a:t>
            </a:r>
            <a:r>
              <a:rPr lang="cs-CZ" sz="1400" dirty="0" err="1" smtClean="0"/>
              <a:t>myslí</a:t>
            </a:r>
            <a:r>
              <a:rPr lang="cs-CZ" sz="1400" dirty="0" smtClean="0"/>
              <a:t>, </a:t>
            </a:r>
            <a:r>
              <a:rPr lang="cs-CZ" sz="1400" dirty="0"/>
              <a:t>cítí nebo vyjadřuje </a:t>
            </a:r>
            <a:endParaRPr lang="cs-CZ" sz="1400" dirty="0" smtClean="0"/>
          </a:p>
          <a:p>
            <a:r>
              <a:rPr lang="cs-CZ" sz="1400" dirty="0" smtClean="0"/>
              <a:t>výrazy </a:t>
            </a:r>
            <a:r>
              <a:rPr lang="cs-CZ" sz="1400" dirty="0"/>
              <a:t>vlastenectví, </a:t>
            </a:r>
            <a:r>
              <a:rPr lang="cs-CZ" sz="1400" dirty="0" smtClean="0"/>
              <a:t>vztahu a podpory své země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656FC-B549-4A89-9D10-C0CAE07CECB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39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3793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381</Words>
  <Application>Microsoft Office PowerPoint</Application>
  <PresentationFormat>Předvádění na obrazovce (4:3)</PresentationFormat>
  <Paragraphs>108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Martin Králík</cp:lastModifiedBy>
  <cp:revision>17</cp:revision>
  <dcterms:created xsi:type="dcterms:W3CDTF">2011-11-15T18:48:53Z</dcterms:created>
  <dcterms:modified xsi:type="dcterms:W3CDTF">2012-05-08T19:29:02Z</dcterms:modified>
</cp:coreProperties>
</file>