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2"/>
  </p:notesMasterIdLst>
  <p:sldIdLst>
    <p:sldId id="257" r:id="rId4"/>
    <p:sldId id="263" r:id="rId5"/>
    <p:sldId id="258" r:id="rId6"/>
    <p:sldId id="259" r:id="rId7"/>
    <p:sldId id="261" r:id="rId8"/>
    <p:sldId id="262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VY_32_INOVACE_Vl_18_Skrývačky</a:t>
          </a:r>
          <a:r>
            <a:rPr lang="cs-CZ" sz="2000" baseline="0" dirty="0" smtClean="0"/>
            <a:t>, rébusy, </a:t>
          </a:r>
          <a:r>
            <a:rPr lang="cs-CZ" sz="2000" baseline="0" smtClean="0"/>
            <a:t>křížovky – města ČR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/>
            <a:t>CZ.1.07/1.4.00/21.004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Skrývačky, rébusy, křížovky - města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E6E72-CB3E-40DD-87CD-D3EDF305C22F}" type="presOf" srcId="{D8197B8C-B260-4A16-BDF4-0947B075E274}" destId="{25B08C86-7E15-44DC-BE7F-FFB55DD49D12}" srcOrd="0" destOrd="0" presId="urn:microsoft.com/office/officeart/2005/8/layout/target3"/>
    <dgm:cxn modelId="{DF9C3DAB-554F-41FA-9DF0-E25BF118D042}" type="presOf" srcId="{D8197B8C-B260-4A16-BDF4-0947B075E274}" destId="{5A5FFA88-C948-4069-8E93-59FA12366E83}" srcOrd="1" destOrd="0" presId="urn:microsoft.com/office/officeart/2005/8/layout/target3"/>
    <dgm:cxn modelId="{D5ABB705-23EE-4BA6-9832-2C70D7660B4B}" type="presOf" srcId="{D1B46980-6531-4606-95E6-44980827E919}" destId="{2BE915AB-18AA-4053-B92C-3BFC9ED204BB}" srcOrd="1" destOrd="0" presId="urn:microsoft.com/office/officeart/2005/8/layout/target3"/>
    <dgm:cxn modelId="{F17E256E-CFC2-4D4E-A107-0CBA2E01313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79CA3C-3AAC-47B2-9E59-588747A855D0}" type="presOf" srcId="{B651F6E3-6281-48DB-9319-2AEAFDAE7572}" destId="{6BB5E863-4638-4E1D-BFDE-399D028AC4ED}" srcOrd="1" destOrd="0" presId="urn:microsoft.com/office/officeart/2005/8/layout/target3"/>
    <dgm:cxn modelId="{E8A0D0B1-9B22-493C-8762-673F2947AB5B}" type="presOf" srcId="{D1D4F407-5343-4D3F-B5B9-D407B03CAEB4}" destId="{AED2198E-93D5-4001-81B4-73124B309672}" srcOrd="1" destOrd="0" presId="urn:microsoft.com/office/officeart/2005/8/layout/target3"/>
    <dgm:cxn modelId="{38BF1F99-4C2B-4197-B451-998FDE3E1946}" type="presOf" srcId="{757F3AB3-0718-4624-B441-E567A8F0AB56}" destId="{333A1088-737F-45CB-B68E-254E46348037}" srcOrd="0" destOrd="0" presId="urn:microsoft.com/office/officeart/2005/8/layout/target3"/>
    <dgm:cxn modelId="{34CF5F8E-8F61-4C13-9F69-E2DC6E80F1D9}" type="presOf" srcId="{4C35D32F-0EAB-4CD7-82EE-45574DC2A586}" destId="{8BEBB6EC-1DAA-4CAC-8A25-BC0FCBD5DBD5}" srcOrd="0" destOrd="0" presId="urn:microsoft.com/office/officeart/2005/8/layout/target3"/>
    <dgm:cxn modelId="{24A83F0A-4CAC-41CE-82C8-A83952C2659F}" type="presOf" srcId="{4C35D32F-0EAB-4CD7-82EE-45574DC2A586}" destId="{890E4F0B-2866-4A3F-A3C7-2A14B1797930}" srcOrd="1" destOrd="0" presId="urn:microsoft.com/office/officeart/2005/8/layout/target3"/>
    <dgm:cxn modelId="{B50CCB25-39AB-4C96-94CB-A8F104AF6B44}" type="presOf" srcId="{D1B46980-6531-4606-95E6-44980827E919}" destId="{6140AFEC-043D-4C43-A2F9-D0F5331DF3A3}" srcOrd="0" destOrd="0" presId="urn:microsoft.com/office/officeart/2005/8/layout/target3"/>
    <dgm:cxn modelId="{9097E09E-6CFE-4AF9-95CB-FD1EA63CC97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B00A03-5888-485B-86A7-7E9E7C009B7B}" type="presParOf" srcId="{333A1088-737F-45CB-B68E-254E46348037}" destId="{F5ABB229-8D3B-4694-996A-96F23CF14429}" srcOrd="0" destOrd="0" presId="urn:microsoft.com/office/officeart/2005/8/layout/target3"/>
    <dgm:cxn modelId="{AC306A4B-C62D-4210-977B-E8D8FBDD6A65}" type="presParOf" srcId="{333A1088-737F-45CB-B68E-254E46348037}" destId="{F41139FD-01EE-4571-8B17-4FB00FC51163}" srcOrd="1" destOrd="0" presId="urn:microsoft.com/office/officeart/2005/8/layout/target3"/>
    <dgm:cxn modelId="{14E30547-E446-417B-AFEB-15FDFA07DE81}" type="presParOf" srcId="{333A1088-737F-45CB-B68E-254E46348037}" destId="{D005CE8C-CC26-4C3E-AC11-E15060ECD759}" srcOrd="2" destOrd="0" presId="urn:microsoft.com/office/officeart/2005/8/layout/target3"/>
    <dgm:cxn modelId="{85AFCE7A-F8B2-4CEC-A02C-02AB7C852921}" type="presParOf" srcId="{333A1088-737F-45CB-B68E-254E46348037}" destId="{2C702D82-9B77-49B7-9568-BB8EB47C3372}" srcOrd="3" destOrd="0" presId="urn:microsoft.com/office/officeart/2005/8/layout/target3"/>
    <dgm:cxn modelId="{B82CFE05-CF38-47AA-A1C7-C4D24D83E61E}" type="presParOf" srcId="{333A1088-737F-45CB-B68E-254E46348037}" destId="{A52A0455-90FF-4808-ABD0-F02540D31D5A}" srcOrd="4" destOrd="0" presId="urn:microsoft.com/office/officeart/2005/8/layout/target3"/>
    <dgm:cxn modelId="{4B60E510-4F13-411B-9C99-292C402F83B2}" type="presParOf" srcId="{333A1088-737F-45CB-B68E-254E46348037}" destId="{6140AFEC-043D-4C43-A2F9-D0F5331DF3A3}" srcOrd="5" destOrd="0" presId="urn:microsoft.com/office/officeart/2005/8/layout/target3"/>
    <dgm:cxn modelId="{B266B933-CBA0-468E-9BEC-5B48355DCB2F}" type="presParOf" srcId="{333A1088-737F-45CB-B68E-254E46348037}" destId="{9358AC05-5D7D-4327-9F80-1AD486AEA664}" srcOrd="6" destOrd="0" presId="urn:microsoft.com/office/officeart/2005/8/layout/target3"/>
    <dgm:cxn modelId="{6C003467-900F-43C5-A238-F258AE6479CF}" type="presParOf" srcId="{333A1088-737F-45CB-B68E-254E46348037}" destId="{313FC574-E1CD-4FB4-B054-0B805CE0447D}" srcOrd="7" destOrd="0" presId="urn:microsoft.com/office/officeart/2005/8/layout/target3"/>
    <dgm:cxn modelId="{787BE243-1616-4353-A677-F2985FC3EAD7}" type="presParOf" srcId="{333A1088-737F-45CB-B68E-254E46348037}" destId="{619D679B-A015-4ECF-8348-D1034C574F40}" srcOrd="8" destOrd="0" presId="urn:microsoft.com/office/officeart/2005/8/layout/target3"/>
    <dgm:cxn modelId="{C4D4A6ED-605E-4171-AD10-D646C5CCA50F}" type="presParOf" srcId="{333A1088-737F-45CB-B68E-254E46348037}" destId="{322283A8-4A27-4CDA-BAE3-F381106A9174}" srcOrd="9" destOrd="0" presId="urn:microsoft.com/office/officeart/2005/8/layout/target3"/>
    <dgm:cxn modelId="{77D83CCB-5A2F-42DC-A085-3C2B90721BE2}" type="presParOf" srcId="{333A1088-737F-45CB-B68E-254E46348037}" destId="{FFC9F71D-1B4F-4AD9-A4A6-86ADEFC8AF5C}" srcOrd="10" destOrd="0" presId="urn:microsoft.com/office/officeart/2005/8/layout/target3"/>
    <dgm:cxn modelId="{7039CF54-4C96-4A26-AB29-B60D362BF39D}" type="presParOf" srcId="{333A1088-737F-45CB-B68E-254E46348037}" destId="{25B08C86-7E15-44DC-BE7F-FFB55DD49D12}" srcOrd="11" destOrd="0" presId="urn:microsoft.com/office/officeart/2005/8/layout/target3"/>
    <dgm:cxn modelId="{136BFCD8-F8D1-45AA-A1BC-0E739F687DEF}" type="presParOf" srcId="{333A1088-737F-45CB-B68E-254E46348037}" destId="{76644BE8-9D7C-4C09-B250-3D10AF48CBB7}" srcOrd="12" destOrd="0" presId="urn:microsoft.com/office/officeart/2005/8/layout/target3"/>
    <dgm:cxn modelId="{ADC4D61F-F70B-4F18-AD33-8626C670B6AD}" type="presParOf" srcId="{333A1088-737F-45CB-B68E-254E46348037}" destId="{EE85B701-7295-41C0-BA7A-34D3756A2AE6}" srcOrd="13" destOrd="0" presId="urn:microsoft.com/office/officeart/2005/8/layout/target3"/>
    <dgm:cxn modelId="{C32A9D0A-3846-4798-96BC-8AD1B6BEF2FA}" type="presParOf" srcId="{333A1088-737F-45CB-B68E-254E46348037}" destId="{8BEBB6EC-1DAA-4CAC-8A25-BC0FCBD5DBD5}" srcOrd="14" destOrd="0" presId="urn:microsoft.com/office/officeart/2005/8/layout/target3"/>
    <dgm:cxn modelId="{BDCDFC34-C211-4732-A414-60F392B18FF1}" type="presParOf" srcId="{333A1088-737F-45CB-B68E-254E46348037}" destId="{AED2198E-93D5-4001-81B4-73124B309672}" srcOrd="15" destOrd="0" presId="urn:microsoft.com/office/officeart/2005/8/layout/target3"/>
    <dgm:cxn modelId="{87E11E6E-89C1-4848-B065-F95260026CDE}" type="presParOf" srcId="{333A1088-737F-45CB-B68E-254E46348037}" destId="{2BE915AB-18AA-4053-B92C-3BFC9ED204BB}" srcOrd="16" destOrd="0" presId="urn:microsoft.com/office/officeart/2005/8/layout/target3"/>
    <dgm:cxn modelId="{BFB12B78-8455-4C55-AA24-F2865FD59D4F}" type="presParOf" srcId="{333A1088-737F-45CB-B68E-254E46348037}" destId="{6BB5E863-4638-4E1D-BFDE-399D028AC4ED}" srcOrd="17" destOrd="0" presId="urn:microsoft.com/office/officeart/2005/8/layout/target3"/>
    <dgm:cxn modelId="{D4A71295-147F-4C06-B811-22FD00533FCE}" type="presParOf" srcId="{333A1088-737F-45CB-B68E-254E46348037}" destId="{5A5FFA88-C948-4069-8E93-59FA12366E83}" srcOrd="18" destOrd="0" presId="urn:microsoft.com/office/officeart/2005/8/layout/target3"/>
    <dgm:cxn modelId="{279CA96F-FB7B-46AD-A406-A1BB1A907AA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VY_32_INOVACE_Vl_18_Skrývačky</a:t>
          </a:r>
          <a:r>
            <a:rPr lang="cs-CZ" sz="2000" kern="1200" baseline="0" dirty="0" smtClean="0"/>
            <a:t>, rébusy, </a:t>
          </a:r>
          <a:r>
            <a:rPr lang="cs-CZ" sz="2000" kern="1200" baseline="0" smtClean="0"/>
            <a:t>křížovky – města ČR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Skrývačky, rébusy, křížovky - města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/>
            <a:t>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ED89-40A5-4E48-89FE-850DB1310771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AA94-7AE1-4B9A-BB81-0E746350E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55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baseline="0" dirty="0" smtClean="0"/>
              <a:t> tajence se skrývá název západočeského lázeňského města, ve kterém se každoročně koná filmový festival.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568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Podle příručních map žáci vyznačí</a:t>
            </a:r>
            <a:r>
              <a:rPr lang="cs-CZ" baseline="0" dirty="0" smtClean="0"/>
              <a:t> města, možnost vyznačení do vlastních obrysových map.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6AA94-7AE1-4B9A-BB81-0E746350E41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49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154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75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1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75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78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4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2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34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19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0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132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07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225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413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637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304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5997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9839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249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6840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6332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3613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917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274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007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592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3983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043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9985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84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3558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5240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6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12CDA-6EAE-429D-B3C2-DD435FFCF129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D56D-D40F-4767-85BF-3178D0AFF7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7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88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513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wmf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87858012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6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4694" y="332656"/>
            <a:ext cx="8784456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prstClr val="black"/>
                </a:solidFill>
              </a:rPr>
              <a:t>Anotace</a:t>
            </a:r>
            <a:r>
              <a:rPr lang="cs-CZ" sz="2000" dirty="0" smtClean="0">
                <a:solidFill>
                  <a:prstClr val="black"/>
                </a:solidFill>
              </a:rPr>
              <a:t>: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Prezentace </a:t>
            </a:r>
            <a:r>
              <a:rPr lang="cs-CZ" sz="2000" dirty="0">
                <a:solidFill>
                  <a:prstClr val="black"/>
                </a:solidFill>
              </a:rPr>
              <a:t>učiva: </a:t>
            </a:r>
            <a:r>
              <a:rPr lang="cs-CZ" sz="2000" dirty="0" smtClean="0">
                <a:solidFill>
                  <a:prstClr val="black"/>
                </a:solidFill>
              </a:rPr>
              <a:t>Šifry, rébusy, křížovka.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	Žáci hravou formou opakují osvojené učivo a v závěru práce města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zaznamenají do obrysové  mapy.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	Učební </a:t>
            </a:r>
            <a:r>
              <a:rPr lang="cs-CZ" sz="2000" dirty="0">
                <a:solidFill>
                  <a:prstClr val="black"/>
                </a:solidFill>
              </a:rPr>
              <a:t>materiál vede žáky k aktivní práci, </a:t>
            </a:r>
            <a:r>
              <a:rPr lang="cs-CZ" sz="2000" dirty="0" smtClean="0">
                <a:solidFill>
                  <a:prstClr val="black"/>
                </a:solidFill>
              </a:rPr>
              <a:t>opravovat případné chyby</a:t>
            </a:r>
          </a:p>
          <a:p>
            <a:r>
              <a:rPr lang="cs-CZ" sz="2000" smtClean="0">
                <a:solidFill>
                  <a:prstClr val="black"/>
                </a:solidFill>
              </a:rPr>
              <a:t>mohou přímo </a:t>
            </a:r>
            <a:r>
              <a:rPr lang="cs-CZ" sz="2000" dirty="0" smtClean="0">
                <a:solidFill>
                  <a:prstClr val="black"/>
                </a:solidFill>
              </a:rPr>
              <a:t>v </a:t>
            </a:r>
            <a:r>
              <a:rPr lang="cs-CZ" sz="2000" dirty="0">
                <a:solidFill>
                  <a:prstClr val="black"/>
                </a:solidFill>
              </a:rPr>
              <a:t>prezentaci.</a:t>
            </a: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DUM je určen: pro 4. i 5. ročník ZŠ je vhodný pro opakování, využít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lze i jako motivační prvek.</a:t>
            </a: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Pomůcky: příruční mapy, fixy pro psaní na tabuli, obrysové mapy pro jednotlivce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nebo skupiny.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Při práci mohou žáci pomocí hypertextových odkazů v nadpisech otevřít stranu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se správným řešením, která je v závěru prezentace. V jednotlivých obrazech je opět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odkaz pro návrat zpět.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sz="2000" dirty="0" err="1" smtClean="0">
                <a:solidFill>
                  <a:prstClr val="black"/>
                </a:solidFill>
              </a:rPr>
              <a:t>Vrtělková</a:t>
            </a:r>
            <a:r>
              <a:rPr lang="cs-CZ" sz="2000" dirty="0" smtClean="0">
                <a:solidFill>
                  <a:prstClr val="black"/>
                </a:solidFill>
              </a:rPr>
              <a:t>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a 5.ročník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4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1547664" y="620688"/>
            <a:ext cx="6120680" cy="576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Najdi ve skrývačkách názvy měst ČR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0220" y="1340768"/>
            <a:ext cx="713195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Petro, strava tvého psa je špatná.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Táta chytil kapra, Hanka výskala radostí.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Zubr, nosorožec i bizon jsou v nedaleké ZOO.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Sestra koni celý den dává oves.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Mirko, lín i kapr jsou sladkovodní ryby.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Brusič noži ostří brousí.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Teta chová andulky.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Nevím, jestli bere cukrátka.</a:t>
            </a:r>
          </a:p>
          <a:p>
            <a:pPr marL="342900" indent="-342900">
              <a:buAutoNum type="arabicPeriod"/>
            </a:pPr>
            <a:r>
              <a:rPr lang="cs-CZ" sz="2800" b="1" dirty="0" smtClean="0"/>
              <a:t>Strašně ji hlava bolí.</a:t>
            </a:r>
          </a:p>
          <a:p>
            <a:pPr marL="342900" indent="-342900">
              <a:buAutoNum type="arabicPeriod"/>
            </a:pPr>
            <a:r>
              <a:rPr lang="cs-CZ" sz="2800" b="1" dirty="0"/>
              <a:t> </a:t>
            </a:r>
            <a:r>
              <a:rPr lang="cs-CZ" sz="2800" b="1" dirty="0" smtClean="0"/>
              <a:t>Vylitá borová voda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6289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>
            <a:hlinkClick r:id="rId2" action="ppaction://hlinksldjump"/>
          </p:cNvPr>
          <p:cNvSpPr/>
          <p:nvPr/>
        </p:nvSpPr>
        <p:spPr>
          <a:xfrm>
            <a:off x="2339752" y="620688"/>
            <a:ext cx="3528392" cy="576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Vyřeš rébusy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562910" y="1326049"/>
            <a:ext cx="3312368" cy="1440160"/>
            <a:chOff x="539552" y="1628800"/>
            <a:chExt cx="3312368" cy="144016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812802"/>
              <a:ext cx="792088" cy="1093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4" name="Přímá spojnice se šipkou 3"/>
            <p:cNvCxnSpPr/>
            <p:nvPr/>
          </p:nvCxnSpPr>
          <p:spPr>
            <a:xfrm flipH="1">
              <a:off x="1475656" y="2492896"/>
              <a:ext cx="504056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ovéPole 4"/>
            <p:cNvSpPr txBox="1"/>
            <p:nvPr/>
          </p:nvSpPr>
          <p:spPr>
            <a:xfrm>
              <a:off x="1923612" y="2128621"/>
              <a:ext cx="8322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Á = A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915274" y="2046129"/>
              <a:ext cx="433132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539552" y="1628800"/>
              <a:ext cx="3312368" cy="144016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539552" y="3105861"/>
            <a:ext cx="3312368" cy="1296144"/>
            <a:chOff x="539552" y="3789040"/>
            <a:chExt cx="3312368" cy="1296144"/>
          </a:xfrm>
        </p:grpSpPr>
        <p:sp>
          <p:nvSpPr>
            <p:cNvPr id="9" name="TextovéPole 8"/>
            <p:cNvSpPr txBox="1"/>
            <p:nvPr/>
          </p:nvSpPr>
          <p:spPr>
            <a:xfrm>
              <a:off x="1297758" y="4211569"/>
              <a:ext cx="429926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JI</a:t>
              </a:r>
              <a:endParaRPr lang="cs-CZ" sz="3200" b="1" dirty="0"/>
            </a:p>
          </p:txBody>
        </p:sp>
        <p:pic>
          <p:nvPicPr>
            <p:cNvPr id="1027" name="Picture 3" descr="C:\Users\VrtelkovaH\AppData\Local\Microsoft\Windows\Temporary Internet Files\Content.IE5\AM1I8PN9\MC900440554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9228" y="3979912"/>
              <a:ext cx="582612" cy="914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1" name="Přímá spojnice se šipkou 10"/>
            <p:cNvCxnSpPr/>
            <p:nvPr/>
          </p:nvCxnSpPr>
          <p:spPr>
            <a:xfrm flipV="1">
              <a:off x="2307935" y="4149082"/>
              <a:ext cx="447956" cy="29238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Obdélník 13"/>
            <p:cNvSpPr/>
            <p:nvPr/>
          </p:nvSpPr>
          <p:spPr>
            <a:xfrm>
              <a:off x="539552" y="3789040"/>
              <a:ext cx="3312368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62910" y="4797152"/>
            <a:ext cx="3312368" cy="1296144"/>
            <a:chOff x="562910" y="4797152"/>
            <a:chExt cx="3312368" cy="1296144"/>
          </a:xfrm>
        </p:grpSpPr>
        <p:pic>
          <p:nvPicPr>
            <p:cNvPr id="1028" name="Picture 4" descr="C:\Users\VrtelkovaH\AppData\Local\Microsoft\Windows\Temporary Internet Files\Content.IE5\K0O7W0UI\MC90028176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290" y="5013176"/>
              <a:ext cx="973149" cy="8398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8" name="Přímá spojnice se šipkou 17"/>
            <p:cNvCxnSpPr/>
            <p:nvPr/>
          </p:nvCxnSpPr>
          <p:spPr>
            <a:xfrm flipH="1" flipV="1">
              <a:off x="1391002" y="5433096"/>
              <a:ext cx="804734" cy="22815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TextovéPole 18"/>
            <p:cNvSpPr txBox="1"/>
            <p:nvPr/>
          </p:nvSpPr>
          <p:spPr>
            <a:xfrm>
              <a:off x="2531913" y="5217510"/>
              <a:ext cx="99418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M = L</a:t>
              </a:r>
              <a:endParaRPr lang="cs-CZ" sz="2800" dirty="0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562910" y="4797152"/>
              <a:ext cx="3312368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4644008" y="1326049"/>
            <a:ext cx="3312368" cy="1440160"/>
            <a:chOff x="4644008" y="1326049"/>
            <a:chExt cx="3312368" cy="1440160"/>
          </a:xfrm>
        </p:grpSpPr>
        <p:pic>
          <p:nvPicPr>
            <p:cNvPr id="1029" name="Picture 5" descr="C:\Users\VrtelkovaH\AppData\Local\Microsoft\Windows\Temporary Internet Files\Content.IE5\AM1I8PN9\MC900191555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552150"/>
              <a:ext cx="1152128" cy="8142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6203052" y="1713382"/>
              <a:ext cx="35779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L</a:t>
              </a:r>
              <a:endParaRPr lang="cs-CZ" sz="3200" b="1" dirty="0"/>
            </a:p>
          </p:txBody>
        </p:sp>
        <p:cxnSp>
          <p:nvCxnSpPr>
            <p:cNvPr id="24" name="Přímá spojnice 23"/>
            <p:cNvCxnSpPr/>
            <p:nvPr/>
          </p:nvCxnSpPr>
          <p:spPr>
            <a:xfrm>
              <a:off x="6203052" y="1743378"/>
              <a:ext cx="357790" cy="554779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25" name="TextovéPole 24"/>
            <p:cNvSpPr txBox="1"/>
            <p:nvPr/>
          </p:nvSpPr>
          <p:spPr>
            <a:xfrm>
              <a:off x="6660232" y="1720766"/>
              <a:ext cx="97654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É = E</a:t>
              </a:r>
              <a:endParaRPr lang="cs-CZ" sz="3200" dirty="0"/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4644008" y="1326049"/>
              <a:ext cx="3312368" cy="144016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25" name="Skupina 1024"/>
          <p:cNvGrpSpPr/>
          <p:nvPr/>
        </p:nvGrpSpPr>
        <p:grpSpPr>
          <a:xfrm>
            <a:off x="4644008" y="3105861"/>
            <a:ext cx="3312368" cy="1296144"/>
            <a:chOff x="4644008" y="3105861"/>
            <a:chExt cx="3312368" cy="1296144"/>
          </a:xfrm>
        </p:grpSpPr>
        <p:pic>
          <p:nvPicPr>
            <p:cNvPr id="1031" name="Picture 7" descr="C:\Users\VrtelkovaH\AppData\Local\Microsoft\Windows\Temporary Internet Files\Content.IE5\K0O7W0UI\MC900441415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3311329"/>
              <a:ext cx="925919" cy="691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5948815" y="3427040"/>
              <a:ext cx="4331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6560842" y="3418486"/>
              <a:ext cx="1260281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ONICE</a:t>
              </a:r>
              <a:endParaRPr lang="cs-CZ" sz="3200" b="1" dirty="0"/>
            </a:p>
          </p:txBody>
        </p:sp>
        <p:cxnSp>
          <p:nvCxnSpPr>
            <p:cNvPr id="31" name="Přímá spojnice 30"/>
            <p:cNvCxnSpPr/>
            <p:nvPr/>
          </p:nvCxnSpPr>
          <p:spPr>
            <a:xfrm>
              <a:off x="5948815" y="3418486"/>
              <a:ext cx="433132" cy="593329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024" name="Obdélník 1023"/>
            <p:cNvSpPr/>
            <p:nvPr/>
          </p:nvSpPr>
          <p:spPr>
            <a:xfrm>
              <a:off x="4644008" y="3105861"/>
              <a:ext cx="3312368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39" name="Skupina 1038"/>
          <p:cNvGrpSpPr/>
          <p:nvPr/>
        </p:nvGrpSpPr>
        <p:grpSpPr>
          <a:xfrm>
            <a:off x="4644008" y="4797152"/>
            <a:ext cx="3312368" cy="1296144"/>
            <a:chOff x="4644008" y="4797152"/>
            <a:chExt cx="3312368" cy="1296144"/>
          </a:xfrm>
        </p:grpSpPr>
        <p:pic>
          <p:nvPicPr>
            <p:cNvPr id="1032" name="Picture 8" descr="C:\Users\VrtelkovaH\AppData\Local\Microsoft\Windows\Temporary Internet Files\Content.IE5\K0O7W0UI\MC900441708[1]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1767" y="5013176"/>
              <a:ext cx="795536" cy="795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33" name="TextovéPole 1032"/>
            <p:cNvSpPr txBox="1"/>
            <p:nvPr/>
          </p:nvSpPr>
          <p:spPr>
            <a:xfrm>
              <a:off x="5871176" y="5155955"/>
              <a:ext cx="40908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cxnSp>
          <p:nvCxnSpPr>
            <p:cNvPr id="1035" name="Přímá spojnice 1034"/>
            <p:cNvCxnSpPr/>
            <p:nvPr/>
          </p:nvCxnSpPr>
          <p:spPr>
            <a:xfrm>
              <a:off x="5785951" y="5155955"/>
              <a:ext cx="514241" cy="505293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037" name="TextovéPole 1036"/>
            <p:cNvSpPr txBox="1"/>
            <p:nvPr/>
          </p:nvSpPr>
          <p:spPr>
            <a:xfrm>
              <a:off x="6660232" y="5152836"/>
              <a:ext cx="867930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NEC</a:t>
              </a:r>
              <a:endParaRPr lang="cs-CZ" sz="3200" b="1" dirty="0"/>
            </a:p>
          </p:txBody>
        </p:sp>
        <p:sp>
          <p:nvSpPr>
            <p:cNvPr id="1038" name="Obdélník 1037"/>
            <p:cNvSpPr/>
            <p:nvPr/>
          </p:nvSpPr>
          <p:spPr>
            <a:xfrm>
              <a:off x="4644008" y="4797152"/>
              <a:ext cx="3312368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1363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211491"/>
              </p:ext>
            </p:extLst>
          </p:nvPr>
        </p:nvGraphicFramePr>
        <p:xfrm>
          <a:off x="539552" y="1412776"/>
          <a:ext cx="4226556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213"/>
                <a:gridCol w="352213"/>
                <a:gridCol w="352213"/>
                <a:gridCol w="352213"/>
                <a:gridCol w="352213"/>
                <a:gridCol w="327167"/>
                <a:gridCol w="377259"/>
                <a:gridCol w="352213"/>
                <a:gridCol w="352213"/>
                <a:gridCol w="352213"/>
                <a:gridCol w="352213"/>
                <a:gridCol w="35221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10</a:t>
                      </a:r>
                      <a:endParaRPr lang="cs-CZ" sz="11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Zaoblený obdélník 2">
            <a:hlinkClick r:id="rId3" action="ppaction://hlinksldjump"/>
          </p:cNvPr>
          <p:cNvSpPr/>
          <p:nvPr/>
        </p:nvSpPr>
        <p:spPr>
          <a:xfrm>
            <a:off x="611560" y="548202"/>
            <a:ext cx="4176464" cy="576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Vylušti křížovku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5" y="548202"/>
            <a:ext cx="34563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Moravské město s rozvinutým textilním průmyslem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Hlavní město ČR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Moravská metropole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„stojí v pěkné rovině“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Město proslulé pěstováním okurek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jeho okolí se těží hnědé uhlí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Středočeské lázně ležící na řece Labi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Středisko Českého Slezska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Středočeské hornické město  proslulé těžbou stříbra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Největší město severní Moravy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Město proslulé pěstováním karafiátů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7932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73522" y="332656"/>
            <a:ext cx="8136904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 mapy ČR vyznačte města, jejichž názvy jste vyluštili v předchozích úkolech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39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22" y="1340768"/>
            <a:ext cx="8221091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0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785013" y="1015861"/>
            <a:ext cx="554461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Ostrava, 2. Praha, 3, Brno, 4. Strakonice, 5. Kolín, </a:t>
            </a:r>
          </a:p>
          <a:p>
            <a:r>
              <a:rPr lang="cs-CZ" dirty="0" smtClean="0"/>
              <a:t>6. Stříbro, 7. Tachov, 8. Liberec, 9. Jihlava, 10. Tábor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785013" y="3118209"/>
            <a:ext cx="2659061" cy="1008112"/>
            <a:chOff x="755576" y="2132856"/>
            <a:chExt cx="2659061" cy="1008112"/>
          </a:xfrm>
        </p:grpSpPr>
        <p:sp>
          <p:nvSpPr>
            <p:cNvPr id="4" name="TextovéPole 3"/>
            <p:cNvSpPr txBox="1"/>
            <p:nvPr/>
          </p:nvSpPr>
          <p:spPr>
            <a:xfrm>
              <a:off x="899592" y="2132856"/>
              <a:ext cx="80419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Praha</a:t>
              </a:r>
            </a:p>
            <a:p>
              <a:r>
                <a:rPr lang="cs-CZ" dirty="0" smtClean="0"/>
                <a:t>Jihlava</a:t>
              </a:r>
            </a:p>
            <a:p>
              <a:r>
                <a:rPr lang="cs-CZ" dirty="0" smtClean="0"/>
                <a:t>Kolín</a:t>
              </a:r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2255024" y="2132856"/>
              <a:ext cx="11596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Cheb</a:t>
              </a:r>
            </a:p>
            <a:p>
              <a:r>
                <a:rPr lang="cs-CZ" dirty="0" smtClean="0"/>
                <a:t>Strakonice</a:t>
              </a:r>
            </a:p>
            <a:p>
              <a:r>
                <a:rPr lang="cs-CZ" dirty="0" smtClean="0"/>
                <a:t>Jablonec</a:t>
              </a:r>
              <a:endParaRPr lang="cs-CZ" dirty="0"/>
            </a:p>
          </p:txBody>
        </p:sp>
        <p:sp>
          <p:nvSpPr>
            <p:cNvPr id="6" name="Obdélník 5">
              <a:hlinkClick r:id="rId3" action="ppaction://hlinksldjump"/>
            </p:cNvPr>
            <p:cNvSpPr/>
            <p:nvPr/>
          </p:nvSpPr>
          <p:spPr>
            <a:xfrm>
              <a:off x="755576" y="2132856"/>
              <a:ext cx="2659061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52936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5169" y="620688"/>
            <a:ext cx="783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Str. 3.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55168" y="2668270"/>
            <a:ext cx="70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4.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2696381"/>
            <a:ext cx="70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Str. 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865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Člověk a jeho svět - Vlastivěda 4. ročník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3451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337</Words>
  <Application>Microsoft Office PowerPoint</Application>
  <PresentationFormat>Předvádění na obrazovce (4:3)</PresentationFormat>
  <Paragraphs>97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Motiv systému Office</vt:lpstr>
      <vt:lpstr>1_Motiv systému Office</vt:lpstr>
      <vt:lpstr>2_Motiv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AS</cp:lastModifiedBy>
  <cp:revision>27</cp:revision>
  <dcterms:created xsi:type="dcterms:W3CDTF">2011-11-15T18:51:47Z</dcterms:created>
  <dcterms:modified xsi:type="dcterms:W3CDTF">2012-05-08T18:52:10Z</dcterms:modified>
</cp:coreProperties>
</file>