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  <p:sldMasterId id="2147483660" r:id="rId2"/>
  </p:sldMasterIdLst>
  <p:notesMasterIdLst>
    <p:notesMasterId r:id="rId11"/>
  </p:notesMasterIdLst>
  <p:sldIdLst>
    <p:sldId id="257" r:id="rId3"/>
    <p:sldId id="264" r:id="rId4"/>
    <p:sldId id="259" r:id="rId5"/>
    <p:sldId id="261" r:id="rId6"/>
    <p:sldId id="262" r:id="rId7"/>
    <p:sldId id="263" r:id="rId8"/>
    <p:sldId id="260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VY_32_INOVACE_Vl_20_Můj domov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/>
            <a:t>CZ.1.07/1.4.00/21.004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Můj domov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7E6E72-CB3E-40DD-87CD-D3EDF305C22F}" type="presOf" srcId="{D8197B8C-B260-4A16-BDF4-0947B075E274}" destId="{25B08C86-7E15-44DC-BE7F-FFB55DD49D12}" srcOrd="0" destOrd="0" presId="urn:microsoft.com/office/officeart/2005/8/layout/target3"/>
    <dgm:cxn modelId="{DF9C3DAB-554F-41FA-9DF0-E25BF118D042}" type="presOf" srcId="{D8197B8C-B260-4A16-BDF4-0947B075E274}" destId="{5A5FFA88-C948-4069-8E93-59FA12366E83}" srcOrd="1" destOrd="0" presId="urn:microsoft.com/office/officeart/2005/8/layout/target3"/>
    <dgm:cxn modelId="{D5ABB705-23EE-4BA6-9832-2C70D7660B4B}" type="presOf" srcId="{D1B46980-6531-4606-95E6-44980827E919}" destId="{2BE915AB-18AA-4053-B92C-3BFC9ED204BB}" srcOrd="1" destOrd="0" presId="urn:microsoft.com/office/officeart/2005/8/layout/target3"/>
    <dgm:cxn modelId="{F17E256E-CFC2-4D4E-A107-0CBA2E013137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79CA3C-3AAC-47B2-9E59-588747A855D0}" type="presOf" srcId="{B651F6E3-6281-48DB-9319-2AEAFDAE7572}" destId="{6BB5E863-4638-4E1D-BFDE-399D028AC4ED}" srcOrd="1" destOrd="0" presId="urn:microsoft.com/office/officeart/2005/8/layout/target3"/>
    <dgm:cxn modelId="{E8A0D0B1-9B22-493C-8762-673F2947AB5B}" type="presOf" srcId="{D1D4F407-5343-4D3F-B5B9-D407B03CAEB4}" destId="{AED2198E-93D5-4001-81B4-73124B309672}" srcOrd="1" destOrd="0" presId="urn:microsoft.com/office/officeart/2005/8/layout/target3"/>
    <dgm:cxn modelId="{38BF1F99-4C2B-4197-B451-998FDE3E1946}" type="presOf" srcId="{757F3AB3-0718-4624-B441-E567A8F0AB56}" destId="{333A1088-737F-45CB-B68E-254E46348037}" srcOrd="0" destOrd="0" presId="urn:microsoft.com/office/officeart/2005/8/layout/target3"/>
    <dgm:cxn modelId="{34CF5F8E-8F61-4C13-9F69-E2DC6E80F1D9}" type="presOf" srcId="{4C35D32F-0EAB-4CD7-82EE-45574DC2A586}" destId="{8BEBB6EC-1DAA-4CAC-8A25-BC0FCBD5DBD5}" srcOrd="0" destOrd="0" presId="urn:microsoft.com/office/officeart/2005/8/layout/target3"/>
    <dgm:cxn modelId="{24A83F0A-4CAC-41CE-82C8-A83952C2659F}" type="presOf" srcId="{4C35D32F-0EAB-4CD7-82EE-45574DC2A586}" destId="{890E4F0B-2866-4A3F-A3C7-2A14B1797930}" srcOrd="1" destOrd="0" presId="urn:microsoft.com/office/officeart/2005/8/layout/target3"/>
    <dgm:cxn modelId="{B50CCB25-39AB-4C96-94CB-A8F104AF6B44}" type="presOf" srcId="{D1B46980-6531-4606-95E6-44980827E919}" destId="{6140AFEC-043D-4C43-A2F9-D0F5331DF3A3}" srcOrd="0" destOrd="0" presId="urn:microsoft.com/office/officeart/2005/8/layout/target3"/>
    <dgm:cxn modelId="{9097E09E-6CFE-4AF9-95CB-FD1EA63CC979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AB00A03-5888-485B-86A7-7E9E7C009B7B}" type="presParOf" srcId="{333A1088-737F-45CB-B68E-254E46348037}" destId="{F5ABB229-8D3B-4694-996A-96F23CF14429}" srcOrd="0" destOrd="0" presId="urn:microsoft.com/office/officeart/2005/8/layout/target3"/>
    <dgm:cxn modelId="{AC306A4B-C62D-4210-977B-E8D8FBDD6A65}" type="presParOf" srcId="{333A1088-737F-45CB-B68E-254E46348037}" destId="{F41139FD-01EE-4571-8B17-4FB00FC51163}" srcOrd="1" destOrd="0" presId="urn:microsoft.com/office/officeart/2005/8/layout/target3"/>
    <dgm:cxn modelId="{14E30547-E446-417B-AFEB-15FDFA07DE81}" type="presParOf" srcId="{333A1088-737F-45CB-B68E-254E46348037}" destId="{D005CE8C-CC26-4C3E-AC11-E15060ECD759}" srcOrd="2" destOrd="0" presId="urn:microsoft.com/office/officeart/2005/8/layout/target3"/>
    <dgm:cxn modelId="{85AFCE7A-F8B2-4CEC-A02C-02AB7C852921}" type="presParOf" srcId="{333A1088-737F-45CB-B68E-254E46348037}" destId="{2C702D82-9B77-49B7-9568-BB8EB47C3372}" srcOrd="3" destOrd="0" presId="urn:microsoft.com/office/officeart/2005/8/layout/target3"/>
    <dgm:cxn modelId="{B82CFE05-CF38-47AA-A1C7-C4D24D83E61E}" type="presParOf" srcId="{333A1088-737F-45CB-B68E-254E46348037}" destId="{A52A0455-90FF-4808-ABD0-F02540D31D5A}" srcOrd="4" destOrd="0" presId="urn:microsoft.com/office/officeart/2005/8/layout/target3"/>
    <dgm:cxn modelId="{4B60E510-4F13-411B-9C99-292C402F83B2}" type="presParOf" srcId="{333A1088-737F-45CB-B68E-254E46348037}" destId="{6140AFEC-043D-4C43-A2F9-D0F5331DF3A3}" srcOrd="5" destOrd="0" presId="urn:microsoft.com/office/officeart/2005/8/layout/target3"/>
    <dgm:cxn modelId="{B266B933-CBA0-468E-9BEC-5B48355DCB2F}" type="presParOf" srcId="{333A1088-737F-45CB-B68E-254E46348037}" destId="{9358AC05-5D7D-4327-9F80-1AD486AEA664}" srcOrd="6" destOrd="0" presId="urn:microsoft.com/office/officeart/2005/8/layout/target3"/>
    <dgm:cxn modelId="{6C003467-900F-43C5-A238-F258AE6479CF}" type="presParOf" srcId="{333A1088-737F-45CB-B68E-254E46348037}" destId="{313FC574-E1CD-4FB4-B054-0B805CE0447D}" srcOrd="7" destOrd="0" presId="urn:microsoft.com/office/officeart/2005/8/layout/target3"/>
    <dgm:cxn modelId="{787BE243-1616-4353-A677-F2985FC3EAD7}" type="presParOf" srcId="{333A1088-737F-45CB-B68E-254E46348037}" destId="{619D679B-A015-4ECF-8348-D1034C574F40}" srcOrd="8" destOrd="0" presId="urn:microsoft.com/office/officeart/2005/8/layout/target3"/>
    <dgm:cxn modelId="{C4D4A6ED-605E-4171-AD10-D646C5CCA50F}" type="presParOf" srcId="{333A1088-737F-45CB-B68E-254E46348037}" destId="{322283A8-4A27-4CDA-BAE3-F381106A9174}" srcOrd="9" destOrd="0" presId="urn:microsoft.com/office/officeart/2005/8/layout/target3"/>
    <dgm:cxn modelId="{77D83CCB-5A2F-42DC-A085-3C2B90721BE2}" type="presParOf" srcId="{333A1088-737F-45CB-B68E-254E46348037}" destId="{FFC9F71D-1B4F-4AD9-A4A6-86ADEFC8AF5C}" srcOrd="10" destOrd="0" presId="urn:microsoft.com/office/officeart/2005/8/layout/target3"/>
    <dgm:cxn modelId="{7039CF54-4C96-4A26-AB29-B60D362BF39D}" type="presParOf" srcId="{333A1088-737F-45CB-B68E-254E46348037}" destId="{25B08C86-7E15-44DC-BE7F-FFB55DD49D12}" srcOrd="11" destOrd="0" presId="urn:microsoft.com/office/officeart/2005/8/layout/target3"/>
    <dgm:cxn modelId="{136BFCD8-F8D1-45AA-A1BC-0E739F687DEF}" type="presParOf" srcId="{333A1088-737F-45CB-B68E-254E46348037}" destId="{76644BE8-9D7C-4C09-B250-3D10AF48CBB7}" srcOrd="12" destOrd="0" presId="urn:microsoft.com/office/officeart/2005/8/layout/target3"/>
    <dgm:cxn modelId="{ADC4D61F-F70B-4F18-AD33-8626C670B6AD}" type="presParOf" srcId="{333A1088-737F-45CB-B68E-254E46348037}" destId="{EE85B701-7295-41C0-BA7A-34D3756A2AE6}" srcOrd="13" destOrd="0" presId="urn:microsoft.com/office/officeart/2005/8/layout/target3"/>
    <dgm:cxn modelId="{C32A9D0A-3846-4798-96BC-8AD1B6BEF2FA}" type="presParOf" srcId="{333A1088-737F-45CB-B68E-254E46348037}" destId="{8BEBB6EC-1DAA-4CAC-8A25-BC0FCBD5DBD5}" srcOrd="14" destOrd="0" presId="urn:microsoft.com/office/officeart/2005/8/layout/target3"/>
    <dgm:cxn modelId="{BDCDFC34-C211-4732-A414-60F392B18FF1}" type="presParOf" srcId="{333A1088-737F-45CB-B68E-254E46348037}" destId="{AED2198E-93D5-4001-81B4-73124B309672}" srcOrd="15" destOrd="0" presId="urn:microsoft.com/office/officeart/2005/8/layout/target3"/>
    <dgm:cxn modelId="{87E11E6E-89C1-4848-B065-F95260026CDE}" type="presParOf" srcId="{333A1088-737F-45CB-B68E-254E46348037}" destId="{2BE915AB-18AA-4053-B92C-3BFC9ED204BB}" srcOrd="16" destOrd="0" presId="urn:microsoft.com/office/officeart/2005/8/layout/target3"/>
    <dgm:cxn modelId="{BFB12B78-8455-4C55-AA24-F2865FD59D4F}" type="presParOf" srcId="{333A1088-737F-45CB-B68E-254E46348037}" destId="{6BB5E863-4638-4E1D-BFDE-399D028AC4ED}" srcOrd="17" destOrd="0" presId="urn:microsoft.com/office/officeart/2005/8/layout/target3"/>
    <dgm:cxn modelId="{D4A71295-147F-4C06-B811-22FD00533FCE}" type="presParOf" srcId="{333A1088-737F-45CB-B68E-254E46348037}" destId="{5A5FFA88-C948-4069-8E93-59FA12366E83}" srcOrd="18" destOrd="0" presId="urn:microsoft.com/office/officeart/2005/8/layout/target3"/>
    <dgm:cxn modelId="{279CA96F-FB7B-46AD-A406-A1BB1A907AA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VY_32_INOVACE_Vl_20_Můj domov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Můj domov</a:t>
          </a:r>
          <a:endParaRPr lang="cs-CZ" sz="2000" kern="1200" dirty="0"/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/>
            <a:t>CZ.1.07/1.4.00/21.004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06ED89-40A5-4E48-89FE-850DB1310771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36AA94-7AE1-4B9A-BB81-0E746350E4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5586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 nadpisu je hypertextový</a:t>
            </a:r>
            <a:r>
              <a:rPr lang="cs-CZ" baseline="0" dirty="0" smtClean="0"/>
              <a:t> odkaz pro kontrolu správnosti.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36AA94-7AE1-4B9A-BB81-0E746350E41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53915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36AA94-7AE1-4B9A-BB81-0E746350E41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03952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Pomůcky : mapka okresu a okresního města.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36AA94-7AE1-4B9A-BB81-0E746350E41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02293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7154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7567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11156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754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ročník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17838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59428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3255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13434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19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42093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41322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91070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62257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04132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06372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43043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959978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198395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724943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368405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76332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33613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Člověk a jeho svět - Vlastivěda 4.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3793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0881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wmf"/><Relationship Id="rId5" Type="http://schemas.openxmlformats.org/officeDocument/2006/relationships/image" Target="../media/image3.jpeg"/><Relationship Id="rId4" Type="http://schemas.openxmlformats.org/officeDocument/2006/relationships/image" Target="../media/image2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51222285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368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4694" y="332656"/>
            <a:ext cx="8827032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solidFill>
                  <a:prstClr val="black"/>
                </a:solidFill>
              </a:rPr>
              <a:t>Anotace</a:t>
            </a:r>
            <a:r>
              <a:rPr lang="cs-CZ" sz="2000" dirty="0" smtClean="0">
                <a:solidFill>
                  <a:prstClr val="black"/>
                </a:solidFill>
              </a:rPr>
              <a:t>:</a:t>
            </a:r>
          </a:p>
          <a:p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Prezentace </a:t>
            </a:r>
            <a:r>
              <a:rPr lang="cs-CZ" sz="2000" dirty="0">
                <a:solidFill>
                  <a:prstClr val="black"/>
                </a:solidFill>
              </a:rPr>
              <a:t>učiva: </a:t>
            </a:r>
            <a:r>
              <a:rPr lang="cs-CZ" sz="2000" dirty="0" smtClean="0">
                <a:solidFill>
                  <a:prstClr val="black"/>
                </a:solidFill>
              </a:rPr>
              <a:t>můj domov, obec, okres, kraj.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	Žáci přiřazují pojmy, vyhledávají </a:t>
            </a:r>
            <a:r>
              <a:rPr lang="cs-CZ" sz="2000" dirty="0">
                <a:solidFill>
                  <a:prstClr val="black"/>
                </a:solidFill>
              </a:rPr>
              <a:t>objekty </a:t>
            </a:r>
            <a:r>
              <a:rPr lang="cs-CZ" sz="2000" dirty="0" smtClean="0">
                <a:solidFill>
                  <a:prstClr val="black"/>
                </a:solidFill>
              </a:rPr>
              <a:t>v příručních mapách. Vypisují 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svoji adresu, rozlišují základní znaky mezi užitými pojmy, pojmenuje okresní město, 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krajské město a hlavní město ČR.</a:t>
            </a:r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	Učební </a:t>
            </a:r>
            <a:r>
              <a:rPr lang="cs-CZ" sz="2000" dirty="0">
                <a:solidFill>
                  <a:prstClr val="black"/>
                </a:solidFill>
              </a:rPr>
              <a:t>materiál vede žáky k aktivní práci, </a:t>
            </a:r>
            <a:r>
              <a:rPr lang="cs-CZ" sz="2000" dirty="0" smtClean="0">
                <a:solidFill>
                  <a:prstClr val="black"/>
                </a:solidFill>
              </a:rPr>
              <a:t>opravovat případné </a:t>
            </a:r>
            <a:r>
              <a:rPr lang="cs-CZ" sz="2000" dirty="0">
                <a:solidFill>
                  <a:prstClr val="black"/>
                </a:solidFill>
              </a:rPr>
              <a:t>chyby </a:t>
            </a:r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mohou </a:t>
            </a:r>
            <a:r>
              <a:rPr lang="cs-CZ" sz="2000" dirty="0">
                <a:solidFill>
                  <a:prstClr val="black"/>
                </a:solidFill>
              </a:rPr>
              <a:t>přímo </a:t>
            </a:r>
            <a:r>
              <a:rPr lang="cs-CZ" sz="2000" dirty="0" smtClean="0">
                <a:solidFill>
                  <a:prstClr val="black"/>
                </a:solidFill>
              </a:rPr>
              <a:t>v </a:t>
            </a:r>
            <a:r>
              <a:rPr lang="cs-CZ" sz="2000" dirty="0">
                <a:solidFill>
                  <a:prstClr val="black"/>
                </a:solidFill>
              </a:rPr>
              <a:t>prezentaci.</a:t>
            </a:r>
          </a:p>
          <a:p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DUM je určen - pro 4. ročník ZŠ </a:t>
            </a:r>
          </a:p>
          <a:p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Pomůcky: mapa obce, okresního města, fixy pro psaní </a:t>
            </a:r>
            <a:r>
              <a:rPr lang="cs-CZ" sz="2000" smtClean="0">
                <a:solidFill>
                  <a:prstClr val="black"/>
                </a:solidFill>
              </a:rPr>
              <a:t>na tabuli</a:t>
            </a:r>
            <a:endParaRPr lang="cs-CZ" sz="2000" dirty="0">
              <a:solidFill>
                <a:prstClr val="black"/>
              </a:solidFill>
            </a:endParaRPr>
          </a:p>
          <a:p>
            <a:endParaRPr lang="cs-CZ" sz="2000" dirty="0" smtClean="0">
              <a:solidFill>
                <a:prstClr val="black"/>
              </a:solidFill>
            </a:endParaRPr>
          </a:p>
          <a:p>
            <a:endParaRPr lang="cs-CZ" sz="2000" dirty="0">
              <a:solidFill>
                <a:prstClr val="black"/>
              </a:solidFill>
            </a:endParaRPr>
          </a:p>
          <a:p>
            <a:endParaRPr lang="cs-CZ" sz="2000" dirty="0" smtClean="0">
              <a:solidFill>
                <a:prstClr val="black"/>
              </a:solidFill>
            </a:endParaRPr>
          </a:p>
          <a:p>
            <a:endParaRPr lang="cs-CZ" sz="2000" dirty="0">
              <a:solidFill>
                <a:prstClr val="black"/>
              </a:solidFill>
            </a:endParaRP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Autorem materiálu a všech jeho částí, není-li uvedeno jinak, je Hana </a:t>
            </a:r>
            <a:r>
              <a:rPr lang="cs-CZ" sz="2000" dirty="0" err="1" smtClean="0">
                <a:solidFill>
                  <a:prstClr val="black"/>
                </a:solidFill>
              </a:rPr>
              <a:t>Vrtělková</a:t>
            </a:r>
            <a:r>
              <a:rPr lang="cs-CZ" sz="2000" dirty="0" smtClean="0">
                <a:solidFill>
                  <a:prstClr val="black"/>
                </a:solidFill>
              </a:rPr>
              <a:t>.</a:t>
            </a:r>
            <a:endParaRPr lang="cs-CZ" sz="2000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142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>
            <a:hlinkClick r:id="rId3" action="ppaction://hlinksldjump"/>
          </p:cNvPr>
          <p:cNvSpPr/>
          <p:nvPr/>
        </p:nvSpPr>
        <p:spPr>
          <a:xfrm>
            <a:off x="2843808" y="404664"/>
            <a:ext cx="3024336" cy="504056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Obec a její okolí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59672" y="1052736"/>
            <a:ext cx="787529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400" dirty="0" smtClean="0"/>
              <a:t>Rozumíš pojmům sídlo, obec, krajina? Přiřaď správné názvy</a:t>
            </a:r>
          </a:p>
          <a:p>
            <a:r>
              <a:rPr lang="cs-CZ" sz="2400" dirty="0" smtClean="0"/>
              <a:t> k příslušným větám.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3254898"/>
              </p:ext>
            </p:extLst>
          </p:nvPr>
        </p:nvGraphicFramePr>
        <p:xfrm>
          <a:off x="2214288" y="1899438"/>
          <a:ext cx="6120681" cy="1737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4177"/>
                <a:gridCol w="4536504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je tvořena sídlem a jeho okolím.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tvoří ji</a:t>
                      </a:r>
                      <a:r>
                        <a:rPr lang="cs-CZ" sz="2400" b="0" baseline="0" dirty="0" smtClean="0">
                          <a:solidFill>
                            <a:schemeClr val="tx1"/>
                          </a:solidFill>
                        </a:rPr>
                        <a:t> vše, kde lidé bydlí, pracují nebo se věnují odpočinku.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se nazývá buď vesnice nebo město.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899592" y="2564904"/>
            <a:ext cx="833883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Obec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1950578"/>
            <a:ext cx="1042401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K</a:t>
            </a:r>
            <a:r>
              <a:rPr lang="cs-CZ" sz="2400" dirty="0" smtClean="0"/>
              <a:t>rajina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592" y="3224414"/>
            <a:ext cx="790601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ídlo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9672" y="3933056"/>
            <a:ext cx="74470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 Poznáš znak obce, ve které je škola, kterou navštěvuješ?</a:t>
            </a:r>
            <a:endParaRPr lang="cs-CZ" sz="2400" dirty="0"/>
          </a:p>
        </p:txBody>
      </p:sp>
      <p:pic>
        <p:nvPicPr>
          <p:cNvPr id="1026" name="Picture 2" descr="C:\Users\VrtelkovaH\AppData\Local\Microsoft\Windows\Temporary Internet Files\Content.IE5\DE4CGPLA\MC9002797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953" y="4725144"/>
            <a:ext cx="1794967" cy="1375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rtelkovaH\AppData\Local\Microsoft\Windows\Temporary Internet Files\Content.IE5\K0O7W0UI\MP90040528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3217" y="4734594"/>
            <a:ext cx="1096733" cy="1262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VrtelkovaH\AppData\Local\Microsoft\Windows\Temporary Internet Files\Content.IE5\AM1I8PN9\MC90037016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1013" y="4577150"/>
            <a:ext cx="909995" cy="1573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581107"/>
            <a:ext cx="1043830" cy="15696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Násobení 9"/>
          <p:cNvSpPr/>
          <p:nvPr/>
        </p:nvSpPr>
        <p:spPr>
          <a:xfrm>
            <a:off x="4305830" y="6100402"/>
            <a:ext cx="648072" cy="56153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ročník</a:t>
            </a:r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398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8168326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3. Doplníš správně všechny věty?</a:t>
            </a:r>
          </a:p>
          <a:p>
            <a:r>
              <a:rPr lang="cs-CZ" sz="2400" dirty="0" smtClean="0"/>
              <a:t>Obec, ve které bydlím, se jmenuje _______________________ .</a:t>
            </a:r>
          </a:p>
          <a:p>
            <a:r>
              <a:rPr lang="cs-CZ" sz="2400" dirty="0" smtClean="0"/>
              <a:t>Je to vesnice – město. Má – nemá pojmenované ulice. </a:t>
            </a:r>
          </a:p>
          <a:p>
            <a:r>
              <a:rPr lang="cs-CZ" sz="2400" dirty="0" smtClean="0"/>
              <a:t>V naší obci máme náměstí – náves.</a:t>
            </a:r>
          </a:p>
          <a:p>
            <a:r>
              <a:rPr lang="cs-CZ" sz="2400" dirty="0" smtClean="0"/>
              <a:t>Funkci starosty vykonává ___________________________ . </a:t>
            </a:r>
          </a:p>
          <a:p>
            <a:r>
              <a:rPr lang="cs-CZ" sz="2400" dirty="0" smtClean="0"/>
              <a:t>V obci a jejím okolí se nachází ___________________________</a:t>
            </a:r>
          </a:p>
          <a:p>
            <a:r>
              <a:rPr lang="cs-CZ" sz="2400" dirty="0" smtClean="0"/>
              <a:t>___________________________________________________ 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3861048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3676381"/>
            <a:ext cx="681661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4.</a:t>
            </a:r>
            <a:r>
              <a:rPr lang="cs-CZ" sz="2400" dirty="0"/>
              <a:t> Každý rád dostává </a:t>
            </a:r>
            <a:r>
              <a:rPr lang="cs-CZ" sz="2400" dirty="0" smtClean="0"/>
              <a:t>dopis či pohlednici s pozdravem.</a:t>
            </a:r>
          </a:p>
          <a:p>
            <a:r>
              <a:rPr lang="cs-CZ" sz="2400" dirty="0" smtClean="0"/>
              <a:t>Umíš správně napsat </a:t>
            </a:r>
            <a:r>
              <a:rPr lang="cs-CZ" sz="2400" dirty="0"/>
              <a:t>adresu svého bydliště?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84757" y="4616294"/>
            <a:ext cx="29523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</a:t>
            </a:r>
          </a:p>
          <a:p>
            <a:r>
              <a:rPr lang="cs-CZ" dirty="0" smtClean="0"/>
              <a:t>_______________________</a:t>
            </a:r>
          </a:p>
          <a:p>
            <a:r>
              <a:rPr lang="cs-CZ" dirty="0" smtClean="0"/>
              <a:t>_______________________</a:t>
            </a:r>
          </a:p>
          <a:p>
            <a:r>
              <a:rPr lang="cs-CZ" dirty="0" smtClean="0"/>
              <a:t>_______________________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419872" y="5827894"/>
            <a:ext cx="288032" cy="409418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8073" y="5827894"/>
            <a:ext cx="298450" cy="420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3423" y="5827894"/>
            <a:ext cx="298450" cy="420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7546" y="5827894"/>
            <a:ext cx="298450" cy="420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9738" y="5827894"/>
            <a:ext cx="298450" cy="420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3076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131840" y="253663"/>
            <a:ext cx="2952328" cy="648072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Okres, ve kterém žiji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06052" y="951111"/>
            <a:ext cx="729052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400" dirty="0" smtClean="0"/>
              <a:t>Doplň správně věty.</a:t>
            </a:r>
          </a:p>
          <a:p>
            <a:r>
              <a:rPr lang="cs-CZ" sz="2400" dirty="0" smtClean="0"/>
              <a:t>Žiji v okrese ____________ . </a:t>
            </a:r>
          </a:p>
          <a:p>
            <a:r>
              <a:rPr lang="cs-CZ" sz="2400" dirty="0" smtClean="0"/>
              <a:t>Naším okresním městem je _________________ .</a:t>
            </a:r>
          </a:p>
          <a:p>
            <a:r>
              <a:rPr lang="cs-CZ" sz="2400" dirty="0"/>
              <a:t>M</a:t>
            </a:r>
            <a:r>
              <a:rPr lang="cs-CZ" sz="2400" dirty="0" smtClean="0"/>
              <a:t>oje obec leží od něj ____směrem a je vzdálena ___ km.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06052" y="2852936"/>
            <a:ext cx="857959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 Vypiš z plánku okresního města několik názvů.</a:t>
            </a:r>
          </a:p>
          <a:p>
            <a:r>
              <a:rPr lang="cs-CZ" sz="2400" dirty="0" smtClean="0"/>
              <a:t>Náměstí – ____________________________________________</a:t>
            </a:r>
          </a:p>
          <a:p>
            <a:r>
              <a:rPr lang="cs-CZ" sz="2400" dirty="0" smtClean="0"/>
              <a:t>Ulice - _______________________________________________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6052" y="4221088"/>
            <a:ext cx="74278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3. Dovedeš určit, co se nachází v každém okresním městě?</a:t>
            </a:r>
            <a:endParaRPr lang="cs-CZ" sz="24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0658091"/>
              </p:ext>
            </p:extLst>
          </p:nvPr>
        </p:nvGraphicFramePr>
        <p:xfrm>
          <a:off x="1416682" y="4797152"/>
          <a:ext cx="6096000" cy="1584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</a:rPr>
                        <a:t>hřbitov</a:t>
                      </a:r>
                      <a:endParaRPr lang="cs-CZ" sz="2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</a:rPr>
                        <a:t>nemocnice</a:t>
                      </a:r>
                      <a:endParaRPr lang="cs-CZ" sz="2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</a:rPr>
                        <a:t>kostel</a:t>
                      </a:r>
                      <a:endParaRPr lang="cs-CZ" sz="2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</a:rPr>
                        <a:t>plavecký bazén</a:t>
                      </a:r>
                      <a:endParaRPr lang="cs-CZ" sz="2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</a:rPr>
                        <a:t>vysoká škola</a:t>
                      </a:r>
                      <a:endParaRPr lang="cs-CZ" sz="2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</a:rPr>
                        <a:t>střední školy</a:t>
                      </a:r>
                      <a:endParaRPr lang="cs-CZ" sz="2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</a:rPr>
                        <a:t>náměstí</a:t>
                      </a:r>
                      <a:endParaRPr lang="cs-CZ" sz="2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</a:rPr>
                        <a:t>ZOO</a:t>
                      </a:r>
                      <a:endParaRPr lang="cs-CZ" sz="2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</a:rPr>
                        <a:t>hrad</a:t>
                      </a:r>
                      <a:endParaRPr lang="cs-CZ" sz="2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</a:rPr>
                        <a:t>divadlo</a:t>
                      </a:r>
                      <a:endParaRPr lang="cs-CZ" sz="2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</a:rPr>
                        <a:t>park</a:t>
                      </a:r>
                      <a:endParaRPr lang="cs-CZ" sz="2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</a:rPr>
                        <a:t>banky</a:t>
                      </a:r>
                      <a:endParaRPr lang="cs-CZ" sz="2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ročník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457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771800" y="512676"/>
            <a:ext cx="3312368" cy="504056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Kraj, ve kterém žiji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9091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844824"/>
            <a:ext cx="6264696" cy="3947889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39552" y="1181943"/>
            <a:ext cx="66122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 mapy ČR vyznač hlavní, krajské i okresní město. 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39768" y="1750674"/>
            <a:ext cx="2800767" cy="8309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Název našeho kraje:</a:t>
            </a:r>
          </a:p>
          <a:p>
            <a:r>
              <a:rPr lang="cs-CZ" sz="2400" dirty="0" smtClean="0"/>
              <a:t>_________________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16216" y="3008160"/>
            <a:ext cx="2031325" cy="8309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Krajské město:</a:t>
            </a:r>
          </a:p>
          <a:p>
            <a:r>
              <a:rPr lang="cs-CZ" sz="2400" dirty="0" smtClean="0"/>
              <a:t>____________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59204" y="5157192"/>
            <a:ext cx="2185214" cy="8309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Okresní město:</a:t>
            </a:r>
          </a:p>
          <a:p>
            <a:r>
              <a:rPr lang="cs-CZ" sz="2400" dirty="0" smtClean="0"/>
              <a:t>_____________</a:t>
            </a:r>
            <a:endParaRPr lang="cs-CZ" sz="2400" dirty="0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ročník</a:t>
            </a:r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4415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614222"/>
            <a:ext cx="5112569" cy="3834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95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38293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/>
              <a:t>www.office.microsoft.com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Citace:</a:t>
            </a:r>
            <a:endParaRPr lang="cs-CZ" sz="2400" b="1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113277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391</Words>
  <Application>Microsoft Office PowerPoint</Application>
  <PresentationFormat>Předvádění na obrazovce (4:3)</PresentationFormat>
  <Paragraphs>105</Paragraphs>
  <Slides>8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Vrtělková Hana</dc:creator>
  <cp:lastModifiedBy>AS</cp:lastModifiedBy>
  <cp:revision>21</cp:revision>
  <dcterms:created xsi:type="dcterms:W3CDTF">2011-11-15T18:51:47Z</dcterms:created>
  <dcterms:modified xsi:type="dcterms:W3CDTF">2012-05-08T18:51:29Z</dcterms:modified>
</cp:coreProperties>
</file>