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</p:sldMasterIdLst>
  <p:sldIdLst>
    <p:sldId id="264" r:id="rId3"/>
    <p:sldId id="269" r:id="rId4"/>
    <p:sldId id="256" r:id="rId5"/>
    <p:sldId id="257" r:id="rId6"/>
    <p:sldId id="258" r:id="rId7"/>
    <p:sldId id="259" r:id="rId8"/>
    <p:sldId id="266" r:id="rId9"/>
    <p:sldId id="261" r:id="rId10"/>
    <p:sldId id="262" r:id="rId11"/>
    <p:sldId id="267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52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12" Type="http://schemas.openxmlformats.org/officeDocument/2006/relationships/image" Target="../media/image28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12" Type="http://schemas.openxmlformats.org/officeDocument/2006/relationships/image" Target="../media/image40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4.wmf"/><Relationship Id="rId11" Type="http://schemas.openxmlformats.org/officeDocument/2006/relationships/image" Target="../media/image39.wmf"/><Relationship Id="rId5" Type="http://schemas.openxmlformats.org/officeDocument/2006/relationships/image" Target="../media/image33.wmf"/><Relationship Id="rId10" Type="http://schemas.openxmlformats.org/officeDocument/2006/relationships/image" Target="../media/image38.wmf"/><Relationship Id="rId4" Type="http://schemas.openxmlformats.org/officeDocument/2006/relationships/image" Target="../media/image32.wmf"/><Relationship Id="rId9" Type="http://schemas.openxmlformats.org/officeDocument/2006/relationships/image" Target="../media/image37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image" Target="../media/image43.wmf"/><Relationship Id="rId7" Type="http://schemas.openxmlformats.org/officeDocument/2006/relationships/image" Target="../media/image47.wmf"/><Relationship Id="rId12" Type="http://schemas.openxmlformats.org/officeDocument/2006/relationships/image" Target="../media/image52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11" Type="http://schemas.openxmlformats.org/officeDocument/2006/relationships/image" Target="../media/image51.wmf"/><Relationship Id="rId5" Type="http://schemas.openxmlformats.org/officeDocument/2006/relationships/image" Target="../media/image45.wmf"/><Relationship Id="rId10" Type="http://schemas.openxmlformats.org/officeDocument/2006/relationships/image" Target="../media/image50.wmf"/><Relationship Id="rId4" Type="http://schemas.openxmlformats.org/officeDocument/2006/relationships/image" Target="../media/image44.wmf"/><Relationship Id="rId9" Type="http://schemas.openxmlformats.org/officeDocument/2006/relationships/image" Target="../media/image4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6" Type="http://schemas.openxmlformats.org/officeDocument/2006/relationships/image" Target="../media/image58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4036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BC7F10D-FA92-4F28-B9B2-85E500725A44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44CE7-49FB-4C05-BD36-B65E9A72550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8CE906-3054-4476-9431-FB7EC37070E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BDE9AE-C759-47EF-9B64-FA385FEA9B8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26038-A51B-4244-968C-D76E0901E29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B570FB-8F19-4125-9436-0FA91C102D9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AA33EB-AA80-452E-919C-2E4A3699B64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578CD-CD09-43E2-A5CE-B5165266678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20BA0-CC72-4F03-8506-3E2277CB9A0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69C7CD-8E13-4059-9CDF-7D89220FED3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86518D-C0D2-4EAA-AC48-39F1362BC44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499772F-B3F7-469C-B59E-7CB14B827D3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36C35B-0F52-4173-9FEC-09192F77504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11075A-79EB-48E1-B395-414C41C198D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1DE6A-BA5B-4DF0-BD50-AA7BC4251C1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2D6CA1-3FFA-4132-BFF3-3B0B273E8BF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3F9F8-73FE-4F66-9C5D-A961D5B1C24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A3D12-9343-4D68-AE23-C7114740D12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AFBEF-2A2B-4900-BD03-C6DF9E5520D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06DA1-F117-4699-994B-8F515DE62D5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287DB-AC9A-4215-9E50-AE919B658EA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DCCD6-F369-4A53-88AD-C3EDCAAD937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4204C-96D2-47C1-B152-94CC4E2500C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45DECE65-4195-4449-B523-1D3A636DFE47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73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D8F2D154-8C86-479A-BA25-AD15DE4B0ED1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oleObject" Target="../embeddings/oleObject12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12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4.bin"/><Relationship Id="rId15" Type="http://schemas.openxmlformats.org/officeDocument/2006/relationships/oleObject" Target="../embeddings/oleObject14.bin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Relationship Id="rId14" Type="http://schemas.openxmlformats.org/officeDocument/2006/relationships/oleObject" Target="../embeddings/oleObject1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oleObject" Target="../embeddings/oleObject25.bin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9.bin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8.bin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17.bin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6.bin"/><Relationship Id="rId9" Type="http://schemas.openxmlformats.org/officeDocument/2006/relationships/oleObject" Target="../embeddings/oleObject21.bin"/><Relationship Id="rId14" Type="http://schemas.openxmlformats.org/officeDocument/2006/relationships/oleObject" Target="../embeddings/oleObject26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oleObject" Target="../embeddings/oleObject37.bin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31.bin"/><Relationship Id="rId12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30.bin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29.bin"/><Relationship Id="rId10" Type="http://schemas.openxmlformats.org/officeDocument/2006/relationships/oleObject" Target="../embeddings/oleObject34.bin"/><Relationship Id="rId4" Type="http://schemas.openxmlformats.org/officeDocument/2006/relationships/oleObject" Target="../embeddings/oleObject28.bin"/><Relationship Id="rId9" Type="http://schemas.openxmlformats.org/officeDocument/2006/relationships/oleObject" Target="../embeddings/oleObject33.bin"/><Relationship Id="rId14" Type="http://schemas.openxmlformats.org/officeDocument/2006/relationships/oleObject" Target="../embeddings/oleObject38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13" Type="http://schemas.openxmlformats.org/officeDocument/2006/relationships/oleObject" Target="../embeddings/oleObject49.bin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3.bin"/><Relationship Id="rId12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2.bin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1.bin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Relationship Id="rId14" Type="http://schemas.openxmlformats.org/officeDocument/2006/relationships/oleObject" Target="../embeddings/oleObject50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54.bin"/><Relationship Id="rId5" Type="http://schemas.openxmlformats.org/officeDocument/2006/relationships/oleObject" Target="../embeddings/oleObject53.bin"/><Relationship Id="rId4" Type="http://schemas.openxmlformats.org/officeDocument/2006/relationships/oleObject" Target="../embeddings/oleObject5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59.bin"/><Relationship Id="rId4" Type="http://schemas.openxmlformats.org/officeDocument/2006/relationships/oleObject" Target="../embeddings/oleObject5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ymboly E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42888"/>
            <a:ext cx="7859712" cy="2741612"/>
          </a:xfrm>
          <a:prstGeom prst="rect">
            <a:avLst/>
          </a:prstGeom>
          <a:noFill/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47663" y="1863725"/>
            <a:ext cx="83518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accent2"/>
                </a:solidFill>
                <a:latin typeface="Arial" charset="0"/>
              </a:rPr>
              <a:t>Základní škola Frýdlant nad Ostravicí, Komenského 420, příspěvková organizace</a:t>
            </a:r>
            <a:r>
              <a:rPr lang="cs-CZ">
                <a:latin typeface="Arial" charset="0"/>
              </a:rPr>
              <a:t> 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635000" y="2943225"/>
            <a:ext cx="81613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b="1">
                <a:solidFill>
                  <a:schemeClr val="accent2"/>
                </a:solidFill>
                <a:latin typeface="Arial" charset="0"/>
              </a:rPr>
              <a:t>Název projektu:		Učíme obrazem</a:t>
            </a:r>
          </a:p>
          <a:p>
            <a:r>
              <a:rPr lang="cs-CZ" b="1">
                <a:solidFill>
                  <a:schemeClr val="accent2"/>
                </a:solidFill>
                <a:latin typeface="Arial" charset="0"/>
              </a:rPr>
              <a:t>Šablona:		III/2</a:t>
            </a:r>
          </a:p>
          <a:p>
            <a:r>
              <a:rPr lang="cs-CZ" b="1">
                <a:solidFill>
                  <a:schemeClr val="accent2"/>
                </a:solidFill>
                <a:latin typeface="Arial" charset="0"/>
              </a:rPr>
              <a:t>Název výstupu:		Sčítání zlomků (EUPŠM6), M 7.r.</a:t>
            </a:r>
          </a:p>
          <a:p>
            <a:r>
              <a:rPr lang="cs-CZ" b="1">
                <a:solidFill>
                  <a:schemeClr val="accent2"/>
                </a:solidFill>
                <a:latin typeface="Arial" charset="0"/>
              </a:rPr>
              <a:t>Zpracoval:		Mgr. Marcela Židková</a:t>
            </a:r>
            <a:endParaRPr lang="cs-CZ">
              <a:solidFill>
                <a:schemeClr val="accent2"/>
              </a:solidFill>
              <a:latin typeface="Arial" charset="0"/>
            </a:endParaRPr>
          </a:p>
        </p:txBody>
      </p:sp>
      <p:pic>
        <p:nvPicPr>
          <p:cNvPr id="25605" name="Picture 5" descr="znak ško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3788" y="4114800"/>
            <a:ext cx="65024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/>
              <a:t>Anotace :</a:t>
            </a:r>
          </a:p>
          <a:p>
            <a:r>
              <a:rPr lang="cs-CZ" b="1"/>
              <a:t>DUM je zaměřen na vysvětlení a procvičení učiva sčítání a odčítání zlomků se stejným a různým jmenovatelem </a:t>
            </a:r>
          </a:p>
          <a:p>
            <a:r>
              <a:rPr lang="cs-CZ" b="1"/>
              <a:t>DUM vytvořen 20.10.2011</a:t>
            </a:r>
          </a:p>
          <a:p>
            <a:r>
              <a:rPr lang="cs-CZ" b="1"/>
              <a:t>Citace: Vlastní 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Sčítání a odčítání zlomků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>
                <a:solidFill>
                  <a:srgbClr val="FF0000"/>
                </a:solidFill>
              </a:rPr>
              <a:t>Sčítání a odčítání zlomků se stejným jmenovatelem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Maminka koupila </a:t>
            </a:r>
            <a:r>
              <a:rPr lang="cs-CZ" dirty="0" err="1"/>
              <a:t>Pepíkovi</a:t>
            </a:r>
            <a:r>
              <a:rPr lang="cs-CZ" dirty="0"/>
              <a:t> k narozeninám dort. Rozdělila ho na 8 stejných dílů. </a:t>
            </a:r>
            <a:r>
              <a:rPr lang="cs-CZ" dirty="0" err="1"/>
              <a:t>Pepík</a:t>
            </a:r>
            <a:r>
              <a:rPr lang="cs-CZ" dirty="0"/>
              <a:t> snědl 2 díly, tatínek 1 díl, maminka 2 díly a bratr </a:t>
            </a:r>
            <a:r>
              <a:rPr lang="cs-CZ" dirty="0" err="1"/>
              <a:t>Honzík</a:t>
            </a:r>
            <a:r>
              <a:rPr lang="cs-CZ" dirty="0"/>
              <a:t> také 1 díl jako tatínek.</a:t>
            </a:r>
          </a:p>
          <a:p>
            <a:r>
              <a:rPr lang="cs-CZ" dirty="0"/>
              <a:t>a) Jakou část tvořil jeden dílek </a:t>
            </a:r>
            <a:r>
              <a:rPr lang="cs-CZ" dirty="0" smtClean="0"/>
              <a:t>dortu?</a:t>
            </a:r>
            <a:endParaRPr lang="cs-CZ" dirty="0"/>
          </a:p>
          <a:p>
            <a:r>
              <a:rPr lang="cs-CZ" dirty="0"/>
              <a:t>b) Jakou část dortu </a:t>
            </a:r>
            <a:r>
              <a:rPr lang="cs-CZ" dirty="0" smtClean="0"/>
              <a:t>snědli?</a:t>
            </a:r>
            <a:endParaRPr lang="cs-CZ" dirty="0"/>
          </a:p>
          <a:p>
            <a:r>
              <a:rPr lang="cs-CZ" dirty="0"/>
              <a:t>c) Jaká část dortu </a:t>
            </a:r>
            <a:r>
              <a:rPr lang="cs-CZ" dirty="0" smtClean="0"/>
              <a:t>zůstala?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dirty="0">
                <a:solidFill>
                  <a:srgbClr val="FF0000"/>
                </a:solidFill>
              </a:rPr>
              <a:t>Jestliže sčítáme (odčítáme) zlomky se stejným jmenovatelem</a:t>
            </a:r>
            <a:r>
              <a:rPr lang="cs-CZ" sz="2800" dirty="0" smtClean="0">
                <a:solidFill>
                  <a:srgbClr val="FF0000"/>
                </a:solidFill>
              </a:rPr>
              <a:t>, tak </a:t>
            </a:r>
            <a:r>
              <a:rPr lang="cs-CZ" sz="2800" dirty="0">
                <a:solidFill>
                  <a:srgbClr val="FF0000"/>
                </a:solidFill>
              </a:rPr>
              <a:t>jmenovatele opíšeme a čitatele sečteme (odečteme).</a:t>
            </a:r>
          </a:p>
          <a:p>
            <a:pPr>
              <a:buFontTx/>
              <a:buNone/>
            </a:pPr>
            <a:r>
              <a:rPr lang="cs-CZ" sz="2800" dirty="0"/>
              <a:t>   </a:t>
            </a:r>
          </a:p>
          <a:p>
            <a:pPr>
              <a:buFontTx/>
              <a:buNone/>
            </a:pPr>
            <a:endParaRPr lang="cs-CZ" sz="2800" dirty="0"/>
          </a:p>
        </p:txBody>
      </p:sp>
      <p:graphicFrame>
        <p:nvGraphicFramePr>
          <p:cNvPr id="4100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4648200" y="2822575"/>
          <a:ext cx="4038600" cy="2276475"/>
        </p:xfrm>
        <a:graphic>
          <a:graphicData uri="http://schemas.openxmlformats.org/presentationml/2006/ole">
            <p:oleObj spid="_x0000_s4100" name="Rovnice" r:id="rId3" imgW="6346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>
                <a:solidFill>
                  <a:schemeClr val="accent2"/>
                </a:solidFill>
              </a:rPr>
              <a:t>Sečtěte zlomky</a:t>
            </a:r>
          </a:p>
        </p:txBody>
      </p:sp>
      <p:graphicFrame>
        <p:nvGraphicFramePr>
          <p:cNvPr id="6148" name="Rectangle 4"/>
          <p:cNvGraphicFramePr>
            <a:graphicFrameLocks/>
          </p:cNvGraphicFramePr>
          <p:nvPr>
            <p:ph sz="quarter" idx="4294967295"/>
          </p:nvPr>
        </p:nvGraphicFramePr>
        <p:xfrm>
          <a:off x="6011863" y="1557338"/>
          <a:ext cx="3279775" cy="2185987"/>
        </p:xfrm>
        <a:graphic>
          <a:graphicData uri="http://schemas.openxmlformats.org/presentationml/2006/ole">
            <p:oleObj spid="_x0000_s6148" name="Rovnice" r:id="rId3" imgW="0" imgH="0" progId="Equation.3">
              <p:embed/>
            </p:oleObj>
          </a:graphicData>
        </a:graphic>
      </p:graphicFrame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4071938" y="2778125"/>
            <a:ext cx="2270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1200">
                <a:latin typeface="Arial" charset="0"/>
                <a:cs typeface="Times New Roman" pitchFamily="18" charset="0"/>
              </a:rPr>
              <a:t> </a:t>
            </a:r>
            <a:endParaRPr lang="cs-CZ">
              <a:latin typeface="Arial" charset="0"/>
            </a:endParaRP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4427538" y="2924175"/>
            <a:ext cx="6080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1200">
                <a:latin typeface="Arial" charset="0"/>
                <a:cs typeface="Times New Roman" pitchFamily="18" charset="0"/>
              </a:rPr>
              <a:t>         </a:t>
            </a:r>
            <a:r>
              <a:rPr lang="cs-CZ" sz="1100">
                <a:latin typeface="Arial" charset="0"/>
              </a:rPr>
              <a:t> </a:t>
            </a:r>
            <a:endParaRPr lang="cs-CZ">
              <a:latin typeface="Arial" charset="0"/>
            </a:endParaRPr>
          </a:p>
        </p:txBody>
      </p:sp>
      <p:graphicFrame>
        <p:nvGraphicFramePr>
          <p:cNvPr id="6158" name="Object 14"/>
          <p:cNvGraphicFramePr>
            <a:graphicFrameLocks noChangeAspect="1"/>
          </p:cNvGraphicFramePr>
          <p:nvPr/>
        </p:nvGraphicFramePr>
        <p:xfrm>
          <a:off x="900113" y="1190625"/>
          <a:ext cx="1295400" cy="974725"/>
        </p:xfrm>
        <a:graphic>
          <a:graphicData uri="http://schemas.openxmlformats.org/presentationml/2006/ole">
            <p:oleObj spid="_x0000_s6158" name="Rovnice" r:id="rId4" imgW="520474" imgH="393529" progId="Equation.3">
              <p:embed/>
            </p:oleObj>
          </a:graphicData>
        </a:graphic>
      </p:graphicFrame>
      <p:graphicFrame>
        <p:nvGraphicFramePr>
          <p:cNvPr id="6157" name="Object 13"/>
          <p:cNvGraphicFramePr>
            <a:graphicFrameLocks noChangeAspect="1"/>
          </p:cNvGraphicFramePr>
          <p:nvPr/>
        </p:nvGraphicFramePr>
        <p:xfrm>
          <a:off x="2916238" y="1268413"/>
          <a:ext cx="1439862" cy="884237"/>
        </p:xfrm>
        <a:graphic>
          <a:graphicData uri="http://schemas.openxmlformats.org/presentationml/2006/ole">
            <p:oleObj spid="_x0000_s6157" name="Rovnice" r:id="rId5" imgW="634725" imgH="393529" progId="Equation.3">
              <p:embed/>
            </p:oleObj>
          </a:graphicData>
        </a:graphic>
      </p:graphicFrame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323850" y="1557338"/>
            <a:ext cx="4762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a)</a:t>
            </a:r>
            <a:r>
              <a:rPr lang="cs-CZ" sz="1200">
                <a:latin typeface="Arial" charset="0"/>
                <a:cs typeface="Times New Roman" pitchFamily="18" charset="0"/>
              </a:rPr>
              <a:t> </a:t>
            </a:r>
            <a:endParaRPr lang="cs-CZ">
              <a:latin typeface="Arial" charset="0"/>
            </a:endParaRP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2484438" y="1557338"/>
            <a:ext cx="4762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b)</a:t>
            </a:r>
            <a:r>
              <a:rPr lang="cs-CZ" sz="1200">
                <a:latin typeface="Arial" charset="0"/>
                <a:cs typeface="Times New Roman" pitchFamily="18" charset="0"/>
              </a:rPr>
              <a:t> 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 rot="793720" flipH="1" flipV="1">
            <a:off x="3203575" y="3860800"/>
            <a:ext cx="90328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 </a:t>
            </a:r>
            <a:endParaRPr lang="cs-CZ">
              <a:latin typeface="Arial" charset="0"/>
            </a:endParaRPr>
          </a:p>
        </p:txBody>
      </p:sp>
      <p:sp>
        <p:nvSpPr>
          <p:cNvPr id="6163" name="Rectangle 19"/>
          <p:cNvSpPr>
            <a:spLocks noChangeArrowheads="1"/>
          </p:cNvSpPr>
          <p:nvPr/>
        </p:nvSpPr>
        <p:spPr bwMode="auto">
          <a:xfrm>
            <a:off x="4859338" y="1557338"/>
            <a:ext cx="5730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c)  </a:t>
            </a:r>
            <a:endParaRPr lang="cs-CZ">
              <a:latin typeface="Arial" charset="0"/>
            </a:endParaRPr>
          </a:p>
        </p:txBody>
      </p:sp>
      <p:graphicFrame>
        <p:nvGraphicFramePr>
          <p:cNvPr id="6162" name="Object 18"/>
          <p:cNvGraphicFramePr>
            <a:graphicFrameLocks noChangeAspect="1"/>
          </p:cNvGraphicFramePr>
          <p:nvPr/>
        </p:nvGraphicFramePr>
        <p:xfrm>
          <a:off x="5292725" y="1350963"/>
          <a:ext cx="1366838" cy="835025"/>
        </p:xfrm>
        <a:graphic>
          <a:graphicData uri="http://schemas.openxmlformats.org/presentationml/2006/ole">
            <p:oleObj spid="_x0000_s6162" name="Rovnice" r:id="rId6" imgW="634725" imgH="393529" progId="Equation.3">
              <p:embed/>
            </p:oleObj>
          </a:graphicData>
        </a:graphic>
      </p:graphicFrame>
      <p:sp>
        <p:nvSpPr>
          <p:cNvPr id="6164" name="Rectangle 20"/>
          <p:cNvSpPr>
            <a:spLocks noChangeArrowheads="1"/>
          </p:cNvSpPr>
          <p:nvPr/>
        </p:nvSpPr>
        <p:spPr bwMode="auto">
          <a:xfrm>
            <a:off x="4057650" y="3827463"/>
            <a:ext cx="2222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1100">
                <a:latin typeface="Arial" charset="0"/>
              </a:rPr>
              <a:t> </a:t>
            </a:r>
            <a:endParaRPr lang="cs-CZ">
              <a:latin typeface="Arial" charset="0"/>
            </a:endParaRPr>
          </a:p>
        </p:txBody>
      </p:sp>
      <p:graphicFrame>
        <p:nvGraphicFramePr>
          <p:cNvPr id="6167" name="Object 23"/>
          <p:cNvGraphicFramePr>
            <a:graphicFrameLocks noChangeAspect="1"/>
          </p:cNvGraphicFramePr>
          <p:nvPr/>
        </p:nvGraphicFramePr>
        <p:xfrm>
          <a:off x="900113" y="2409825"/>
          <a:ext cx="1223962" cy="946150"/>
        </p:xfrm>
        <a:graphic>
          <a:graphicData uri="http://schemas.openxmlformats.org/presentationml/2006/ole">
            <p:oleObj spid="_x0000_s6167" name="Rovnice" r:id="rId7" imgW="507780" imgH="393529" progId="Equation.3">
              <p:embed/>
            </p:oleObj>
          </a:graphicData>
        </a:graphic>
      </p:graphicFrame>
      <p:graphicFrame>
        <p:nvGraphicFramePr>
          <p:cNvPr id="6166" name="Object 22"/>
          <p:cNvGraphicFramePr>
            <a:graphicFrameLocks noChangeAspect="1"/>
          </p:cNvGraphicFramePr>
          <p:nvPr/>
        </p:nvGraphicFramePr>
        <p:xfrm>
          <a:off x="2771775" y="2433638"/>
          <a:ext cx="1439863" cy="881062"/>
        </p:xfrm>
        <a:graphic>
          <a:graphicData uri="http://schemas.openxmlformats.org/presentationml/2006/ole">
            <p:oleObj spid="_x0000_s6166" name="Rovnice" r:id="rId8" imgW="634725" imgH="393529" progId="Equation.3">
              <p:embed/>
            </p:oleObj>
          </a:graphicData>
        </a:graphic>
      </p:graphicFrame>
      <p:graphicFrame>
        <p:nvGraphicFramePr>
          <p:cNvPr id="6165" name="Object 21"/>
          <p:cNvGraphicFramePr>
            <a:graphicFrameLocks noChangeAspect="1"/>
          </p:cNvGraphicFramePr>
          <p:nvPr/>
        </p:nvGraphicFramePr>
        <p:xfrm>
          <a:off x="5292725" y="2420938"/>
          <a:ext cx="1439863" cy="836612"/>
        </p:xfrm>
        <a:graphic>
          <a:graphicData uri="http://schemas.openxmlformats.org/presentationml/2006/ole">
            <p:oleObj spid="_x0000_s6165" name="Rovnice" r:id="rId9" imgW="672808" imgH="393529" progId="Equation.3">
              <p:embed/>
            </p:oleObj>
          </a:graphicData>
        </a:graphic>
      </p:graphicFrame>
      <p:sp>
        <p:nvSpPr>
          <p:cNvPr id="6168" name="Rectangle 24"/>
          <p:cNvSpPr>
            <a:spLocks noChangeArrowheads="1"/>
          </p:cNvSpPr>
          <p:nvPr/>
        </p:nvSpPr>
        <p:spPr bwMode="auto">
          <a:xfrm>
            <a:off x="323850" y="2781300"/>
            <a:ext cx="4953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d) </a:t>
            </a:r>
            <a:endParaRPr lang="cs-CZ">
              <a:latin typeface="Arial" charset="0"/>
            </a:endParaRPr>
          </a:p>
        </p:txBody>
      </p:sp>
      <p:sp>
        <p:nvSpPr>
          <p:cNvPr id="6169" name="Rectangle 25"/>
          <p:cNvSpPr>
            <a:spLocks noChangeArrowheads="1"/>
          </p:cNvSpPr>
          <p:nvPr/>
        </p:nvSpPr>
        <p:spPr bwMode="auto">
          <a:xfrm>
            <a:off x="1763713" y="2708275"/>
            <a:ext cx="11334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        e) </a:t>
            </a:r>
            <a:endParaRPr lang="cs-CZ">
              <a:latin typeface="Arial" charset="0"/>
            </a:endParaRPr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4427538" y="2636838"/>
            <a:ext cx="8223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     f) </a:t>
            </a:r>
            <a:endParaRPr lang="cs-CZ">
              <a:latin typeface="Arial" charset="0"/>
            </a:endParaRPr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179388" y="3500438"/>
            <a:ext cx="84264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4400">
                <a:solidFill>
                  <a:srgbClr val="FF0000"/>
                </a:solidFill>
                <a:latin typeface="Arial" charset="0"/>
              </a:rPr>
              <a:t>Odečtěte zlomky</a:t>
            </a:r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4287838" y="5802313"/>
            <a:ext cx="2270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1200">
                <a:latin typeface="Arial" charset="0"/>
                <a:cs typeface="Times New Roman" pitchFamily="18" charset="0"/>
              </a:rPr>
              <a:t> </a:t>
            </a:r>
            <a:endParaRPr lang="cs-CZ">
              <a:latin typeface="Arial" charset="0"/>
            </a:endParaRPr>
          </a:p>
        </p:txBody>
      </p:sp>
      <p:sp>
        <p:nvSpPr>
          <p:cNvPr id="6174" name="Rectangle 30"/>
          <p:cNvSpPr>
            <a:spLocks noChangeArrowheads="1"/>
          </p:cNvSpPr>
          <p:nvPr/>
        </p:nvSpPr>
        <p:spPr bwMode="auto">
          <a:xfrm>
            <a:off x="4643438" y="5948363"/>
            <a:ext cx="6080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1200">
                <a:latin typeface="Arial" charset="0"/>
                <a:cs typeface="Times New Roman" pitchFamily="18" charset="0"/>
              </a:rPr>
              <a:t>         </a:t>
            </a:r>
            <a:r>
              <a:rPr lang="cs-CZ" sz="1100">
                <a:latin typeface="Arial" charset="0"/>
              </a:rPr>
              <a:t> </a:t>
            </a:r>
            <a:endParaRPr lang="cs-CZ">
              <a:latin typeface="Arial" charset="0"/>
            </a:endParaRPr>
          </a:p>
        </p:txBody>
      </p:sp>
      <p:graphicFrame>
        <p:nvGraphicFramePr>
          <p:cNvPr id="6175" name="Object 31"/>
          <p:cNvGraphicFramePr>
            <a:graphicFrameLocks noChangeAspect="1"/>
          </p:cNvGraphicFramePr>
          <p:nvPr/>
        </p:nvGraphicFramePr>
        <p:xfrm>
          <a:off x="1147763" y="4214813"/>
          <a:ext cx="1231900" cy="974725"/>
        </p:xfrm>
        <a:graphic>
          <a:graphicData uri="http://schemas.openxmlformats.org/presentationml/2006/ole">
            <p:oleObj spid="_x0000_s6175" name="Rovnice" r:id="rId10" imgW="495000" imgH="393480" progId="Equation.3">
              <p:embed/>
            </p:oleObj>
          </a:graphicData>
        </a:graphic>
      </p:graphicFrame>
      <p:graphicFrame>
        <p:nvGraphicFramePr>
          <p:cNvPr id="6176" name="Object 32"/>
          <p:cNvGraphicFramePr>
            <a:graphicFrameLocks noChangeAspect="1"/>
          </p:cNvGraphicFramePr>
          <p:nvPr/>
        </p:nvGraphicFramePr>
        <p:xfrm>
          <a:off x="3146425" y="4292600"/>
          <a:ext cx="1409700" cy="884238"/>
        </p:xfrm>
        <a:graphic>
          <a:graphicData uri="http://schemas.openxmlformats.org/presentationml/2006/ole">
            <p:oleObj spid="_x0000_s6176" name="Rovnice" r:id="rId11" imgW="622080" imgH="393480" progId="Equation.3">
              <p:embed/>
            </p:oleObj>
          </a:graphicData>
        </a:graphic>
      </p:graphicFrame>
      <p:sp>
        <p:nvSpPr>
          <p:cNvPr id="6177" name="Rectangle 33"/>
          <p:cNvSpPr>
            <a:spLocks noChangeArrowheads="1"/>
          </p:cNvSpPr>
          <p:nvPr/>
        </p:nvSpPr>
        <p:spPr bwMode="auto">
          <a:xfrm>
            <a:off x="539750" y="4581525"/>
            <a:ext cx="4762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a)</a:t>
            </a:r>
            <a:r>
              <a:rPr lang="cs-CZ" sz="1200">
                <a:latin typeface="Arial" charset="0"/>
                <a:cs typeface="Times New Roman" pitchFamily="18" charset="0"/>
              </a:rPr>
              <a:t> </a:t>
            </a:r>
            <a:endParaRPr lang="cs-CZ">
              <a:latin typeface="Arial" charset="0"/>
            </a:endParaRPr>
          </a:p>
        </p:txBody>
      </p:sp>
      <p:sp>
        <p:nvSpPr>
          <p:cNvPr id="6178" name="Rectangle 34"/>
          <p:cNvSpPr>
            <a:spLocks noChangeArrowheads="1"/>
          </p:cNvSpPr>
          <p:nvPr/>
        </p:nvSpPr>
        <p:spPr bwMode="auto">
          <a:xfrm>
            <a:off x="2700338" y="4581525"/>
            <a:ext cx="4762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b)</a:t>
            </a:r>
            <a:r>
              <a:rPr lang="cs-CZ" sz="1200">
                <a:latin typeface="Arial" charset="0"/>
                <a:cs typeface="Times New Roman" pitchFamily="18" charset="0"/>
              </a:rPr>
              <a:t> </a:t>
            </a:r>
          </a:p>
        </p:txBody>
      </p:sp>
      <p:sp>
        <p:nvSpPr>
          <p:cNvPr id="6179" name="Rectangle 35"/>
          <p:cNvSpPr>
            <a:spLocks noChangeArrowheads="1"/>
          </p:cNvSpPr>
          <p:nvPr/>
        </p:nvSpPr>
        <p:spPr bwMode="auto">
          <a:xfrm>
            <a:off x="5075238" y="4581525"/>
            <a:ext cx="5730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c)  </a:t>
            </a:r>
            <a:endParaRPr lang="cs-CZ">
              <a:latin typeface="Arial" charset="0"/>
            </a:endParaRPr>
          </a:p>
        </p:txBody>
      </p:sp>
      <p:graphicFrame>
        <p:nvGraphicFramePr>
          <p:cNvPr id="6180" name="Object 36"/>
          <p:cNvGraphicFramePr>
            <a:graphicFrameLocks noChangeAspect="1"/>
          </p:cNvGraphicFramePr>
          <p:nvPr/>
        </p:nvGraphicFramePr>
        <p:xfrm>
          <a:off x="5522913" y="4375150"/>
          <a:ext cx="1338262" cy="835025"/>
        </p:xfrm>
        <a:graphic>
          <a:graphicData uri="http://schemas.openxmlformats.org/presentationml/2006/ole">
            <p:oleObj spid="_x0000_s6180" name="Rovnice" r:id="rId12" imgW="622080" imgH="393480" progId="Equation.3">
              <p:embed/>
            </p:oleObj>
          </a:graphicData>
        </a:graphic>
      </p:graphicFrame>
      <p:graphicFrame>
        <p:nvGraphicFramePr>
          <p:cNvPr id="6181" name="Object 37"/>
          <p:cNvGraphicFramePr>
            <a:graphicFrameLocks noChangeAspect="1"/>
          </p:cNvGraphicFramePr>
          <p:nvPr/>
        </p:nvGraphicFramePr>
        <p:xfrm>
          <a:off x="1130300" y="5434013"/>
          <a:ext cx="1193800" cy="946150"/>
        </p:xfrm>
        <a:graphic>
          <a:graphicData uri="http://schemas.openxmlformats.org/presentationml/2006/ole">
            <p:oleObj spid="_x0000_s6181" name="Rovnice" r:id="rId13" imgW="495000" imgH="393480" progId="Equation.3">
              <p:embed/>
            </p:oleObj>
          </a:graphicData>
        </a:graphic>
      </p:graphicFrame>
      <p:graphicFrame>
        <p:nvGraphicFramePr>
          <p:cNvPr id="6182" name="Object 38"/>
          <p:cNvGraphicFramePr>
            <a:graphicFrameLocks noChangeAspect="1"/>
          </p:cNvGraphicFramePr>
          <p:nvPr/>
        </p:nvGraphicFramePr>
        <p:xfrm>
          <a:off x="3001963" y="5457825"/>
          <a:ext cx="1411287" cy="881063"/>
        </p:xfrm>
        <a:graphic>
          <a:graphicData uri="http://schemas.openxmlformats.org/presentationml/2006/ole">
            <p:oleObj spid="_x0000_s6182" name="Rovnice" r:id="rId14" imgW="622080" imgH="393480" progId="Equation.3">
              <p:embed/>
            </p:oleObj>
          </a:graphicData>
        </a:graphic>
      </p:graphicFrame>
      <p:graphicFrame>
        <p:nvGraphicFramePr>
          <p:cNvPr id="6183" name="Object 39"/>
          <p:cNvGraphicFramePr>
            <a:graphicFrameLocks noChangeAspect="1"/>
          </p:cNvGraphicFramePr>
          <p:nvPr/>
        </p:nvGraphicFramePr>
        <p:xfrm>
          <a:off x="5522913" y="5445125"/>
          <a:ext cx="1411287" cy="836613"/>
        </p:xfrm>
        <a:graphic>
          <a:graphicData uri="http://schemas.openxmlformats.org/presentationml/2006/ole">
            <p:oleObj spid="_x0000_s6183" name="Rovnice" r:id="rId15" imgW="660240" imgH="393480" progId="Equation.3">
              <p:embed/>
            </p:oleObj>
          </a:graphicData>
        </a:graphic>
      </p:graphicFrame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539750" y="5805488"/>
            <a:ext cx="4953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d) </a:t>
            </a:r>
            <a:endParaRPr lang="cs-CZ">
              <a:latin typeface="Arial" charset="0"/>
            </a:endParaRPr>
          </a:p>
        </p:txBody>
      </p:sp>
      <p:sp>
        <p:nvSpPr>
          <p:cNvPr id="6185" name="Rectangle 41"/>
          <p:cNvSpPr>
            <a:spLocks noChangeArrowheads="1"/>
          </p:cNvSpPr>
          <p:nvPr/>
        </p:nvSpPr>
        <p:spPr bwMode="auto">
          <a:xfrm>
            <a:off x="1979613" y="5732463"/>
            <a:ext cx="11334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        e) </a:t>
            </a:r>
            <a:endParaRPr lang="cs-CZ">
              <a:latin typeface="Arial" charset="0"/>
            </a:endParaRPr>
          </a:p>
        </p:txBody>
      </p:sp>
      <p:sp>
        <p:nvSpPr>
          <p:cNvPr id="6186" name="Rectangle 42"/>
          <p:cNvSpPr>
            <a:spLocks noChangeArrowheads="1"/>
          </p:cNvSpPr>
          <p:nvPr/>
        </p:nvSpPr>
        <p:spPr bwMode="auto">
          <a:xfrm>
            <a:off x="4643438" y="5661025"/>
            <a:ext cx="8223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>
                <a:latin typeface="Arial" charset="0"/>
                <a:cs typeface="Times New Roman" pitchFamily="18" charset="0"/>
              </a:rPr>
              <a:t>     f) </a:t>
            </a:r>
            <a:endParaRPr lang="cs-CZ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Výsledky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>
                <a:solidFill>
                  <a:schemeClr val="accent2"/>
                </a:solidFill>
              </a:rPr>
              <a:t>Sčítání</a:t>
            </a:r>
          </a:p>
          <a:p>
            <a:pPr>
              <a:lnSpc>
                <a:spcPct val="90000"/>
              </a:lnSpc>
            </a:pPr>
            <a:endParaRPr lang="cs-CZ" sz="280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2800"/>
              <a:t>a)       b)       c)      d)       e)        f)      </a:t>
            </a:r>
          </a:p>
          <a:p>
            <a:pPr>
              <a:lnSpc>
                <a:spcPct val="90000"/>
              </a:lnSpc>
            </a:pPr>
            <a:endParaRPr lang="cs-CZ" sz="2800"/>
          </a:p>
          <a:p>
            <a:pPr>
              <a:lnSpc>
                <a:spcPct val="90000"/>
              </a:lnSpc>
            </a:pPr>
            <a:endParaRPr lang="cs-CZ" sz="2800"/>
          </a:p>
          <a:p>
            <a:pPr>
              <a:lnSpc>
                <a:spcPct val="90000"/>
              </a:lnSpc>
              <a:buFontTx/>
              <a:buNone/>
            </a:pPr>
            <a:endParaRPr lang="cs-CZ" sz="2800"/>
          </a:p>
          <a:p>
            <a:pPr>
              <a:lnSpc>
                <a:spcPct val="90000"/>
              </a:lnSpc>
            </a:pPr>
            <a:r>
              <a:rPr lang="cs-CZ" sz="2800">
                <a:solidFill>
                  <a:srgbClr val="FF0000"/>
                </a:solidFill>
              </a:rPr>
              <a:t>Odčítání</a:t>
            </a:r>
          </a:p>
          <a:p>
            <a:pPr>
              <a:lnSpc>
                <a:spcPct val="90000"/>
              </a:lnSpc>
            </a:pPr>
            <a:r>
              <a:rPr lang="cs-CZ" sz="2800"/>
              <a:t>a)       b)       c)      d)        e)        f)     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892" name="Object 4"/>
          <p:cNvGraphicFramePr>
            <a:graphicFrameLocks noChangeAspect="1"/>
          </p:cNvGraphicFramePr>
          <p:nvPr/>
        </p:nvGraphicFramePr>
        <p:xfrm>
          <a:off x="1331913" y="2492375"/>
          <a:ext cx="352425" cy="900113"/>
        </p:xfrm>
        <a:graphic>
          <a:graphicData uri="http://schemas.openxmlformats.org/presentationml/2006/ole">
            <p:oleObj spid="_x0000_s37892" name="Rovnice" r:id="rId3" imgW="152334" imgH="393529" progId="Equation.3">
              <p:embed/>
            </p:oleObj>
          </a:graphicData>
        </a:graphic>
      </p:graphicFrame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894" name="Object 6"/>
          <p:cNvGraphicFramePr>
            <a:graphicFrameLocks noChangeAspect="1"/>
          </p:cNvGraphicFramePr>
          <p:nvPr/>
        </p:nvGraphicFramePr>
        <p:xfrm>
          <a:off x="2411413" y="2565400"/>
          <a:ext cx="460375" cy="900113"/>
        </p:xfrm>
        <a:graphic>
          <a:graphicData uri="http://schemas.openxmlformats.org/presentationml/2006/ole">
            <p:oleObj spid="_x0000_s37894" name="Rovnice" r:id="rId4" imgW="203112" imgH="393529" progId="Equation.3">
              <p:embed/>
            </p:oleObj>
          </a:graphicData>
        </a:graphic>
      </p:graphicFrame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896" name="Object 8"/>
          <p:cNvGraphicFramePr>
            <a:graphicFrameLocks noChangeAspect="1"/>
          </p:cNvGraphicFramePr>
          <p:nvPr/>
        </p:nvGraphicFramePr>
        <p:xfrm>
          <a:off x="3419475" y="2565400"/>
          <a:ext cx="439738" cy="900113"/>
        </p:xfrm>
        <a:graphic>
          <a:graphicData uri="http://schemas.openxmlformats.org/presentationml/2006/ole">
            <p:oleObj spid="_x0000_s37896" name="Rovnice" r:id="rId5" imgW="203112" imgH="393529" progId="Equation.3">
              <p:embed/>
            </p:oleObj>
          </a:graphicData>
        </a:graphic>
      </p:graphicFrame>
      <p:sp>
        <p:nvSpPr>
          <p:cNvPr id="3789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898" name="Object 10"/>
          <p:cNvGraphicFramePr>
            <a:graphicFrameLocks noChangeAspect="1"/>
          </p:cNvGraphicFramePr>
          <p:nvPr/>
        </p:nvGraphicFramePr>
        <p:xfrm>
          <a:off x="4572000" y="2636838"/>
          <a:ext cx="352425" cy="900112"/>
        </p:xfrm>
        <a:graphic>
          <a:graphicData uri="http://schemas.openxmlformats.org/presentationml/2006/ole">
            <p:oleObj spid="_x0000_s37898" name="Rovnice" r:id="rId6" imgW="152334" imgH="393529" progId="Equation.3">
              <p:embed/>
            </p:oleObj>
          </a:graphicData>
        </a:graphic>
      </p:graphicFrame>
      <p:sp>
        <p:nvSpPr>
          <p:cNvPr id="3790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900" name="Object 12"/>
          <p:cNvGraphicFramePr>
            <a:graphicFrameLocks noChangeAspect="1"/>
          </p:cNvGraphicFramePr>
          <p:nvPr/>
        </p:nvGraphicFramePr>
        <p:xfrm>
          <a:off x="5580063" y="2565400"/>
          <a:ext cx="460375" cy="896938"/>
        </p:xfrm>
        <a:graphic>
          <a:graphicData uri="http://schemas.openxmlformats.org/presentationml/2006/ole">
            <p:oleObj spid="_x0000_s37900" name="Rovnice" r:id="rId7" imgW="203112" imgH="393529" progId="Equation.3">
              <p:embed/>
            </p:oleObj>
          </a:graphicData>
        </a:graphic>
      </p:graphicFrame>
      <p:sp>
        <p:nvSpPr>
          <p:cNvPr id="37903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902" name="Object 14"/>
          <p:cNvGraphicFramePr>
            <a:graphicFrameLocks noChangeAspect="1"/>
          </p:cNvGraphicFramePr>
          <p:nvPr/>
        </p:nvGraphicFramePr>
        <p:xfrm>
          <a:off x="6732588" y="2708275"/>
          <a:ext cx="525462" cy="900113"/>
        </p:xfrm>
        <a:graphic>
          <a:graphicData uri="http://schemas.openxmlformats.org/presentationml/2006/ole">
            <p:oleObj spid="_x0000_s37902" name="Rovnice" r:id="rId8" imgW="228501" imgH="393529" progId="Equation.3">
              <p:embed/>
            </p:oleObj>
          </a:graphicData>
        </a:graphic>
      </p:graphicFrame>
      <p:sp>
        <p:nvSpPr>
          <p:cNvPr id="3790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904" name="Object 16"/>
          <p:cNvGraphicFramePr>
            <a:graphicFrameLocks noChangeAspect="1"/>
          </p:cNvGraphicFramePr>
          <p:nvPr/>
        </p:nvGraphicFramePr>
        <p:xfrm>
          <a:off x="1331913" y="5157788"/>
          <a:ext cx="349250" cy="895350"/>
        </p:xfrm>
        <a:graphic>
          <a:graphicData uri="http://schemas.openxmlformats.org/presentationml/2006/ole">
            <p:oleObj spid="_x0000_s37904" name="Rovnice" r:id="rId9" imgW="152334" imgH="393529" progId="Equation.3">
              <p:embed/>
            </p:oleObj>
          </a:graphicData>
        </a:graphic>
      </p:graphicFrame>
      <p:sp>
        <p:nvSpPr>
          <p:cNvPr id="3790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906" name="Object 18"/>
          <p:cNvGraphicFramePr>
            <a:graphicFrameLocks noChangeAspect="1"/>
          </p:cNvGraphicFramePr>
          <p:nvPr/>
        </p:nvGraphicFramePr>
        <p:xfrm>
          <a:off x="2484438" y="5084763"/>
          <a:ext cx="460375" cy="896937"/>
        </p:xfrm>
        <a:graphic>
          <a:graphicData uri="http://schemas.openxmlformats.org/presentationml/2006/ole">
            <p:oleObj spid="_x0000_s37906" name="Rovnice" r:id="rId10" imgW="203112" imgH="393529" progId="Equation.3">
              <p:embed/>
            </p:oleObj>
          </a:graphicData>
        </a:graphic>
      </p:graphicFrame>
      <p:sp>
        <p:nvSpPr>
          <p:cNvPr id="37909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908" name="Object 20"/>
          <p:cNvGraphicFramePr>
            <a:graphicFrameLocks noChangeAspect="1"/>
          </p:cNvGraphicFramePr>
          <p:nvPr/>
        </p:nvGraphicFramePr>
        <p:xfrm>
          <a:off x="3563938" y="5084763"/>
          <a:ext cx="460375" cy="896937"/>
        </p:xfrm>
        <a:graphic>
          <a:graphicData uri="http://schemas.openxmlformats.org/presentationml/2006/ole">
            <p:oleObj spid="_x0000_s37908" name="Rovnice" r:id="rId11" imgW="203112" imgH="393529" progId="Equation.3">
              <p:embed/>
            </p:oleObj>
          </a:graphicData>
        </a:graphic>
      </p:graphicFrame>
      <p:sp>
        <p:nvSpPr>
          <p:cNvPr id="37911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910" name="Object 22"/>
          <p:cNvGraphicFramePr>
            <a:graphicFrameLocks noChangeAspect="1"/>
          </p:cNvGraphicFramePr>
          <p:nvPr/>
        </p:nvGraphicFramePr>
        <p:xfrm>
          <a:off x="4643438" y="5013325"/>
          <a:ext cx="331787" cy="904875"/>
        </p:xfrm>
        <a:graphic>
          <a:graphicData uri="http://schemas.openxmlformats.org/presentationml/2006/ole">
            <p:oleObj spid="_x0000_s37910" name="Rovnice" r:id="rId12" imgW="139639" imgH="393529" progId="Equation.3">
              <p:embed/>
            </p:oleObj>
          </a:graphicData>
        </a:graphic>
      </p:graphicFrame>
      <p:sp>
        <p:nvSpPr>
          <p:cNvPr id="37913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912" name="Object 24"/>
          <p:cNvGraphicFramePr>
            <a:graphicFrameLocks noChangeAspect="1"/>
          </p:cNvGraphicFramePr>
          <p:nvPr/>
        </p:nvGraphicFramePr>
        <p:xfrm>
          <a:off x="5651500" y="5013325"/>
          <a:ext cx="460375" cy="900113"/>
        </p:xfrm>
        <a:graphic>
          <a:graphicData uri="http://schemas.openxmlformats.org/presentationml/2006/ole">
            <p:oleObj spid="_x0000_s37912" name="Rovnice" r:id="rId13" imgW="203040" imgH="393480" progId="Equation.3">
              <p:embed/>
            </p:oleObj>
          </a:graphicData>
        </a:graphic>
      </p:graphicFrame>
      <p:sp>
        <p:nvSpPr>
          <p:cNvPr id="37915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7914" name="Object 26"/>
          <p:cNvGraphicFramePr>
            <a:graphicFrameLocks noChangeAspect="1"/>
          </p:cNvGraphicFramePr>
          <p:nvPr/>
        </p:nvGraphicFramePr>
        <p:xfrm>
          <a:off x="6877050" y="5084763"/>
          <a:ext cx="420688" cy="719137"/>
        </p:xfrm>
        <a:graphic>
          <a:graphicData uri="http://schemas.openxmlformats.org/presentationml/2006/ole">
            <p:oleObj spid="_x0000_s37914" name="Rovnice" r:id="rId14" imgW="228501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>
                <a:solidFill>
                  <a:srgbClr val="FF0000"/>
                </a:solidFill>
              </a:rPr>
              <a:t>Sčítání a odčítání zlomků s různým jmenovatelem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sz="2800" dirty="0"/>
              <a:t>   Jestliže sčítáme (odčítáme) zlomky s různými jmenovateli, převedeme zlomky na společné jmenovatele </a:t>
            </a:r>
            <a:r>
              <a:rPr lang="cs-CZ" sz="2800" dirty="0" smtClean="0"/>
              <a:t>(zlomky </a:t>
            </a:r>
            <a:r>
              <a:rPr lang="cs-CZ" sz="2800" dirty="0"/>
              <a:t>vhodně rozšíříme) a sčítáme </a:t>
            </a:r>
            <a:r>
              <a:rPr lang="cs-CZ" sz="2800" dirty="0" smtClean="0"/>
              <a:t>(odčítáme</a:t>
            </a:r>
            <a:r>
              <a:rPr lang="cs-CZ" sz="2800" dirty="0"/>
              <a:t>). Nejvhodnějším společným jmenovatelem zlomků je nejmenší společný násobek jmenovatelů.</a:t>
            </a:r>
          </a:p>
          <a:p>
            <a:pPr>
              <a:buFontTx/>
              <a:buNone/>
            </a:pPr>
            <a:r>
              <a:rPr lang="cs-CZ" sz="2800" dirty="0"/>
              <a:t>     4     1      8      5      13       </a:t>
            </a:r>
            <a:r>
              <a:rPr lang="cs-CZ" sz="2800" dirty="0">
                <a:solidFill>
                  <a:srgbClr val="FF0000"/>
                </a:solidFill>
              </a:rPr>
              <a:t>   3</a:t>
            </a:r>
          </a:p>
          <a:p>
            <a:pPr>
              <a:buFontTx/>
              <a:buNone/>
            </a:pPr>
            <a:r>
              <a:rPr lang="cs-CZ" sz="2800" dirty="0"/>
              <a:t>    --- + --- = --- + --- = ---- =  </a:t>
            </a:r>
            <a:r>
              <a:rPr lang="cs-CZ" sz="2800" dirty="0">
                <a:solidFill>
                  <a:srgbClr val="FF0000"/>
                </a:solidFill>
              </a:rPr>
              <a:t>1 ---</a:t>
            </a:r>
          </a:p>
          <a:p>
            <a:pPr>
              <a:buFontTx/>
              <a:buNone/>
            </a:pPr>
            <a:r>
              <a:rPr lang="cs-CZ" sz="2800" dirty="0"/>
              <a:t>     5     2      10    </a:t>
            </a:r>
            <a:r>
              <a:rPr lang="cs-CZ" sz="2800" dirty="0" err="1"/>
              <a:t>10</a:t>
            </a:r>
            <a:r>
              <a:rPr lang="cs-CZ" sz="2800" dirty="0"/>
              <a:t>    </a:t>
            </a:r>
            <a:r>
              <a:rPr lang="cs-CZ" sz="2800" dirty="0" err="1"/>
              <a:t>10</a:t>
            </a:r>
            <a:r>
              <a:rPr lang="cs-CZ" sz="2800" dirty="0"/>
              <a:t>          </a:t>
            </a:r>
            <a:r>
              <a:rPr lang="cs-CZ" sz="2800" dirty="0" err="1">
                <a:solidFill>
                  <a:srgbClr val="FF0000"/>
                </a:solidFill>
              </a:rPr>
              <a:t>10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3613150" y="2974975"/>
            <a:ext cx="3397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</a:t>
            </a:r>
            <a:endParaRPr lang="cs-CZ">
              <a:latin typeface="Arial" charset="0"/>
            </a:endParaRPr>
          </a:p>
        </p:txBody>
      </p:sp>
      <p:sp>
        <p:nvSpPr>
          <p:cNvPr id="14366" name="Rectangle 30"/>
          <p:cNvSpPr>
            <a:spLocks noChangeArrowheads="1"/>
          </p:cNvSpPr>
          <p:nvPr/>
        </p:nvSpPr>
        <p:spPr bwMode="auto">
          <a:xfrm>
            <a:off x="3613150" y="3792538"/>
            <a:ext cx="2619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</a:t>
            </a:r>
            <a:endParaRPr lang="cs-CZ">
              <a:latin typeface="Arial" charset="0"/>
            </a:endParaRPr>
          </a:p>
        </p:txBody>
      </p:sp>
      <p:sp>
        <p:nvSpPr>
          <p:cNvPr id="14367" name="Rectangle 31"/>
          <p:cNvSpPr>
            <a:spLocks noChangeArrowheads="1"/>
          </p:cNvSpPr>
          <p:nvPr/>
        </p:nvSpPr>
        <p:spPr bwMode="auto">
          <a:xfrm>
            <a:off x="3613150" y="4610100"/>
            <a:ext cx="4953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  </a:t>
            </a:r>
            <a:endParaRPr lang="cs-CZ">
              <a:latin typeface="Arial" charset="0"/>
            </a:endParaRPr>
          </a:p>
        </p:txBody>
      </p:sp>
      <p:graphicFrame>
        <p:nvGraphicFramePr>
          <p:cNvPr id="14370" name="Object 34"/>
          <p:cNvGraphicFramePr>
            <a:graphicFrameLocks noChangeAspect="1"/>
          </p:cNvGraphicFramePr>
          <p:nvPr/>
        </p:nvGraphicFramePr>
        <p:xfrm>
          <a:off x="611188" y="1068388"/>
          <a:ext cx="1081087" cy="806450"/>
        </p:xfrm>
        <a:graphic>
          <a:graphicData uri="http://schemas.openxmlformats.org/presentationml/2006/ole">
            <p:oleObj spid="_x0000_s14370" name="Rovnice" r:id="rId3" imgW="520474" imgH="393529" progId="Equation.3">
              <p:embed/>
            </p:oleObj>
          </a:graphicData>
        </a:graphic>
      </p:graphicFrame>
      <p:graphicFrame>
        <p:nvGraphicFramePr>
          <p:cNvPr id="14369" name="Object 33"/>
          <p:cNvGraphicFramePr>
            <a:graphicFrameLocks noChangeAspect="1"/>
          </p:cNvGraphicFramePr>
          <p:nvPr/>
        </p:nvGraphicFramePr>
        <p:xfrm>
          <a:off x="3132138" y="1016000"/>
          <a:ext cx="1152525" cy="858838"/>
        </p:xfrm>
        <a:graphic>
          <a:graphicData uri="http://schemas.openxmlformats.org/presentationml/2006/ole">
            <p:oleObj spid="_x0000_s14369" name="Rovnice" r:id="rId4" imgW="520474" imgH="393529" progId="Equation.3">
              <p:embed/>
            </p:oleObj>
          </a:graphicData>
        </a:graphic>
      </p:graphicFrame>
      <p:graphicFrame>
        <p:nvGraphicFramePr>
          <p:cNvPr id="14368" name="Object 32"/>
          <p:cNvGraphicFramePr>
            <a:graphicFrameLocks noChangeAspect="1"/>
          </p:cNvGraphicFramePr>
          <p:nvPr/>
        </p:nvGraphicFramePr>
        <p:xfrm>
          <a:off x="5580063" y="912813"/>
          <a:ext cx="1152525" cy="890587"/>
        </p:xfrm>
        <a:graphic>
          <a:graphicData uri="http://schemas.openxmlformats.org/presentationml/2006/ole">
            <p:oleObj spid="_x0000_s14368" name="Rovnice" r:id="rId5" imgW="507780" imgH="393529" progId="Equation.3">
              <p:embed/>
            </p:oleObj>
          </a:graphicData>
        </a:graphic>
      </p:graphicFrame>
      <p:sp>
        <p:nvSpPr>
          <p:cNvPr id="14371" name="Rectangle 35"/>
          <p:cNvSpPr>
            <a:spLocks noChangeArrowheads="1"/>
          </p:cNvSpPr>
          <p:nvPr/>
        </p:nvSpPr>
        <p:spPr bwMode="auto">
          <a:xfrm>
            <a:off x="179388" y="0"/>
            <a:ext cx="2374900" cy="307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AutoNum type="arabicPeriod"/>
              <a:tabLst>
                <a:tab pos="504825" algn="l"/>
              </a:tabLst>
            </a:pPr>
            <a:r>
              <a:rPr lang="cs-CZ" sz="2200" b="1">
                <a:solidFill>
                  <a:schemeClr val="accent2"/>
                </a:solidFill>
                <a:latin typeface="Arial" charset="0"/>
                <a:cs typeface="Times New Roman" pitchFamily="18" charset="0"/>
              </a:rPr>
              <a:t>Sečtěte zlomky</a:t>
            </a:r>
            <a:endParaRPr lang="cs-CZ" sz="1100">
              <a:solidFill>
                <a:schemeClr val="accent2"/>
              </a:solidFill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 sz="2200" b="1">
              <a:solidFill>
                <a:schemeClr val="accent2"/>
              </a:solidFill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 sz="2200" b="1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 sz="2200" b="1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r>
              <a:rPr lang="cs-CZ" b="1">
                <a:latin typeface="Arial" charset="0"/>
              </a:rPr>
              <a:t>a)</a:t>
            </a:r>
          </a:p>
          <a:p>
            <a:pPr eaLnBrk="0" hangingPunct="0">
              <a:tabLst>
                <a:tab pos="504825" algn="l"/>
              </a:tabLst>
            </a:pPr>
            <a:endParaRPr lang="cs-CZ" b="1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r>
              <a:rPr lang="cs-CZ" b="1">
                <a:latin typeface="Arial" charset="0"/>
              </a:rPr>
              <a:t>d)</a:t>
            </a:r>
          </a:p>
        </p:txBody>
      </p:sp>
      <p:sp>
        <p:nvSpPr>
          <p:cNvPr id="14372" name="Rectangle 36"/>
          <p:cNvSpPr>
            <a:spLocks noChangeArrowheads="1"/>
          </p:cNvSpPr>
          <p:nvPr/>
        </p:nvSpPr>
        <p:spPr bwMode="auto">
          <a:xfrm>
            <a:off x="2555875" y="1341438"/>
            <a:ext cx="449263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b)</a:t>
            </a:r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r>
              <a:rPr lang="cs-CZ" sz="2200" b="1">
                <a:latin typeface="Arial" charset="0"/>
              </a:rPr>
              <a:t>e)</a:t>
            </a:r>
            <a:endParaRPr lang="cs-CZ">
              <a:latin typeface="Arial" charset="0"/>
            </a:endParaRPr>
          </a:p>
        </p:txBody>
      </p:sp>
      <p:sp>
        <p:nvSpPr>
          <p:cNvPr id="14373" name="Rectangle 37"/>
          <p:cNvSpPr>
            <a:spLocks noChangeArrowheads="1"/>
          </p:cNvSpPr>
          <p:nvPr/>
        </p:nvSpPr>
        <p:spPr bwMode="auto">
          <a:xfrm>
            <a:off x="4716463" y="1268413"/>
            <a:ext cx="915987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    c)</a:t>
            </a: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r>
              <a:rPr lang="cs-CZ" sz="2200" b="1">
                <a:latin typeface="Arial" charset="0"/>
                <a:cs typeface="Times New Roman" pitchFamily="18" charset="0"/>
              </a:rPr>
              <a:t>      f) </a:t>
            </a:r>
            <a:endParaRPr lang="cs-CZ">
              <a:latin typeface="Arial" charset="0"/>
            </a:endParaRPr>
          </a:p>
        </p:txBody>
      </p:sp>
      <p:sp>
        <p:nvSpPr>
          <p:cNvPr id="14374" name="Rectangle 38"/>
          <p:cNvSpPr>
            <a:spLocks noChangeArrowheads="1"/>
          </p:cNvSpPr>
          <p:nvPr/>
        </p:nvSpPr>
        <p:spPr bwMode="auto">
          <a:xfrm>
            <a:off x="3613150" y="4610100"/>
            <a:ext cx="4953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  </a:t>
            </a:r>
            <a:endParaRPr lang="cs-CZ">
              <a:latin typeface="Arial" charset="0"/>
            </a:endParaRPr>
          </a:p>
        </p:txBody>
      </p:sp>
      <p:graphicFrame>
        <p:nvGraphicFramePr>
          <p:cNvPr id="14375" name="Object 39"/>
          <p:cNvGraphicFramePr>
            <a:graphicFrameLocks noChangeAspect="1"/>
          </p:cNvGraphicFramePr>
          <p:nvPr/>
        </p:nvGraphicFramePr>
        <p:xfrm>
          <a:off x="611188" y="2306638"/>
          <a:ext cx="1223962" cy="973137"/>
        </p:xfrm>
        <a:graphic>
          <a:graphicData uri="http://schemas.openxmlformats.org/presentationml/2006/ole">
            <p:oleObj spid="_x0000_s14375" name="Rovnice" r:id="rId6" imgW="495000" imgH="393480" progId="Equation.3">
              <p:embed/>
            </p:oleObj>
          </a:graphicData>
        </a:graphic>
      </p:graphicFrame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14378" name="Object 42"/>
          <p:cNvGraphicFramePr>
            <a:graphicFrameLocks noChangeAspect="1"/>
          </p:cNvGraphicFramePr>
          <p:nvPr/>
        </p:nvGraphicFramePr>
        <p:xfrm>
          <a:off x="3292475" y="2487613"/>
          <a:ext cx="1263650" cy="1001712"/>
        </p:xfrm>
        <a:graphic>
          <a:graphicData uri="http://schemas.openxmlformats.org/presentationml/2006/ole">
            <p:oleObj spid="_x0000_s14378" name="Rovnice" r:id="rId7" imgW="495000" imgH="393480" progId="Equation.3">
              <p:embed/>
            </p:oleObj>
          </a:graphicData>
        </a:graphic>
      </p:graphicFrame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14380" name="Object 44"/>
          <p:cNvGraphicFramePr>
            <a:graphicFrameLocks noChangeAspect="1"/>
          </p:cNvGraphicFramePr>
          <p:nvPr/>
        </p:nvGraphicFramePr>
        <p:xfrm>
          <a:off x="5651500" y="2420938"/>
          <a:ext cx="1296988" cy="966787"/>
        </p:xfrm>
        <a:graphic>
          <a:graphicData uri="http://schemas.openxmlformats.org/presentationml/2006/ole">
            <p:oleObj spid="_x0000_s14380" name="Rovnice" r:id="rId8" imgW="520474" imgH="393529" progId="Equation.3">
              <p:embed/>
            </p:oleObj>
          </a:graphicData>
        </a:graphic>
      </p:graphicFrame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179388" y="3429000"/>
            <a:ext cx="438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Arial" charset="0"/>
              </a:rPr>
              <a:t>2. Odečtěte zlomky</a:t>
            </a:r>
          </a:p>
        </p:txBody>
      </p:sp>
      <p:sp>
        <p:nvSpPr>
          <p:cNvPr id="14383" name="Rectangle 47"/>
          <p:cNvSpPr>
            <a:spLocks noChangeArrowheads="1"/>
          </p:cNvSpPr>
          <p:nvPr/>
        </p:nvSpPr>
        <p:spPr bwMode="auto">
          <a:xfrm>
            <a:off x="3684588" y="6043613"/>
            <a:ext cx="3397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</a:t>
            </a:r>
            <a:endParaRPr lang="cs-CZ">
              <a:latin typeface="Arial" charset="0"/>
            </a:endParaRPr>
          </a:p>
        </p:txBody>
      </p:sp>
      <p:graphicFrame>
        <p:nvGraphicFramePr>
          <p:cNvPr id="14384" name="Object 48"/>
          <p:cNvGraphicFramePr>
            <a:graphicFrameLocks noChangeAspect="1"/>
          </p:cNvGraphicFramePr>
          <p:nvPr/>
        </p:nvGraphicFramePr>
        <p:xfrm>
          <a:off x="684213" y="4149725"/>
          <a:ext cx="1054100" cy="806450"/>
        </p:xfrm>
        <a:graphic>
          <a:graphicData uri="http://schemas.openxmlformats.org/presentationml/2006/ole">
            <p:oleObj spid="_x0000_s14384" name="Rovnice" r:id="rId9" imgW="507960" imgH="393480" progId="Equation.3">
              <p:embed/>
            </p:oleObj>
          </a:graphicData>
        </a:graphic>
      </p:graphicFrame>
      <p:graphicFrame>
        <p:nvGraphicFramePr>
          <p:cNvPr id="14385" name="Object 49"/>
          <p:cNvGraphicFramePr>
            <a:graphicFrameLocks noChangeAspect="1"/>
          </p:cNvGraphicFramePr>
          <p:nvPr/>
        </p:nvGraphicFramePr>
        <p:xfrm>
          <a:off x="3232150" y="4084638"/>
          <a:ext cx="1095375" cy="858837"/>
        </p:xfrm>
        <a:graphic>
          <a:graphicData uri="http://schemas.openxmlformats.org/presentationml/2006/ole">
            <p:oleObj spid="_x0000_s14385" name="Rovnice" r:id="rId10" imgW="495000" imgH="393480" progId="Equation.3">
              <p:embed/>
            </p:oleObj>
          </a:graphicData>
        </a:graphic>
      </p:graphicFrame>
      <p:sp>
        <p:nvSpPr>
          <p:cNvPr id="14386" name="Rectangle 50"/>
          <p:cNvSpPr>
            <a:spLocks noChangeArrowheads="1"/>
          </p:cNvSpPr>
          <p:nvPr/>
        </p:nvSpPr>
        <p:spPr bwMode="auto">
          <a:xfrm>
            <a:off x="179388" y="4365625"/>
            <a:ext cx="23749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tabLst>
                <a:tab pos="504825" algn="l"/>
              </a:tabLst>
            </a:pPr>
            <a:r>
              <a:rPr lang="cs-CZ" b="1">
                <a:latin typeface="Arial" charset="0"/>
              </a:rPr>
              <a:t>a)</a:t>
            </a:r>
          </a:p>
          <a:p>
            <a:pPr eaLnBrk="0" hangingPunct="0">
              <a:tabLst>
                <a:tab pos="504825" algn="l"/>
              </a:tabLst>
            </a:pPr>
            <a:endParaRPr lang="cs-CZ" b="1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r>
              <a:rPr lang="cs-CZ" b="1">
                <a:latin typeface="Arial" charset="0"/>
              </a:rPr>
              <a:t>d)</a:t>
            </a: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2627313" y="4365625"/>
            <a:ext cx="449262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b)</a:t>
            </a:r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r>
              <a:rPr lang="cs-CZ" sz="2200" b="1">
                <a:latin typeface="Arial" charset="0"/>
              </a:rPr>
              <a:t>e)</a:t>
            </a:r>
            <a:endParaRPr lang="cs-CZ">
              <a:latin typeface="Arial" charset="0"/>
            </a:endParaRPr>
          </a:p>
        </p:txBody>
      </p:sp>
      <p:sp>
        <p:nvSpPr>
          <p:cNvPr id="14388" name="Rectangle 52"/>
          <p:cNvSpPr>
            <a:spLocks noChangeArrowheads="1"/>
          </p:cNvSpPr>
          <p:nvPr/>
        </p:nvSpPr>
        <p:spPr bwMode="auto">
          <a:xfrm>
            <a:off x="4787900" y="4365625"/>
            <a:ext cx="915988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    c)</a:t>
            </a: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r>
              <a:rPr lang="cs-CZ" sz="2200" b="1">
                <a:latin typeface="Arial" charset="0"/>
                <a:cs typeface="Times New Roman" pitchFamily="18" charset="0"/>
              </a:rPr>
              <a:t>      f) </a:t>
            </a:r>
            <a:endParaRPr lang="cs-CZ">
              <a:latin typeface="Arial" charset="0"/>
            </a:endParaRPr>
          </a:p>
        </p:txBody>
      </p:sp>
      <p:graphicFrame>
        <p:nvGraphicFramePr>
          <p:cNvPr id="14389" name="Object 53"/>
          <p:cNvGraphicFramePr>
            <a:graphicFrameLocks noChangeAspect="1"/>
          </p:cNvGraphicFramePr>
          <p:nvPr/>
        </p:nvGraphicFramePr>
        <p:xfrm>
          <a:off x="682625" y="5375275"/>
          <a:ext cx="1223963" cy="973138"/>
        </p:xfrm>
        <a:graphic>
          <a:graphicData uri="http://schemas.openxmlformats.org/presentationml/2006/ole">
            <p:oleObj spid="_x0000_s14389" name="Rovnice" r:id="rId11" imgW="495000" imgH="393480" progId="Equation.3">
              <p:embed/>
            </p:oleObj>
          </a:graphicData>
        </a:graphic>
      </p:graphicFrame>
      <p:graphicFrame>
        <p:nvGraphicFramePr>
          <p:cNvPr id="14390" name="Object 54"/>
          <p:cNvGraphicFramePr>
            <a:graphicFrameLocks noChangeAspect="1"/>
          </p:cNvGraphicFramePr>
          <p:nvPr/>
        </p:nvGraphicFramePr>
        <p:xfrm>
          <a:off x="3363913" y="5556250"/>
          <a:ext cx="1263650" cy="1001713"/>
        </p:xfrm>
        <a:graphic>
          <a:graphicData uri="http://schemas.openxmlformats.org/presentationml/2006/ole">
            <p:oleObj spid="_x0000_s14390" name="Rovnice" r:id="rId12" imgW="495000" imgH="393480" progId="Equation.3">
              <p:embed/>
            </p:oleObj>
          </a:graphicData>
        </a:graphic>
      </p:graphicFrame>
      <p:graphicFrame>
        <p:nvGraphicFramePr>
          <p:cNvPr id="14391" name="Object 55"/>
          <p:cNvGraphicFramePr>
            <a:graphicFrameLocks noChangeAspect="1"/>
          </p:cNvGraphicFramePr>
          <p:nvPr/>
        </p:nvGraphicFramePr>
        <p:xfrm>
          <a:off x="5754688" y="5489575"/>
          <a:ext cx="1233487" cy="966788"/>
        </p:xfrm>
        <a:graphic>
          <a:graphicData uri="http://schemas.openxmlformats.org/presentationml/2006/ole">
            <p:oleObj spid="_x0000_s14391" name="Rovnice" r:id="rId13" imgW="495000" imgH="393480" progId="Equation.3">
              <p:embed/>
            </p:oleObj>
          </a:graphicData>
        </a:graphic>
      </p:graphicFrame>
      <p:graphicFrame>
        <p:nvGraphicFramePr>
          <p:cNvPr id="14392" name="Object 56"/>
          <p:cNvGraphicFramePr>
            <a:graphicFrameLocks noChangeAspect="1"/>
          </p:cNvGraphicFramePr>
          <p:nvPr/>
        </p:nvGraphicFramePr>
        <p:xfrm>
          <a:off x="5724525" y="4076700"/>
          <a:ext cx="1152525" cy="890588"/>
        </p:xfrm>
        <a:graphic>
          <a:graphicData uri="http://schemas.openxmlformats.org/presentationml/2006/ole">
            <p:oleObj spid="_x0000_s14392" name="Rovnice" r:id="rId14" imgW="5079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39" name="Rectangle 27"/>
          <p:cNvSpPr>
            <a:spLocks noChangeArrowheads="1"/>
          </p:cNvSpPr>
          <p:nvPr/>
        </p:nvSpPr>
        <p:spPr bwMode="auto">
          <a:xfrm>
            <a:off x="3613150" y="2974975"/>
            <a:ext cx="3397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</a:t>
            </a:r>
            <a:endParaRPr lang="cs-CZ">
              <a:latin typeface="Arial" charset="0"/>
            </a:endParaRPr>
          </a:p>
        </p:txBody>
      </p:sp>
      <p:sp>
        <p:nvSpPr>
          <p:cNvPr id="38940" name="Rectangle 28"/>
          <p:cNvSpPr>
            <a:spLocks noChangeArrowheads="1"/>
          </p:cNvSpPr>
          <p:nvPr/>
        </p:nvSpPr>
        <p:spPr bwMode="auto">
          <a:xfrm>
            <a:off x="3613150" y="3792538"/>
            <a:ext cx="2619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</a:t>
            </a:r>
            <a:endParaRPr lang="cs-CZ">
              <a:latin typeface="Arial" charset="0"/>
            </a:endParaRPr>
          </a:p>
        </p:txBody>
      </p:sp>
      <p:sp>
        <p:nvSpPr>
          <p:cNvPr id="38941" name="Rectangle 29"/>
          <p:cNvSpPr>
            <a:spLocks noChangeArrowheads="1"/>
          </p:cNvSpPr>
          <p:nvPr/>
        </p:nvSpPr>
        <p:spPr bwMode="auto">
          <a:xfrm>
            <a:off x="3613150" y="4610100"/>
            <a:ext cx="4953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  </a:t>
            </a:r>
            <a:endParaRPr lang="cs-CZ">
              <a:latin typeface="Arial" charset="0"/>
            </a:endParaRPr>
          </a:p>
        </p:txBody>
      </p:sp>
      <p:graphicFrame>
        <p:nvGraphicFramePr>
          <p:cNvPr id="38942" name="Object 30"/>
          <p:cNvGraphicFramePr>
            <a:graphicFrameLocks noChangeAspect="1"/>
          </p:cNvGraphicFramePr>
          <p:nvPr/>
        </p:nvGraphicFramePr>
        <p:xfrm>
          <a:off x="914400" y="1052513"/>
          <a:ext cx="474663" cy="806450"/>
        </p:xfrm>
        <a:graphic>
          <a:graphicData uri="http://schemas.openxmlformats.org/presentationml/2006/ole">
            <p:oleObj spid="_x0000_s38942" name="Rovnice" r:id="rId3" imgW="228600" imgH="393480" progId="Equation.3">
              <p:embed/>
            </p:oleObj>
          </a:graphicData>
        </a:graphic>
      </p:graphicFrame>
      <p:graphicFrame>
        <p:nvGraphicFramePr>
          <p:cNvPr id="38943" name="Object 31"/>
          <p:cNvGraphicFramePr>
            <a:graphicFrameLocks noChangeAspect="1"/>
          </p:cNvGraphicFramePr>
          <p:nvPr/>
        </p:nvGraphicFramePr>
        <p:xfrm>
          <a:off x="3454400" y="1016000"/>
          <a:ext cx="506413" cy="858838"/>
        </p:xfrm>
        <a:graphic>
          <a:graphicData uri="http://schemas.openxmlformats.org/presentationml/2006/ole">
            <p:oleObj spid="_x0000_s38943" name="Rovnice" r:id="rId4" imgW="228600" imgH="393480" progId="Equation.3">
              <p:embed/>
            </p:oleObj>
          </a:graphicData>
        </a:graphic>
      </p:graphicFrame>
      <p:graphicFrame>
        <p:nvGraphicFramePr>
          <p:cNvPr id="38944" name="Object 32"/>
          <p:cNvGraphicFramePr>
            <a:graphicFrameLocks noChangeAspect="1"/>
          </p:cNvGraphicFramePr>
          <p:nvPr/>
        </p:nvGraphicFramePr>
        <p:xfrm>
          <a:off x="5926138" y="912813"/>
          <a:ext cx="460375" cy="890587"/>
        </p:xfrm>
        <a:graphic>
          <a:graphicData uri="http://schemas.openxmlformats.org/presentationml/2006/ole">
            <p:oleObj spid="_x0000_s38944" name="Rovnice" r:id="rId5" imgW="203040" imgH="393480" progId="Equation.3">
              <p:embed/>
            </p:oleObj>
          </a:graphicData>
        </a:graphic>
      </p:graphicFrame>
      <p:sp>
        <p:nvSpPr>
          <p:cNvPr id="38945" name="Rectangle 33"/>
          <p:cNvSpPr>
            <a:spLocks noChangeArrowheads="1"/>
          </p:cNvSpPr>
          <p:nvPr/>
        </p:nvSpPr>
        <p:spPr bwMode="auto">
          <a:xfrm>
            <a:off x="2555875" y="1341438"/>
            <a:ext cx="449263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b)</a:t>
            </a:r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r>
              <a:rPr lang="cs-CZ" sz="2200" b="1">
                <a:latin typeface="Arial" charset="0"/>
              </a:rPr>
              <a:t>e)</a:t>
            </a:r>
            <a:endParaRPr lang="cs-CZ">
              <a:latin typeface="Arial" charset="0"/>
            </a:endParaRPr>
          </a:p>
        </p:txBody>
      </p:sp>
      <p:sp>
        <p:nvSpPr>
          <p:cNvPr id="38946" name="Rectangle 34"/>
          <p:cNvSpPr>
            <a:spLocks noChangeArrowheads="1"/>
          </p:cNvSpPr>
          <p:nvPr/>
        </p:nvSpPr>
        <p:spPr bwMode="auto">
          <a:xfrm>
            <a:off x="4716463" y="1268413"/>
            <a:ext cx="915987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    c)</a:t>
            </a: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r>
              <a:rPr lang="cs-CZ" sz="2200" b="1">
                <a:latin typeface="Arial" charset="0"/>
                <a:cs typeface="Times New Roman" pitchFamily="18" charset="0"/>
              </a:rPr>
              <a:t>      f) </a:t>
            </a:r>
            <a:endParaRPr lang="cs-CZ">
              <a:latin typeface="Arial" charset="0"/>
            </a:endParaRPr>
          </a:p>
        </p:txBody>
      </p:sp>
      <p:sp>
        <p:nvSpPr>
          <p:cNvPr id="38947" name="Rectangle 35"/>
          <p:cNvSpPr>
            <a:spLocks noChangeArrowheads="1"/>
          </p:cNvSpPr>
          <p:nvPr/>
        </p:nvSpPr>
        <p:spPr bwMode="auto">
          <a:xfrm>
            <a:off x="3613150" y="4610100"/>
            <a:ext cx="4953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  </a:t>
            </a:r>
            <a:endParaRPr lang="cs-CZ">
              <a:latin typeface="Arial" charset="0"/>
            </a:endParaRPr>
          </a:p>
        </p:txBody>
      </p:sp>
      <p:graphicFrame>
        <p:nvGraphicFramePr>
          <p:cNvPr id="38948" name="Object 36"/>
          <p:cNvGraphicFramePr>
            <a:graphicFrameLocks noChangeAspect="1"/>
          </p:cNvGraphicFramePr>
          <p:nvPr/>
        </p:nvGraphicFramePr>
        <p:xfrm>
          <a:off x="939800" y="2306638"/>
          <a:ext cx="565150" cy="973137"/>
        </p:xfrm>
        <a:graphic>
          <a:graphicData uri="http://schemas.openxmlformats.org/presentationml/2006/ole">
            <p:oleObj spid="_x0000_s38948" name="Rovnice" r:id="rId6" imgW="228600" imgH="393480" progId="Equation.3">
              <p:embed/>
            </p:oleObj>
          </a:graphicData>
        </a:graphic>
      </p:graphicFrame>
      <p:graphicFrame>
        <p:nvGraphicFramePr>
          <p:cNvPr id="38949" name="Object 37"/>
          <p:cNvGraphicFramePr>
            <a:graphicFrameLocks noChangeAspect="1"/>
          </p:cNvGraphicFramePr>
          <p:nvPr/>
        </p:nvGraphicFramePr>
        <p:xfrm>
          <a:off x="3648075" y="2487613"/>
          <a:ext cx="550863" cy="1001712"/>
        </p:xfrm>
        <a:graphic>
          <a:graphicData uri="http://schemas.openxmlformats.org/presentationml/2006/ole">
            <p:oleObj spid="_x0000_s38949" name="Rovnice" r:id="rId7" imgW="215640" imgH="393480" progId="Equation.3">
              <p:embed/>
            </p:oleObj>
          </a:graphicData>
        </a:graphic>
      </p:graphicFrame>
      <p:graphicFrame>
        <p:nvGraphicFramePr>
          <p:cNvPr id="38950" name="Object 38"/>
          <p:cNvGraphicFramePr>
            <a:graphicFrameLocks noChangeAspect="1"/>
          </p:cNvGraphicFramePr>
          <p:nvPr/>
        </p:nvGraphicFramePr>
        <p:xfrm>
          <a:off x="6015038" y="2420938"/>
          <a:ext cx="569912" cy="966787"/>
        </p:xfrm>
        <a:graphic>
          <a:graphicData uri="http://schemas.openxmlformats.org/presentationml/2006/ole">
            <p:oleObj spid="_x0000_s38950" name="Rovnice" r:id="rId8" imgW="228600" imgH="393480" progId="Equation.3">
              <p:embed/>
            </p:oleObj>
          </a:graphicData>
        </a:graphic>
      </p:graphicFrame>
      <p:sp>
        <p:nvSpPr>
          <p:cNvPr id="38951" name="Rectangle 39"/>
          <p:cNvSpPr>
            <a:spLocks noChangeArrowheads="1"/>
          </p:cNvSpPr>
          <p:nvPr/>
        </p:nvSpPr>
        <p:spPr bwMode="auto">
          <a:xfrm>
            <a:off x="179388" y="3429000"/>
            <a:ext cx="438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Arial" charset="0"/>
              </a:rPr>
              <a:t>2. Odečtěte zlomky</a:t>
            </a:r>
          </a:p>
        </p:txBody>
      </p:sp>
      <p:sp>
        <p:nvSpPr>
          <p:cNvPr id="38952" name="Rectangle 40"/>
          <p:cNvSpPr>
            <a:spLocks noChangeArrowheads="1"/>
          </p:cNvSpPr>
          <p:nvPr/>
        </p:nvSpPr>
        <p:spPr bwMode="auto">
          <a:xfrm>
            <a:off x="3684588" y="6043613"/>
            <a:ext cx="3397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</a:t>
            </a:r>
            <a:endParaRPr lang="cs-CZ">
              <a:latin typeface="Arial" charset="0"/>
            </a:endParaRPr>
          </a:p>
        </p:txBody>
      </p:sp>
      <p:graphicFrame>
        <p:nvGraphicFramePr>
          <p:cNvPr id="38953" name="Object 41"/>
          <p:cNvGraphicFramePr>
            <a:graphicFrameLocks noChangeAspect="1"/>
          </p:cNvGraphicFramePr>
          <p:nvPr/>
        </p:nvGraphicFramePr>
        <p:xfrm>
          <a:off x="1000125" y="4149725"/>
          <a:ext cx="422275" cy="806450"/>
        </p:xfrm>
        <a:graphic>
          <a:graphicData uri="http://schemas.openxmlformats.org/presentationml/2006/ole">
            <p:oleObj spid="_x0000_s38953" name="Rovnice" r:id="rId9" imgW="203040" imgH="393480" progId="Equation.3">
              <p:embed/>
            </p:oleObj>
          </a:graphicData>
        </a:graphic>
      </p:graphicFrame>
      <p:graphicFrame>
        <p:nvGraphicFramePr>
          <p:cNvPr id="38954" name="Object 42"/>
          <p:cNvGraphicFramePr>
            <a:graphicFrameLocks noChangeAspect="1"/>
          </p:cNvGraphicFramePr>
          <p:nvPr/>
        </p:nvGraphicFramePr>
        <p:xfrm>
          <a:off x="3190875" y="4084638"/>
          <a:ext cx="1177925" cy="858837"/>
        </p:xfrm>
        <a:graphic>
          <a:graphicData uri="http://schemas.openxmlformats.org/presentationml/2006/ole">
            <p:oleObj spid="_x0000_s38954" name="Rovnice" r:id="rId10" imgW="533160" imgH="393480" progId="Equation.3">
              <p:embed/>
            </p:oleObj>
          </a:graphicData>
        </a:graphic>
      </p:graphicFrame>
      <p:sp>
        <p:nvSpPr>
          <p:cNvPr id="38955" name="Rectangle 43"/>
          <p:cNvSpPr>
            <a:spLocks noChangeArrowheads="1"/>
          </p:cNvSpPr>
          <p:nvPr/>
        </p:nvSpPr>
        <p:spPr bwMode="auto">
          <a:xfrm>
            <a:off x="179388" y="4365625"/>
            <a:ext cx="23749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tabLst>
                <a:tab pos="504825" algn="l"/>
              </a:tabLst>
            </a:pPr>
            <a:r>
              <a:rPr lang="cs-CZ" b="1">
                <a:latin typeface="Arial" charset="0"/>
              </a:rPr>
              <a:t>a)</a:t>
            </a:r>
          </a:p>
          <a:p>
            <a:pPr eaLnBrk="0" hangingPunct="0">
              <a:tabLst>
                <a:tab pos="504825" algn="l"/>
              </a:tabLst>
            </a:pPr>
            <a:endParaRPr lang="cs-CZ" b="1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endParaRPr lang="cs-CZ">
              <a:latin typeface="Arial" charset="0"/>
            </a:endParaRPr>
          </a:p>
          <a:p>
            <a:pPr eaLnBrk="0" hangingPunct="0">
              <a:tabLst>
                <a:tab pos="504825" algn="l"/>
              </a:tabLst>
            </a:pPr>
            <a:r>
              <a:rPr lang="cs-CZ" b="1">
                <a:latin typeface="Arial" charset="0"/>
              </a:rPr>
              <a:t>d)</a:t>
            </a:r>
          </a:p>
        </p:txBody>
      </p:sp>
      <p:sp>
        <p:nvSpPr>
          <p:cNvPr id="38956" name="Rectangle 44"/>
          <p:cNvSpPr>
            <a:spLocks noChangeArrowheads="1"/>
          </p:cNvSpPr>
          <p:nvPr/>
        </p:nvSpPr>
        <p:spPr bwMode="auto">
          <a:xfrm>
            <a:off x="2627313" y="4365625"/>
            <a:ext cx="449262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b)</a:t>
            </a:r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endParaRPr lang="cs-CZ" sz="2200" b="1">
              <a:latin typeface="Arial" charset="0"/>
            </a:endParaRPr>
          </a:p>
          <a:p>
            <a:r>
              <a:rPr lang="cs-CZ" sz="2200" b="1">
                <a:latin typeface="Arial" charset="0"/>
              </a:rPr>
              <a:t>e)</a:t>
            </a:r>
            <a:endParaRPr lang="cs-CZ">
              <a:latin typeface="Arial" charset="0"/>
            </a:endParaRPr>
          </a:p>
        </p:txBody>
      </p:sp>
      <p:sp>
        <p:nvSpPr>
          <p:cNvPr id="38957" name="Rectangle 45"/>
          <p:cNvSpPr>
            <a:spLocks noChangeArrowheads="1"/>
          </p:cNvSpPr>
          <p:nvPr/>
        </p:nvSpPr>
        <p:spPr bwMode="auto">
          <a:xfrm>
            <a:off x="4787900" y="4365625"/>
            <a:ext cx="915988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2200" b="1">
                <a:latin typeface="Arial" charset="0"/>
                <a:cs typeface="Times New Roman" pitchFamily="18" charset="0"/>
              </a:rPr>
              <a:t>      c)</a:t>
            </a: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endParaRPr lang="cs-CZ" sz="2200" b="1">
              <a:latin typeface="Arial" charset="0"/>
              <a:cs typeface="Times New Roman" pitchFamily="18" charset="0"/>
            </a:endParaRPr>
          </a:p>
          <a:p>
            <a:r>
              <a:rPr lang="cs-CZ" sz="2200" b="1">
                <a:latin typeface="Arial" charset="0"/>
                <a:cs typeface="Times New Roman" pitchFamily="18" charset="0"/>
              </a:rPr>
              <a:t>      f) </a:t>
            </a:r>
            <a:endParaRPr lang="cs-CZ">
              <a:latin typeface="Arial" charset="0"/>
            </a:endParaRPr>
          </a:p>
        </p:txBody>
      </p:sp>
      <p:graphicFrame>
        <p:nvGraphicFramePr>
          <p:cNvPr id="38958" name="Object 46"/>
          <p:cNvGraphicFramePr>
            <a:graphicFrameLocks noChangeAspect="1"/>
          </p:cNvGraphicFramePr>
          <p:nvPr/>
        </p:nvGraphicFramePr>
        <p:xfrm>
          <a:off x="1104900" y="5375275"/>
          <a:ext cx="377825" cy="973138"/>
        </p:xfrm>
        <a:graphic>
          <a:graphicData uri="http://schemas.openxmlformats.org/presentationml/2006/ole">
            <p:oleObj spid="_x0000_s38958" name="Rovnice" r:id="rId11" imgW="152280" imgH="393480" progId="Equation.3">
              <p:embed/>
            </p:oleObj>
          </a:graphicData>
        </a:graphic>
      </p:graphicFrame>
      <p:graphicFrame>
        <p:nvGraphicFramePr>
          <p:cNvPr id="38959" name="Object 47"/>
          <p:cNvGraphicFramePr>
            <a:graphicFrameLocks noChangeAspect="1"/>
          </p:cNvGraphicFramePr>
          <p:nvPr/>
        </p:nvGraphicFramePr>
        <p:xfrm>
          <a:off x="3735388" y="5556250"/>
          <a:ext cx="519112" cy="1001713"/>
        </p:xfrm>
        <a:graphic>
          <a:graphicData uri="http://schemas.openxmlformats.org/presentationml/2006/ole">
            <p:oleObj spid="_x0000_s38959" name="Rovnice" r:id="rId12" imgW="203040" imgH="393480" progId="Equation.3">
              <p:embed/>
            </p:oleObj>
          </a:graphicData>
        </a:graphic>
      </p:graphicFrame>
      <p:graphicFrame>
        <p:nvGraphicFramePr>
          <p:cNvPr id="38960" name="Object 48"/>
          <p:cNvGraphicFramePr>
            <a:graphicFrameLocks noChangeAspect="1"/>
          </p:cNvGraphicFramePr>
          <p:nvPr/>
        </p:nvGraphicFramePr>
        <p:xfrm>
          <a:off x="6072188" y="5516563"/>
          <a:ext cx="538162" cy="966787"/>
        </p:xfrm>
        <a:graphic>
          <a:graphicData uri="http://schemas.openxmlformats.org/presentationml/2006/ole">
            <p:oleObj spid="_x0000_s38960" name="Rovnice" r:id="rId13" imgW="215640" imgH="393480" progId="Equation.3">
              <p:embed/>
            </p:oleObj>
          </a:graphicData>
        </a:graphic>
      </p:graphicFrame>
      <p:graphicFrame>
        <p:nvGraphicFramePr>
          <p:cNvPr id="38961" name="Object 49"/>
          <p:cNvGraphicFramePr>
            <a:graphicFrameLocks noChangeAspect="1"/>
          </p:cNvGraphicFramePr>
          <p:nvPr/>
        </p:nvGraphicFramePr>
        <p:xfrm>
          <a:off x="6127750" y="4076700"/>
          <a:ext cx="346075" cy="890588"/>
        </p:xfrm>
        <a:graphic>
          <a:graphicData uri="http://schemas.openxmlformats.org/presentationml/2006/ole">
            <p:oleObj spid="_x0000_s38961" name="Rovnice" r:id="rId14" imgW="152280" imgH="393480" progId="Equation.3">
              <p:embed/>
            </p:oleObj>
          </a:graphicData>
        </a:graphic>
      </p:graphicFrame>
      <p:sp>
        <p:nvSpPr>
          <p:cNvPr id="38962" name="Rectangle 50"/>
          <p:cNvSpPr>
            <a:spLocks noChangeArrowheads="1"/>
          </p:cNvSpPr>
          <p:nvPr/>
        </p:nvSpPr>
        <p:spPr bwMode="auto">
          <a:xfrm>
            <a:off x="323850" y="260350"/>
            <a:ext cx="1835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>
                <a:solidFill>
                  <a:schemeClr val="accent2"/>
                </a:solidFill>
                <a:latin typeface="Arial" charset="0"/>
              </a:rPr>
              <a:t>Výsledky</a:t>
            </a:r>
          </a:p>
          <a:p>
            <a:r>
              <a:rPr lang="cs-CZ" b="1">
                <a:solidFill>
                  <a:schemeClr val="accent2"/>
                </a:solidFill>
                <a:latin typeface="Arial" charset="0"/>
              </a:rPr>
              <a:t>Sečtěte zlomky</a:t>
            </a:r>
          </a:p>
        </p:txBody>
      </p:sp>
      <p:sp>
        <p:nvSpPr>
          <p:cNvPr id="38963" name="Rectangle 51"/>
          <p:cNvSpPr>
            <a:spLocks noChangeArrowheads="1"/>
          </p:cNvSpPr>
          <p:nvPr/>
        </p:nvSpPr>
        <p:spPr bwMode="auto">
          <a:xfrm>
            <a:off x="179388" y="1196975"/>
            <a:ext cx="4318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b="1">
                <a:latin typeface="Arial" charset="0"/>
              </a:rPr>
              <a:t>a)</a:t>
            </a:r>
          </a:p>
          <a:p>
            <a:endParaRPr lang="cs-CZ" b="1">
              <a:latin typeface="Arial" charset="0"/>
            </a:endParaRPr>
          </a:p>
          <a:p>
            <a:endParaRPr lang="cs-CZ">
              <a:latin typeface="Arial" charset="0"/>
            </a:endParaRPr>
          </a:p>
          <a:p>
            <a:endParaRPr lang="cs-CZ">
              <a:latin typeface="Arial" charset="0"/>
            </a:endParaRPr>
          </a:p>
          <a:p>
            <a:endParaRPr lang="cs-CZ">
              <a:latin typeface="Arial" charset="0"/>
            </a:endParaRPr>
          </a:p>
          <a:p>
            <a:r>
              <a:rPr lang="cs-CZ" b="1">
                <a:latin typeface="Arial" charset="0"/>
              </a:rPr>
              <a:t>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Rectangle 7"/>
          <p:cNvSpPr>
            <a:spLocks noGrp="1" noChangeArrowheads="1"/>
          </p:cNvSpPr>
          <p:nvPr>
            <p:ph type="title"/>
          </p:nvPr>
        </p:nvSpPr>
        <p:spPr>
          <a:xfrm>
            <a:off x="395288" y="1125538"/>
            <a:ext cx="8229600" cy="1143000"/>
          </a:xfrm>
        </p:spPr>
        <p:txBody>
          <a:bodyPr/>
          <a:lstStyle/>
          <a:p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Slovní úlohy</a:t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2400" dirty="0"/>
              <a:t>1) Do    litru vody nalijeme         litru ovocné šťávy. Kolik </a:t>
            </a:r>
            <a:br>
              <a:rPr lang="cs-CZ" sz="2400" dirty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litrů nápoje </a:t>
            </a:r>
            <a:r>
              <a:rPr lang="cs-CZ" sz="2400" dirty="0" smtClean="0"/>
              <a:t>dostaneme?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2) Z jednoho litru nápoje odlijeme      litru. Kolik litru nápoje </a:t>
            </a:r>
            <a:r>
              <a:rPr lang="cs-CZ" sz="2400" dirty="0" smtClean="0"/>
              <a:t>zůstane? 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3) Maminka potřebuje        látky na ubrus,         látky na </a:t>
            </a:r>
            <a:br>
              <a:rPr lang="cs-CZ" sz="2400" dirty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utěrky a       látky na závěsy. Kolik metrů látky maminka </a:t>
            </a:r>
            <a:r>
              <a:rPr lang="cs-CZ" sz="2400" dirty="0" smtClean="0"/>
              <a:t>spotřebuje?</a:t>
            </a:r>
            <a:endParaRPr lang="cs-CZ" sz="4000" dirty="0"/>
          </a:p>
        </p:txBody>
      </p:sp>
      <p:graphicFrame>
        <p:nvGraphicFramePr>
          <p:cNvPr id="32776" name="Object 8"/>
          <p:cNvGraphicFramePr>
            <a:graphicFrameLocks noChangeAspect="1"/>
          </p:cNvGraphicFramePr>
          <p:nvPr>
            <p:ph idx="1"/>
          </p:nvPr>
        </p:nvGraphicFramePr>
        <p:xfrm>
          <a:off x="1187450" y="2636838"/>
          <a:ext cx="434975" cy="722312"/>
        </p:xfrm>
        <a:graphic>
          <a:graphicData uri="http://schemas.openxmlformats.org/presentationml/2006/ole">
            <p:oleObj spid="_x0000_s32776" name="Rovnice" r:id="rId3" imgW="152280" imgH="393480" progId="Equation.3">
              <p:embed/>
            </p:oleObj>
          </a:graphicData>
        </a:graphic>
      </p:graphicFrame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781" name="Rectangle 13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endParaRPr lang="cs-CZ">
              <a:latin typeface="Arial" charset="0"/>
            </a:endParaRPr>
          </a:p>
        </p:txBody>
      </p:sp>
      <p:sp>
        <p:nvSpPr>
          <p:cNvPr id="32783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785" name="Rectangle 17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787" name="Rectangle 19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789" name="Rectangle 21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791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793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795" name="Rectangle 27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797" name="Rectangle 29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79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801" name="Rectangle 3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2803" name="Rectangle 3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2802" name="Object 34"/>
          <p:cNvGraphicFramePr>
            <a:graphicFrameLocks noChangeAspect="1"/>
          </p:cNvGraphicFramePr>
          <p:nvPr/>
        </p:nvGraphicFramePr>
        <p:xfrm>
          <a:off x="4284663" y="2636838"/>
          <a:ext cx="274637" cy="750887"/>
        </p:xfrm>
        <a:graphic>
          <a:graphicData uri="http://schemas.openxmlformats.org/presentationml/2006/ole">
            <p:oleObj spid="_x0000_s32802" name="Rovnice" r:id="rId4" imgW="139639" imgH="393529" progId="Equation.3">
              <p:embed/>
            </p:oleObj>
          </a:graphicData>
        </a:graphic>
      </p:graphicFrame>
      <p:sp>
        <p:nvSpPr>
          <p:cNvPr id="32805" name="Rectangle 3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2804" name="Object 36"/>
          <p:cNvGraphicFramePr>
            <a:graphicFrameLocks noChangeAspect="1"/>
          </p:cNvGraphicFramePr>
          <p:nvPr/>
        </p:nvGraphicFramePr>
        <p:xfrm>
          <a:off x="5148263" y="3644900"/>
          <a:ext cx="280987" cy="719138"/>
        </p:xfrm>
        <a:graphic>
          <a:graphicData uri="http://schemas.openxmlformats.org/presentationml/2006/ole">
            <p:oleObj spid="_x0000_s32804" name="Rovnice" r:id="rId5" imgW="152334" imgH="393529" progId="Equation.3">
              <p:embed/>
            </p:oleObj>
          </a:graphicData>
        </a:graphic>
      </p:graphicFrame>
      <p:sp>
        <p:nvSpPr>
          <p:cNvPr id="32807" name="Rectangle 3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2806" name="Object 38"/>
          <p:cNvGraphicFramePr>
            <a:graphicFrameLocks noChangeAspect="1"/>
          </p:cNvGraphicFramePr>
          <p:nvPr/>
        </p:nvGraphicFramePr>
        <p:xfrm>
          <a:off x="3419475" y="4437063"/>
          <a:ext cx="661988" cy="719137"/>
        </p:xfrm>
        <a:graphic>
          <a:graphicData uri="http://schemas.openxmlformats.org/presentationml/2006/ole">
            <p:oleObj spid="_x0000_s32806" name="Rovnice" r:id="rId6" imgW="279279" imgH="393529" progId="Equation.3">
              <p:embed/>
            </p:oleObj>
          </a:graphicData>
        </a:graphic>
      </p:graphicFrame>
      <p:sp>
        <p:nvSpPr>
          <p:cNvPr id="32809" name="Rectangle 4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2808" name="Object 40"/>
          <p:cNvGraphicFramePr>
            <a:graphicFrameLocks noChangeAspect="1"/>
          </p:cNvGraphicFramePr>
          <p:nvPr/>
        </p:nvGraphicFramePr>
        <p:xfrm>
          <a:off x="6300788" y="4508500"/>
          <a:ext cx="508000" cy="719138"/>
        </p:xfrm>
        <a:graphic>
          <a:graphicData uri="http://schemas.openxmlformats.org/presentationml/2006/ole">
            <p:oleObj spid="_x0000_s32808" name="Rovnice" r:id="rId7" imgW="279279" imgH="393529" progId="Equation.3">
              <p:embed/>
            </p:oleObj>
          </a:graphicData>
        </a:graphic>
      </p:graphicFrame>
      <p:sp>
        <p:nvSpPr>
          <p:cNvPr id="32811" name="Rectangle 4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2810" name="Object 42"/>
          <p:cNvGraphicFramePr>
            <a:graphicFrameLocks noChangeAspect="1"/>
          </p:cNvGraphicFramePr>
          <p:nvPr/>
        </p:nvGraphicFramePr>
        <p:xfrm>
          <a:off x="1619250" y="5157788"/>
          <a:ext cx="701675" cy="719137"/>
        </p:xfrm>
        <a:graphic>
          <a:graphicData uri="http://schemas.openxmlformats.org/presentationml/2006/ole">
            <p:oleObj spid="_x0000_s32810" name="Rovnice" r:id="rId8" imgW="380835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Výsledky slovní úlohy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1)</a:t>
            </a:r>
          </a:p>
          <a:p>
            <a:endParaRPr lang="cs-CZ"/>
          </a:p>
          <a:p>
            <a:r>
              <a:rPr lang="cs-CZ"/>
              <a:t>2)</a:t>
            </a:r>
          </a:p>
          <a:p>
            <a:endParaRPr lang="cs-CZ"/>
          </a:p>
          <a:p>
            <a:r>
              <a:rPr lang="cs-CZ"/>
              <a:t>3) 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9940" name="Object 4"/>
          <p:cNvGraphicFramePr>
            <a:graphicFrameLocks noChangeAspect="1"/>
          </p:cNvGraphicFramePr>
          <p:nvPr/>
        </p:nvGraphicFramePr>
        <p:xfrm>
          <a:off x="1619250" y="1700213"/>
          <a:ext cx="1309688" cy="720725"/>
        </p:xfrm>
        <a:graphic>
          <a:graphicData uri="http://schemas.openxmlformats.org/presentationml/2006/ole">
            <p:oleObj spid="_x0000_s39940" name="Rovnice" r:id="rId3" imgW="711000" imgH="393480" progId="Equation.3">
              <p:embed/>
            </p:oleObj>
          </a:graphicData>
        </a:graphic>
      </p:graphicFrame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9942" name="Object 6"/>
          <p:cNvGraphicFramePr>
            <a:graphicFrameLocks noChangeAspect="1"/>
          </p:cNvGraphicFramePr>
          <p:nvPr/>
        </p:nvGraphicFramePr>
        <p:xfrm>
          <a:off x="1619250" y="2852738"/>
          <a:ext cx="1095375" cy="720725"/>
        </p:xfrm>
        <a:graphic>
          <a:graphicData uri="http://schemas.openxmlformats.org/presentationml/2006/ole">
            <p:oleObj spid="_x0000_s39942" name="Rovnice" r:id="rId4" imgW="596880" imgH="393480" progId="Equation.3">
              <p:embed/>
            </p:oleObj>
          </a:graphicData>
        </a:graphic>
      </p:graphicFrame>
      <p:sp>
        <p:nvSpPr>
          <p:cNvPr id="3994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39944" name="Object 8"/>
          <p:cNvGraphicFramePr>
            <a:graphicFrameLocks noChangeAspect="1"/>
          </p:cNvGraphicFramePr>
          <p:nvPr/>
        </p:nvGraphicFramePr>
        <p:xfrm>
          <a:off x="1476375" y="4076700"/>
          <a:ext cx="2951163" cy="720725"/>
        </p:xfrm>
        <a:graphic>
          <a:graphicData uri="http://schemas.openxmlformats.org/presentationml/2006/ole">
            <p:oleObj spid="_x0000_s39944" name="Rovnice" r:id="rId5" imgW="16002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án">
  <a:themeElements>
    <a:clrScheme name="Oceá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á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á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326</TotalTime>
  <Words>352</Words>
  <Application>Microsoft Office PowerPoint</Application>
  <PresentationFormat>Předvádění na obrazovce (4:3)</PresentationFormat>
  <Paragraphs>140</Paragraphs>
  <Slides>12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Tahoma</vt:lpstr>
      <vt:lpstr>Wingdings</vt:lpstr>
      <vt:lpstr>Times New Roman</vt:lpstr>
      <vt:lpstr>Oceán</vt:lpstr>
      <vt:lpstr>Výchozí návrh</vt:lpstr>
      <vt:lpstr>Editor rovnic 3.0</vt:lpstr>
      <vt:lpstr>Snímek 1</vt:lpstr>
      <vt:lpstr>Snímek 2</vt:lpstr>
      <vt:lpstr>Sčítání a odčítání zlomků</vt:lpstr>
      <vt:lpstr>Sčítání a odčítání zlomků se stejným jmenovatelem</vt:lpstr>
      <vt:lpstr>Snímek 5</vt:lpstr>
      <vt:lpstr>Sečtěte zlomky</vt:lpstr>
      <vt:lpstr>Výsledky</vt:lpstr>
      <vt:lpstr>Sčítání a odčítání zlomků s různým jmenovatelem</vt:lpstr>
      <vt:lpstr>Snímek 9</vt:lpstr>
      <vt:lpstr>Snímek 10</vt:lpstr>
      <vt:lpstr>      Slovní úlohy   1) Do    litru vody nalijeme         litru ovocné šťávy. Kolik   litrů nápoje dostaneme? 2) Z jednoho litru nápoje odlijeme      litru. Kolik litru nápoje zůstane?  3) Maminka potřebuje        látky na ubrus,         látky na   utěrky a       látky na závěsy. Kolik metrů látky maminka spotřebuje?</vt:lpstr>
      <vt:lpstr>Výsledky slovní úlohy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zlomků</dc:title>
  <dc:creator>Ivo Židek</dc:creator>
  <cp:lastModifiedBy>expert</cp:lastModifiedBy>
  <cp:revision>17</cp:revision>
  <dcterms:created xsi:type="dcterms:W3CDTF">2011-10-16T04:11:11Z</dcterms:created>
  <dcterms:modified xsi:type="dcterms:W3CDTF">2012-05-09T11:38:40Z</dcterms:modified>
</cp:coreProperties>
</file>