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7" r:id="rId9"/>
    <p:sldId id="265" r:id="rId10"/>
    <p:sldId id="263" r:id="rId11"/>
    <p:sldId id="268" r:id="rId12"/>
    <p:sldId id="266" r:id="rId13"/>
    <p:sldId id="26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086600" cy="14700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2946400"/>
            <a:ext cx="4432300" cy="1752600"/>
          </a:xfrm>
        </p:spPr>
        <p:txBody>
          <a:bodyPr anchor="ctr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77000" y="6521824"/>
            <a:ext cx="2133600" cy="259976"/>
          </a:xfrm>
        </p:spPr>
        <p:txBody>
          <a:bodyPr/>
          <a:lstStyle>
            <a:lvl1pPr algn="r">
              <a:defRPr/>
            </a:lvl1pPr>
          </a:lstStyle>
          <a:p>
            <a:fld id="{0D3F59A4-F837-41F0-876E-5CF40EF10FB8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21824"/>
            <a:ext cx="2895600" cy="259976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6293224"/>
            <a:ext cx="609600" cy="259976"/>
          </a:xfrm>
        </p:spPr>
        <p:txBody>
          <a:bodyPr/>
          <a:lstStyle>
            <a:lvl1pPr algn="ctr">
              <a:defRPr/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685798" y="0"/>
            <a:ext cx="8001004" cy="7950200"/>
            <a:chOff x="685798" y="0"/>
            <a:chExt cx="8001004" cy="7950200"/>
          </a:xfrm>
        </p:grpSpPr>
        <p:sp>
          <p:nvSpPr>
            <p:cNvPr id="8" name="Pie 7"/>
            <p:cNvSpPr/>
            <p:nvPr/>
          </p:nvSpPr>
          <p:spPr>
            <a:xfrm flipH="1" flipV="1">
              <a:off x="1257300" y="5778500"/>
              <a:ext cx="2171700" cy="2171700"/>
            </a:xfrm>
            <a:prstGeom prst="pie">
              <a:avLst>
                <a:gd name="adj1" fmla="val 0"/>
                <a:gd name="adj2" fmla="val 10800000"/>
              </a:avLst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9" name="Group 52"/>
            <p:cNvGrpSpPr/>
            <p:nvPr/>
          </p:nvGrpSpPr>
          <p:grpSpPr>
            <a:xfrm>
              <a:off x="685798" y="0"/>
              <a:ext cx="8001004" cy="6855714"/>
              <a:chOff x="685798" y="0"/>
              <a:chExt cx="8001004" cy="6855714"/>
            </a:xfrm>
          </p:grpSpPr>
          <p:sp>
            <p:nvSpPr>
              <p:cNvPr id="10" name="Freeform 9"/>
              <p:cNvSpPr/>
              <p:nvPr/>
            </p:nvSpPr>
            <p:spPr>
              <a:xfrm>
                <a:off x="685798" y="5880101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2590800" y="5181600"/>
                <a:ext cx="914400" cy="914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838200" y="57912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2362200" y="59436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1676400" y="56261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1981200" y="5334000"/>
                <a:ext cx="355600" cy="3556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1943100" y="55626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2362200" y="50292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3009900" y="4419600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2971800" y="46482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314700" y="4724400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3619500" y="50292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13843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3505200" y="52578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295400" y="56642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1447800" y="5511800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16002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3352800" y="5943600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 flipV="1">
                <a:off x="5486400" y="0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9" name="Oval 28"/>
              <p:cNvSpPr/>
              <p:nvPr/>
            </p:nvSpPr>
            <p:spPr>
              <a:xfrm flipV="1">
                <a:off x="7391402" y="759714"/>
                <a:ext cx="914400" cy="9144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0" name="Oval 29"/>
              <p:cNvSpPr/>
              <p:nvPr/>
            </p:nvSpPr>
            <p:spPr>
              <a:xfrm flipV="1">
                <a:off x="5638802" y="6073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 flipV="1">
                <a:off x="7162802" y="1501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2" name="Oval 31"/>
              <p:cNvSpPr/>
              <p:nvPr/>
            </p:nvSpPr>
            <p:spPr>
              <a:xfrm flipV="1">
                <a:off x="6477002" y="7724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 flipV="1">
                <a:off x="6781802" y="11661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4" name="Oval 33"/>
              <p:cNvSpPr/>
              <p:nvPr/>
            </p:nvSpPr>
            <p:spPr>
              <a:xfrm flipV="1">
                <a:off x="6743702" y="8613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5" name="Oval 34"/>
              <p:cNvSpPr/>
              <p:nvPr/>
            </p:nvSpPr>
            <p:spPr>
              <a:xfrm flipV="1">
                <a:off x="7162802" y="10645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 flipV="1">
                <a:off x="7810502" y="20805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7" name="Oval 36"/>
              <p:cNvSpPr/>
              <p:nvPr/>
            </p:nvSpPr>
            <p:spPr>
              <a:xfrm flipV="1">
                <a:off x="7772402" y="17757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8" name="Oval 37"/>
              <p:cNvSpPr/>
              <p:nvPr/>
            </p:nvSpPr>
            <p:spPr>
              <a:xfrm flipV="1">
                <a:off x="8115302" y="1928114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 flipV="1">
                <a:off x="8420102" y="16233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0" name="Oval 39"/>
              <p:cNvSpPr/>
              <p:nvPr/>
            </p:nvSpPr>
            <p:spPr>
              <a:xfrm flipV="1">
                <a:off x="61849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1" name="Oval 40"/>
              <p:cNvSpPr/>
              <p:nvPr/>
            </p:nvSpPr>
            <p:spPr>
              <a:xfrm flipV="1">
                <a:off x="8305802" y="13947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2" name="Oval 41"/>
              <p:cNvSpPr/>
              <p:nvPr/>
            </p:nvSpPr>
            <p:spPr>
              <a:xfrm flipV="1">
                <a:off x="6096002" y="10645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3" name="Oval 42"/>
              <p:cNvSpPr/>
              <p:nvPr/>
            </p:nvSpPr>
            <p:spPr>
              <a:xfrm flipV="1">
                <a:off x="6248402" y="12169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Oval 43"/>
              <p:cNvSpPr/>
              <p:nvPr/>
            </p:nvSpPr>
            <p:spPr>
              <a:xfrm flipV="1">
                <a:off x="64008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5" name="Oval 44"/>
              <p:cNvSpPr/>
              <p:nvPr/>
            </p:nvSpPr>
            <p:spPr>
              <a:xfrm flipV="1">
                <a:off x="8153402" y="378714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46" name="Oval 45"/>
          <p:cNvSpPr/>
          <p:nvPr/>
        </p:nvSpPr>
        <p:spPr>
          <a:xfrm>
            <a:off x="86360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8788400" y="6589059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89408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>
            <a:off x="4592782" y="2133600"/>
            <a:ext cx="3865418" cy="4172197"/>
            <a:chOff x="0" y="0"/>
            <a:chExt cx="1600200" cy="17272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09600" y="990600"/>
            <a:ext cx="1179761" cy="1356814"/>
            <a:chOff x="266700" y="914400"/>
            <a:chExt cx="1179761" cy="1356814"/>
          </a:xfrm>
        </p:grpSpPr>
        <p:sp>
          <p:nvSpPr>
            <p:cNvPr id="23" name="Oval 22"/>
            <p:cNvSpPr/>
            <p:nvPr/>
          </p:nvSpPr>
          <p:spPr>
            <a:xfrm>
              <a:off x="555812" y="1380565"/>
              <a:ext cx="890649" cy="8906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 flipV="1">
              <a:off x="304800" y="121920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Oval 26"/>
            <p:cNvSpPr/>
            <p:nvPr/>
          </p:nvSpPr>
          <p:spPr>
            <a:xfrm flipV="1">
              <a:off x="266700" y="914400"/>
              <a:ext cx="431800" cy="4318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Oval 27"/>
            <p:cNvSpPr/>
            <p:nvPr/>
          </p:nvSpPr>
          <p:spPr>
            <a:xfrm flipV="1">
              <a:off x="609600" y="1066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4400" y="2590800"/>
            <a:ext cx="1905000" cy="1905000"/>
          </a:xfrm>
          <a:prstGeom prst="ellipse">
            <a:avLst/>
          </a:pr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143000"/>
            <a:ext cx="7086600" cy="1472184"/>
          </a:xfrm>
        </p:spPr>
        <p:txBody>
          <a:bodyPr anchor="ctr" anchorCtr="0">
            <a:normAutofit/>
          </a:bodyPr>
          <a:lstStyle>
            <a:lvl1pPr algn="l">
              <a:defRPr sz="3600" b="0" cap="none" baseline="0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953" y="17526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3622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buFont typeface="Wingdings" pitchFamily="2" charset="2"/>
              <a:buChar char="l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6200000">
            <a:off x="-870003" y="31472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1755648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16200000">
            <a:off x="3259278" y="37568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2359152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4048"/>
            <a:ext cx="2130552" cy="3044952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vert="horz" lIns="91440" tIns="45720" rIns="91440" bIns="45720" rtlCol="0" anchor="b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3" name="Group 22"/>
          <p:cNvGrpSpPr/>
          <p:nvPr/>
        </p:nvGrpSpPr>
        <p:grpSpPr>
          <a:xfrm>
            <a:off x="4695702" y="2133600"/>
            <a:ext cx="4448298" cy="4018808"/>
            <a:chOff x="4695702" y="2133600"/>
            <a:chExt cx="4448298" cy="4018808"/>
          </a:xfrm>
        </p:grpSpPr>
        <p:sp>
          <p:nvSpPr>
            <p:cNvPr id="10" name="Oval 9"/>
            <p:cNvSpPr/>
            <p:nvPr/>
          </p:nvSpPr>
          <p:spPr>
            <a:xfrm>
              <a:off x="4695702" y="5048003"/>
              <a:ext cx="1104405" cy="110440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7065818" y="4572000"/>
              <a:ext cx="858982" cy="858982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5339938" y="489461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6693725" y="3048000"/>
              <a:ext cx="1840675" cy="184067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7916883" y="2133600"/>
              <a:ext cx="858982" cy="85898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Oval 14"/>
            <p:cNvSpPr/>
            <p:nvPr/>
          </p:nvSpPr>
          <p:spPr>
            <a:xfrm>
              <a:off x="7824849" y="268580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8653153" y="2869870"/>
              <a:ext cx="490847" cy="490847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552210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6781800" y="5562600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Oval 20"/>
            <p:cNvSpPr/>
            <p:nvPr/>
          </p:nvSpPr>
          <p:spPr>
            <a:xfrm>
              <a:off x="6705600" y="5181600"/>
              <a:ext cx="306779" cy="30677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7073735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600" y="927847"/>
            <a:ext cx="4114800" cy="4114800"/>
          </a:xfr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45720" tIns="9144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228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1117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0645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8902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25" name="Oval 24"/>
          <p:cNvSpPr/>
          <p:nvPr/>
        </p:nvSpPr>
        <p:spPr>
          <a:xfrm>
            <a:off x="3886200" y="5638800"/>
            <a:ext cx="304800" cy="304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4645152"/>
            <a:ext cx="2514600" cy="1600200"/>
          </a:xfrm>
          <a:solidFill>
            <a:schemeClr val="tx2">
              <a:alpha val="20000"/>
            </a:schemeClr>
          </a:solidFill>
          <a:ln>
            <a:noFill/>
          </a:ln>
        </p:spPr>
        <p:txBody>
          <a:bodyPr vert="horz" lIns="0" tIns="45720" rIns="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1800"/>
              </a:spcBef>
              <a:buFont typeface="Wingdings" pitchFamily="2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26" name="Oval 25"/>
          <p:cNvSpPr/>
          <p:nvPr/>
        </p:nvSpPr>
        <p:spPr>
          <a:xfrm>
            <a:off x="3319153" y="5147953"/>
            <a:ext cx="186047" cy="186047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225024" y="5103129"/>
            <a:ext cx="186047" cy="186047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14600" y="685800"/>
            <a:ext cx="4572000" cy="45720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 Pictures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4" name="Picture Placeholder 2"/>
          <p:cNvSpPr>
            <a:spLocks noGrp="1"/>
          </p:cNvSpPr>
          <p:nvPr>
            <p:ph type="pic" idx="1"/>
          </p:nvPr>
        </p:nvSpPr>
        <p:spPr>
          <a:xfrm>
            <a:off x="5638800" y="838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5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s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3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2" name="Picture Placeholder 2"/>
          <p:cNvSpPr>
            <a:spLocks noGrp="1"/>
          </p:cNvSpPr>
          <p:nvPr>
            <p:ph type="pic" idx="1"/>
          </p:nvPr>
        </p:nvSpPr>
        <p:spPr>
          <a:xfrm>
            <a:off x="5715000" y="76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3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24" name="Picture Placeholder 2"/>
          <p:cNvSpPr>
            <a:spLocks noGrp="1"/>
          </p:cNvSpPr>
          <p:nvPr>
            <p:ph type="pic" idx="14"/>
          </p:nvPr>
        </p:nvSpPr>
        <p:spPr>
          <a:xfrm>
            <a:off x="2667000" y="3810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901952"/>
            <a:ext cx="6629400" cy="4224528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1824"/>
            <a:ext cx="2895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9" name="Oval 58"/>
          <p:cNvSpPr/>
          <p:nvPr/>
        </p:nvSpPr>
        <p:spPr>
          <a:xfrm>
            <a:off x="685800" y="152400"/>
            <a:ext cx="914400" cy="9144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381000" y="1206500"/>
            <a:ext cx="457200" cy="457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Oval 62"/>
          <p:cNvSpPr/>
          <p:nvPr/>
        </p:nvSpPr>
        <p:spPr>
          <a:xfrm>
            <a:off x="685800" y="914400"/>
            <a:ext cx="355600" cy="3556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47700" y="11430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457200" y="0"/>
            <a:ext cx="762000" cy="762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Oval 65"/>
          <p:cNvSpPr/>
          <p:nvPr/>
        </p:nvSpPr>
        <p:spPr>
          <a:xfrm>
            <a:off x="1714500" y="0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676400" y="2286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2019300" y="304800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1028700" y="15240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889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Oval 70"/>
          <p:cNvSpPr/>
          <p:nvPr/>
        </p:nvSpPr>
        <p:spPr>
          <a:xfrm>
            <a:off x="914400" y="17526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Oval 71"/>
          <p:cNvSpPr/>
          <p:nvPr/>
        </p:nvSpPr>
        <p:spPr>
          <a:xfrm>
            <a:off x="0" y="12446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Oval 72"/>
          <p:cNvSpPr/>
          <p:nvPr/>
        </p:nvSpPr>
        <p:spPr>
          <a:xfrm>
            <a:off x="152400" y="1092200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3048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7" name="Oval 76"/>
          <p:cNvSpPr/>
          <p:nvPr/>
        </p:nvSpPr>
        <p:spPr>
          <a:xfrm rot="6197586" flipV="1">
            <a:off x="7932464" y="5568366"/>
            <a:ext cx="914400" cy="9144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0" name="Oval 79"/>
          <p:cNvSpPr/>
          <p:nvPr/>
        </p:nvSpPr>
        <p:spPr>
          <a:xfrm rot="6197586" flipV="1">
            <a:off x="8633992" y="4734233"/>
            <a:ext cx="457200" cy="457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1" name="Oval 80"/>
          <p:cNvSpPr/>
          <p:nvPr/>
        </p:nvSpPr>
        <p:spPr>
          <a:xfrm rot="6197586" flipV="1">
            <a:off x="8292676" y="4953384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Oval 81"/>
          <p:cNvSpPr/>
          <p:nvPr/>
        </p:nvSpPr>
        <p:spPr>
          <a:xfrm rot="6197586" flipV="1">
            <a:off x="8514131" y="4976607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3" name="Oval 82"/>
          <p:cNvSpPr/>
          <p:nvPr/>
        </p:nvSpPr>
        <p:spPr>
          <a:xfrm rot="6197586" flipV="1">
            <a:off x="7856272" y="5295370"/>
            <a:ext cx="762000" cy="762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 rot="6197586" flipV="1">
            <a:off x="199818" y="5914818"/>
            <a:ext cx="216774" cy="216774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" name="Oval 84"/>
          <p:cNvSpPr/>
          <p:nvPr/>
        </p:nvSpPr>
        <p:spPr>
          <a:xfrm rot="6197586" flipV="1">
            <a:off x="7387699" y="5767494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Oval 85"/>
          <p:cNvSpPr/>
          <p:nvPr/>
        </p:nvSpPr>
        <p:spPr>
          <a:xfrm rot="6197586" flipV="1">
            <a:off x="7412357" y="6095509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7" name="Oval 86"/>
          <p:cNvSpPr/>
          <p:nvPr/>
        </p:nvSpPr>
        <p:spPr>
          <a:xfrm rot="6197586" flipV="1">
            <a:off x="7638907" y="6462226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Oval 87"/>
          <p:cNvSpPr/>
          <p:nvPr/>
        </p:nvSpPr>
        <p:spPr>
          <a:xfrm rot="6197586" flipV="1">
            <a:off x="8607584" y="43843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Oval 88"/>
          <p:cNvSpPr/>
          <p:nvPr/>
        </p:nvSpPr>
        <p:spPr>
          <a:xfrm rot="6197586" flipV="1">
            <a:off x="7887663" y="6403551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" name="Oval 89"/>
          <p:cNvSpPr/>
          <p:nvPr/>
        </p:nvSpPr>
        <p:spPr>
          <a:xfrm rot="6197586" flipV="1">
            <a:off x="8801061" y="4338664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1" name="Oval 90"/>
          <p:cNvSpPr/>
          <p:nvPr/>
        </p:nvSpPr>
        <p:spPr>
          <a:xfrm rot="6197586" flipV="1">
            <a:off x="8617702" y="445193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2" name="Oval 91"/>
          <p:cNvSpPr/>
          <p:nvPr/>
        </p:nvSpPr>
        <p:spPr>
          <a:xfrm rot="6197586" flipV="1">
            <a:off x="8557941" y="4594415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5" name="Oval 94"/>
          <p:cNvSpPr/>
          <p:nvPr/>
        </p:nvSpPr>
        <p:spPr>
          <a:xfrm rot="6197586" flipV="1">
            <a:off x="243115" y="6241508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" name="Oval 95"/>
          <p:cNvSpPr/>
          <p:nvPr/>
        </p:nvSpPr>
        <p:spPr>
          <a:xfrm rot="6197586" flipV="1">
            <a:off x="436592" y="6195872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7" name="Oval 96"/>
          <p:cNvSpPr/>
          <p:nvPr/>
        </p:nvSpPr>
        <p:spPr>
          <a:xfrm rot="6197586" flipV="1">
            <a:off x="253233" y="6309147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8" name="Oval 97"/>
          <p:cNvSpPr/>
          <p:nvPr/>
        </p:nvSpPr>
        <p:spPr>
          <a:xfrm rot="6197586" flipV="1">
            <a:off x="193472" y="6451623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200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14350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0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089025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ts val="1000"/>
        </a:spcBef>
        <a:buFont typeface="Wingdings" pitchFamily="2" charset="2"/>
        <a:buChar char="l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Bleeding_finger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908720"/>
            <a:ext cx="7772400" cy="14700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VY_32_INOVACE_04-11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86996816"/>
              </p:ext>
            </p:extLst>
          </p:nvPr>
        </p:nvGraphicFramePr>
        <p:xfrm>
          <a:off x="1122584" y="1700808"/>
          <a:ext cx="6208395" cy="27736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VIII.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Přírodopis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/>
                          <a:ea typeface="Times New Roman"/>
                        </a:rPr>
                        <a:t>Biologie člověka</a:t>
                      </a: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/>
                          <a:ea typeface="Times New Roman"/>
                        </a:rPr>
                        <a:t>Tělní tekutiny - krev</a:t>
                      </a: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Bc. Kočovská Renata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Calibri"/>
                          <a:ea typeface="Times New Roman"/>
                        </a:rPr>
                        <a:t>13. 11.  </a:t>
                      </a: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Materiál slouží </a:t>
                      </a:r>
                      <a:r>
                        <a:rPr lang="cs-CZ" sz="1400" kern="50" dirty="0" smtClean="0">
                          <a:effectLst/>
                          <a:latin typeface="Calibri"/>
                          <a:ea typeface="Times New Roman"/>
                        </a:rPr>
                        <a:t> na podporu  výuky tématu tělní tekutiny – první pomoc při krvácení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216268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649" y="2420888"/>
            <a:ext cx="87222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Tělní tekutiny</a:t>
            </a:r>
          </a:p>
          <a:p>
            <a:pPr algn="ctr"/>
            <a:r>
              <a:rPr lang="cs-CZ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-první pomoc při krvácení</a:t>
            </a:r>
            <a:endParaRPr lang="cs-CZ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6239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1268760"/>
            <a:ext cx="71287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KRVÁCENÍ</a:t>
            </a:r>
          </a:p>
          <a:p>
            <a:endParaRPr lang="cs-CZ" sz="3200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stav ohrožující postiženého na životě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při ztrátě 1,5 – 2 litrů krve hrozí smrt</a:t>
            </a:r>
            <a:endParaRPr lang="cs-CZ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375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1484784"/>
            <a:ext cx="64087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3">
                    <a:lumMod val="40000"/>
                    <a:lumOff val="60000"/>
                  </a:schemeClr>
                </a:solidFill>
              </a:rPr>
              <a:t>DRUHY KRVÁCENÍ</a:t>
            </a:r>
          </a:p>
          <a:p>
            <a:endParaRPr lang="cs-CZ" sz="3200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  <a:p>
            <a:endParaRPr lang="cs-CZ" sz="3200" b="1" dirty="0">
              <a:solidFill>
                <a:schemeClr val="accent3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48408" y="2636912"/>
            <a:ext cx="612068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Vlásečnicové</a:t>
            </a:r>
          </a:p>
          <a:p>
            <a:endParaRPr lang="cs-CZ" sz="2800" b="1" dirty="0" smtClean="0">
              <a:solidFill>
                <a:schemeClr val="tx2"/>
              </a:solidFill>
            </a:endParaRP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při odřeninách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dezinfekce rány a jejího okolí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překrytí sterilním obvazem nebo </a:t>
            </a:r>
          </a:p>
          <a:p>
            <a:r>
              <a:rPr lang="cs-CZ" sz="2800" dirty="0">
                <a:solidFill>
                  <a:schemeClr val="tx2"/>
                </a:solidFill>
              </a:rPr>
              <a:t> </a:t>
            </a:r>
            <a:r>
              <a:rPr lang="cs-CZ" sz="2800" dirty="0" smtClean="0">
                <a:solidFill>
                  <a:schemeClr val="tx2"/>
                </a:solidFill>
              </a:rPr>
              <a:t>    polštářkovou náplastí</a:t>
            </a:r>
          </a:p>
          <a:p>
            <a:endParaRPr lang="cs-CZ" sz="2800" dirty="0">
              <a:solidFill>
                <a:schemeClr val="tx2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019" y="620688"/>
            <a:ext cx="3538537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172400" y="3284984"/>
            <a:ext cx="7611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 Obr.1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2371771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835696" y="1196752"/>
            <a:ext cx="669674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Žilní krvácení   </a:t>
            </a:r>
          </a:p>
          <a:p>
            <a:endParaRPr lang="cs-CZ" sz="2800" b="1" dirty="0" smtClean="0">
              <a:solidFill>
                <a:schemeClr val="tx2"/>
              </a:solidFill>
            </a:endParaRP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krev z rány volně vytéká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tlakový obvaz – zabránění nasátí vzduch do rány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zvednout poraněnou část těla </a:t>
            </a:r>
            <a:r>
              <a:rPr lang="cs-CZ" sz="2800" dirty="0" smtClean="0">
                <a:solidFill>
                  <a:schemeClr val="tx2"/>
                </a:solidFill>
              </a:rPr>
              <a:t>       do </a:t>
            </a:r>
            <a:r>
              <a:rPr lang="cs-CZ" sz="2800" dirty="0" smtClean="0">
                <a:solidFill>
                  <a:schemeClr val="tx2"/>
                </a:solidFill>
              </a:rPr>
              <a:t>výšky - zmírnění krvácení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lékař</a:t>
            </a:r>
          </a:p>
          <a:p>
            <a:pPr marL="457200" indent="-457200">
              <a:buFont typeface="Courier New" pitchFamily="49" charset="0"/>
              <a:buChar char="o"/>
            </a:pPr>
            <a:endParaRPr lang="cs-CZ" sz="2800" dirty="0">
              <a:solidFill>
                <a:schemeClr val="tx2"/>
              </a:solidFill>
            </a:endParaRPr>
          </a:p>
        </p:txBody>
      </p:sp>
      <p:sp>
        <p:nvSpPr>
          <p:cNvPr id="2" name="Ovál 1"/>
          <p:cNvSpPr/>
          <p:nvPr/>
        </p:nvSpPr>
        <p:spPr>
          <a:xfrm>
            <a:off x="5679116" y="916627"/>
            <a:ext cx="1224136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823132" y="1128005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969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1124744"/>
            <a:ext cx="626469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Tepenné krvácení</a:t>
            </a:r>
          </a:p>
          <a:p>
            <a:endParaRPr lang="cs-CZ" sz="2800" dirty="0">
              <a:solidFill>
                <a:schemeClr val="tx2"/>
              </a:solidFill>
            </a:endParaRP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krev z rány vystřikuje  </a:t>
            </a:r>
            <a:r>
              <a:rPr lang="cs-CZ" sz="2800" dirty="0" smtClean="0">
                <a:solidFill>
                  <a:schemeClr val="tx2"/>
                </a:solidFill>
              </a:rPr>
              <a:t>              podle </a:t>
            </a:r>
            <a:r>
              <a:rPr lang="cs-CZ" sz="2800" dirty="0" smtClean="0">
                <a:solidFill>
                  <a:schemeClr val="tx2"/>
                </a:solidFill>
              </a:rPr>
              <a:t>pulzu srdce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jasně červená krev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stlačení </a:t>
            </a:r>
            <a:r>
              <a:rPr lang="cs-CZ" sz="2800" dirty="0" smtClean="0">
                <a:solidFill>
                  <a:schemeClr val="tx2"/>
                </a:solidFill>
                <a:hlinkClick r:id="rId2" action="ppaction://hlinksldjump"/>
              </a:rPr>
              <a:t>tlakového bodu</a:t>
            </a:r>
            <a:endParaRPr lang="cs-CZ" sz="2800" dirty="0" smtClean="0">
              <a:solidFill>
                <a:schemeClr val="tx2"/>
              </a:solidFill>
            </a:endParaRP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zaškrcení pomocí tlakového obvazu nebo tlakem prstů, dlaně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zaškrcení pouze </a:t>
            </a:r>
            <a:r>
              <a:rPr lang="cs-CZ" sz="2800" dirty="0" smtClean="0">
                <a:solidFill>
                  <a:schemeClr val="tx2"/>
                </a:solidFill>
              </a:rPr>
              <a:t>krátkodobé,  </a:t>
            </a:r>
            <a:r>
              <a:rPr lang="cs-CZ" sz="2800" dirty="0" smtClean="0">
                <a:solidFill>
                  <a:schemeClr val="tx2"/>
                </a:solidFill>
              </a:rPr>
              <a:t>max. 1,5 hod. 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nutný lékař</a:t>
            </a:r>
            <a:endParaRPr lang="cs-CZ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5298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1052736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TLAKOVÉ BODY</a:t>
            </a:r>
            <a:endParaRPr lang="cs-CZ" sz="2800" b="1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916832"/>
            <a:ext cx="3834520" cy="4628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487532" y="1935786"/>
            <a:ext cx="324036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1 tepna spánková</a:t>
            </a:r>
          </a:p>
          <a:p>
            <a:r>
              <a:rPr lang="cs-CZ" sz="2000" b="1" dirty="0" smtClean="0"/>
              <a:t>2 tepna lícní</a:t>
            </a:r>
          </a:p>
          <a:p>
            <a:r>
              <a:rPr lang="cs-CZ" sz="2000" b="1" dirty="0" smtClean="0"/>
              <a:t>3 tepna krční (krkavice)</a:t>
            </a:r>
          </a:p>
          <a:p>
            <a:r>
              <a:rPr lang="cs-CZ" sz="2000" b="1" dirty="0" smtClean="0"/>
              <a:t>4 tepna podklíčková</a:t>
            </a:r>
          </a:p>
          <a:p>
            <a:r>
              <a:rPr lang="cs-CZ" sz="2000" b="1" dirty="0" smtClean="0"/>
              <a:t>5 tepna pažní</a:t>
            </a:r>
          </a:p>
          <a:p>
            <a:r>
              <a:rPr lang="cs-CZ" sz="2000" b="1" dirty="0" smtClean="0"/>
              <a:t>6 srdečnice (aorta)</a:t>
            </a:r>
          </a:p>
          <a:p>
            <a:r>
              <a:rPr lang="cs-CZ" sz="2000" b="1" dirty="0" smtClean="0"/>
              <a:t>7 tepna vřetenní</a:t>
            </a:r>
          </a:p>
          <a:p>
            <a:r>
              <a:rPr lang="cs-CZ" sz="2000" b="1" dirty="0" smtClean="0"/>
              <a:t>8 tepna stehenní</a:t>
            </a:r>
            <a:endParaRPr lang="cs-CZ" sz="2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283968" y="6237312"/>
            <a:ext cx="810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bg1"/>
                </a:solidFill>
              </a:rPr>
              <a:t>  Obr.2</a:t>
            </a:r>
            <a:endParaRPr lang="cs-CZ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0159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9335" y="908720"/>
            <a:ext cx="2893535" cy="229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130761" y="1827774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zmáčknutí pažní tepny</a:t>
            </a:r>
            <a:endParaRPr lang="cs-CZ" sz="2400" b="1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62249" y="3964826"/>
            <a:ext cx="2890622" cy="2335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130761" y="4509120"/>
            <a:ext cx="35456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zmáčknutí podklíčkové tepny</a:t>
            </a:r>
            <a:endParaRPr lang="cs-CZ" sz="24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1115616" y="3429000"/>
            <a:ext cx="12961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Obr.3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1253390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1340768"/>
            <a:ext cx="71287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Krevní ztráty při některých zlomeninách</a:t>
            </a:r>
          </a:p>
          <a:p>
            <a:endParaRPr lang="cs-CZ" sz="2800" b="1" dirty="0">
              <a:solidFill>
                <a:schemeClr val="tx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2294875"/>
            <a:ext cx="66247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pažní kost 400 – 500 ml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kosti předloktí 200 – 300 ml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kosti pánve 2000 – 2500 ml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stehenní kost 1500 – 2000 ml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kosti bérce 600 – 800 ml</a:t>
            </a:r>
          </a:p>
          <a:p>
            <a:pPr marL="457200" indent="-457200">
              <a:buFont typeface="Courier New" pitchFamily="49" charset="0"/>
              <a:buChar char="o"/>
            </a:pPr>
            <a:endParaRPr lang="cs-CZ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312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1196752"/>
            <a:ext cx="57606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Vnitřní krvácení</a:t>
            </a:r>
          </a:p>
          <a:p>
            <a:endParaRPr lang="cs-CZ" sz="28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19672" y="2212415"/>
            <a:ext cx="64087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většinou do břišní dutiny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položit postiženého do protišokové polohy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nutná komunikace s postiženým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nepodávat tekutiny</a:t>
            </a:r>
          </a:p>
          <a:p>
            <a:pPr marL="457200" indent="-457200">
              <a:buFont typeface="Courier New" pitchFamily="49" charset="0"/>
              <a:buChar char="o"/>
            </a:pPr>
            <a:r>
              <a:rPr lang="cs-CZ" sz="2800" dirty="0" smtClean="0">
                <a:solidFill>
                  <a:schemeClr val="tx2"/>
                </a:solidFill>
              </a:rPr>
              <a:t>nutná rychlá lékařská pomoc</a:t>
            </a:r>
          </a:p>
          <a:p>
            <a:pPr marL="457200" indent="-457200">
              <a:buFont typeface="Courier New" pitchFamily="49" charset="0"/>
              <a:buChar char="o"/>
            </a:pPr>
            <a:endParaRPr lang="cs-CZ" sz="2800" dirty="0" smtClean="0">
              <a:solidFill>
                <a:schemeClr val="tx2"/>
              </a:solidFill>
            </a:endParaRPr>
          </a:p>
          <a:p>
            <a:pPr marL="457200" indent="-457200">
              <a:buFont typeface="Courier New" pitchFamily="49" charset="0"/>
              <a:buChar char="o"/>
            </a:pPr>
            <a:endParaRPr lang="cs-CZ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447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http://upload.wikimedia.org/wikipedia/commons/e/e6/Bleeding_finger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40" y="1272857"/>
            <a:ext cx="5760720" cy="431228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ovéPole 3"/>
          <p:cNvSpPr txBox="1"/>
          <p:nvPr/>
        </p:nvSpPr>
        <p:spPr>
          <a:xfrm>
            <a:off x="2267744" y="620688"/>
            <a:ext cx="3888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</a:rPr>
              <a:t>Žilní krvácení</a:t>
            </a:r>
            <a:endParaRPr lang="cs-CZ" sz="2000" dirty="0">
              <a:solidFill>
                <a:schemeClr val="tx2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691640" y="5805264"/>
            <a:ext cx="115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Obr.4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xmlns="" val="158126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157447" y="2967335"/>
            <a:ext cx="68291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Děkuji za pozornost</a:t>
            </a:r>
            <a:endParaRPr lang="cs-CZ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03539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403648" y="260648"/>
            <a:ext cx="734481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Použitá literatura a zdroje:</a:t>
            </a:r>
          </a:p>
          <a:p>
            <a:endParaRPr lang="cs-CZ" sz="2400" b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r>
              <a:rPr lang="cs-CZ" sz="20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Snímek </a:t>
            </a: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4:</a:t>
            </a:r>
          </a:p>
          <a:p>
            <a:r>
              <a:rPr lang="cs-CZ" sz="2000" dirty="0" smtClean="0"/>
              <a:t>Obr.1 [cit. 2011-11-13] FRONĚK</a:t>
            </a:r>
            <a:r>
              <a:rPr lang="cs-CZ" sz="2000" dirty="0"/>
              <a:t>, Jiří. </a:t>
            </a:r>
            <a:r>
              <a:rPr lang="cs-CZ" sz="2000" i="1" dirty="0"/>
              <a:t>Lidské tělo-Poznávejme sami sebe č. 110-00-99. </a:t>
            </a:r>
            <a:r>
              <a:rPr lang="cs-CZ" sz="2000" dirty="0"/>
              <a:t>Praha </a:t>
            </a:r>
            <a:r>
              <a:rPr lang="cs-CZ" sz="2000" dirty="0" err="1"/>
              <a:t>Blug</a:t>
            </a:r>
            <a:r>
              <a:rPr lang="cs-CZ" sz="2000" dirty="0"/>
              <a:t>, 1999.</a:t>
            </a:r>
          </a:p>
          <a:p>
            <a:r>
              <a:rPr lang="cs-CZ" sz="2000" dirty="0"/>
              <a:t>ISBN 80 – 85635 – 97 – 6. s. </a:t>
            </a:r>
            <a:r>
              <a:rPr lang="cs-CZ" sz="2000" dirty="0" smtClean="0"/>
              <a:t>40.</a:t>
            </a:r>
            <a:endParaRPr lang="cs-CZ" sz="2000" b="1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Snímek 7:</a:t>
            </a:r>
            <a:endParaRPr lang="cs-CZ" sz="20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hangingPunct="0"/>
            <a:r>
              <a:rPr lang="cs-CZ" sz="2000" dirty="0" smtClean="0"/>
              <a:t>Obr.2 [cit.2011-11-13] ČERNÍK</a:t>
            </a:r>
            <a:r>
              <a:rPr lang="cs-CZ" sz="2000" dirty="0"/>
              <a:t>, Vladimír. </a:t>
            </a:r>
            <a:r>
              <a:rPr lang="cs-CZ" sz="2000" i="1" dirty="0"/>
              <a:t>Přírodopis 3 Biologie člověka. </a:t>
            </a:r>
            <a:r>
              <a:rPr lang="cs-CZ" sz="2000" dirty="0"/>
              <a:t>1. vyd.  Praha: SPN, 1999.</a:t>
            </a:r>
          </a:p>
          <a:p>
            <a:r>
              <a:rPr lang="cs-CZ" sz="2000" dirty="0"/>
              <a:t>SBN 80-85937-97-2. s. </a:t>
            </a:r>
            <a:r>
              <a:rPr lang="cs-CZ" sz="2000" dirty="0" smtClean="0"/>
              <a:t>39.</a:t>
            </a:r>
          </a:p>
          <a:p>
            <a:r>
              <a:rPr lang="cs-CZ" sz="20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Snímek </a:t>
            </a: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8:</a:t>
            </a:r>
            <a:endParaRPr lang="cs-CZ" sz="20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r>
              <a:rPr lang="cs-CZ" sz="2000" dirty="0" smtClean="0"/>
              <a:t>Obr.3 [cit.2011-11-13] HRABOVSKÝ</a:t>
            </a:r>
            <a:r>
              <a:rPr lang="cs-CZ" sz="2000" dirty="0"/>
              <a:t>, Jaromír. </a:t>
            </a:r>
            <a:r>
              <a:rPr lang="cs-CZ" sz="2000" i="1" dirty="0"/>
              <a:t>První pomoc. </a:t>
            </a:r>
            <a:r>
              <a:rPr lang="cs-CZ" sz="2000" dirty="0"/>
              <a:t>2. vyd. Praha: Státní zdravotní ústav, 2003. s. </a:t>
            </a:r>
            <a:r>
              <a:rPr lang="cs-CZ" sz="2000" dirty="0" smtClean="0"/>
              <a:t>11.</a:t>
            </a:r>
            <a:endParaRPr lang="cs-CZ" sz="2000" dirty="0"/>
          </a:p>
          <a:p>
            <a:r>
              <a:rPr lang="cs-CZ" sz="2000" dirty="0">
                <a:solidFill>
                  <a:schemeClr val="accent3">
                    <a:lumMod val="60000"/>
                    <a:lumOff val="40000"/>
                  </a:schemeClr>
                </a:solidFill>
              </a:rPr>
              <a:t>Snímek </a:t>
            </a:r>
            <a:r>
              <a:rPr lang="cs-CZ" sz="2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11:</a:t>
            </a:r>
            <a:r>
              <a:rPr lang="cs-CZ" sz="2000" dirty="0">
                <a:solidFill>
                  <a:srgbClr val="FFFF00"/>
                </a:solidFill>
              </a:rPr>
              <a:t>:</a:t>
            </a:r>
            <a:r>
              <a:rPr lang="cs-CZ" sz="2000" dirty="0"/>
              <a:t>[cit </a:t>
            </a:r>
            <a:r>
              <a:rPr lang="cs-CZ" sz="2000" dirty="0" smtClean="0"/>
              <a:t>2011-11-13]. </a:t>
            </a:r>
            <a:r>
              <a:rPr lang="cs-CZ" sz="2000" dirty="0"/>
              <a:t>Dostupný pod licencí </a:t>
            </a:r>
            <a:r>
              <a:rPr lang="cs-CZ" sz="2000" dirty="0" err="1"/>
              <a:t>Commons</a:t>
            </a:r>
            <a:r>
              <a:rPr lang="cs-CZ" sz="2000" dirty="0"/>
              <a:t> </a:t>
            </a:r>
            <a:r>
              <a:rPr lang="cs-CZ" sz="2000" dirty="0" err="1"/>
              <a:t>Wikimedia</a:t>
            </a:r>
            <a:r>
              <a:rPr lang="cs-CZ" sz="2000" dirty="0"/>
              <a:t> na WWW</a:t>
            </a:r>
            <a:r>
              <a:rPr lang="cs-CZ" sz="2000" dirty="0" smtClean="0"/>
              <a:t>:</a:t>
            </a:r>
          </a:p>
          <a:p>
            <a:r>
              <a:rPr lang="cs-CZ" sz="2000" dirty="0" smtClean="0"/>
              <a:t>Obr.4 CRYSTAL [online]</a:t>
            </a:r>
          </a:p>
          <a:p>
            <a:r>
              <a:rPr lang="cs-CZ" sz="2000" u="sng" dirty="0">
                <a:hlinkClick r:id="rId2"/>
              </a:rPr>
              <a:t>http://commons.wikimedia.org/wiki/File:Bleeding_finger.jpg</a:t>
            </a:r>
            <a:endParaRPr lang="cs-CZ" sz="2000" dirty="0"/>
          </a:p>
          <a:p>
            <a:endParaRPr lang="cs-CZ" sz="2000" dirty="0"/>
          </a:p>
          <a:p>
            <a:endParaRPr lang="cs-CZ" sz="20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endParaRPr lang="cs-CZ" sz="2000" dirty="0"/>
          </a:p>
          <a:p>
            <a:endParaRPr lang="cs-CZ" sz="24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6759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Bubbles">
      <a:majorFont>
        <a:latin typeface="Impact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mic Sans M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Bubb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85000"/>
                <a:satMod val="150000"/>
              </a:schemeClr>
            </a:gs>
            <a:gs pos="35000">
              <a:schemeClr val="phClr">
                <a:tint val="70000"/>
                <a:shade val="90000"/>
                <a:alpha val="85000"/>
                <a:satMod val="200000"/>
              </a:schemeClr>
            </a:gs>
            <a:gs pos="100000">
              <a:schemeClr val="phClr">
                <a:tint val="90000"/>
                <a:shade val="100000"/>
                <a:alpha val="85000"/>
                <a:satMod val="250000"/>
              </a:schemeClr>
            </a:gs>
          </a:gsLst>
          <a:lin ang="0" scaled="1"/>
        </a:gradFill>
        <a:gradFill rotWithShape="1">
          <a:gsLst>
            <a:gs pos="0">
              <a:schemeClr val="phClr">
                <a:shade val="40000"/>
                <a:satMod val="115000"/>
              </a:schemeClr>
            </a:gs>
            <a:gs pos="8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150000"/>
              </a:schemeClr>
            </a:gs>
          </a:gsLst>
          <a:lin ang="7800000" scaled="0"/>
        </a:gra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4450" cap="flat" cmpd="sng" algn="ctr">
          <a:solidFill>
            <a:schemeClr val="phClr">
              <a:alpha val="80000"/>
              <a:satMod val="110000"/>
            </a:schemeClr>
          </a:solidFill>
          <a:prstDash val="solid"/>
        </a:ln>
        <a:ln w="63500" cap="flat" cmpd="sng" algn="ctr">
          <a:solidFill>
            <a:schemeClr val="phClr">
              <a:alpha val="80000"/>
              <a:satMod val="115000"/>
            </a:schemeClr>
          </a:solidFill>
          <a:prstDash val="solid"/>
        </a:ln>
      </a:lnStyleLst>
      <a:effectStyleLst>
        <a:effectStyle>
          <a:effectLst>
            <a:innerShdw blurRad="50800" dist="25400" dir="13500000">
              <a:srgbClr val="FFFFFF">
                <a:alpha val="75000"/>
              </a:srgbClr>
            </a:innerShdw>
          </a:effectLst>
        </a:effectStyle>
        <a:effectStyle>
          <a:effectLst>
            <a:innerShdw blurRad="76200" dist="25400" dir="13500000">
              <a:srgbClr val="FFFFFF">
                <a:alpha val="75000"/>
              </a:srgbClr>
            </a:innerShdw>
            <a:reflection blurRad="63500" stA="35000" endPos="35000" dist="12700" dir="5400000" sy="-100000" rotWithShape="0"/>
          </a:effectLst>
        </a:effectStyle>
        <a:effectStyle>
          <a:effectLst>
            <a:reflection blurRad="63500" stA="35000" endPos="35000" dist="12700" dir="5400000" sy="-100000" rotWithShape="0"/>
          </a:effectLst>
          <a:scene3d>
            <a:camera prst="orthographicFront">
              <a:rot lat="0" lon="0" rev="0"/>
            </a:camera>
            <a:lightRig rig="balanced" dir="bl">
              <a:rot lat="0" lon="0" rev="7800000"/>
            </a:lightRig>
          </a:scene3d>
          <a:sp3d prstMaterial="translucentPowder">
            <a:bevelT h="50800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80000"/>
                <a:satMod val="125000"/>
              </a:schemeClr>
            </a:gs>
            <a:gs pos="100000">
              <a:schemeClr val="phClr">
                <a:tint val="100000"/>
                <a:satMod val="125000"/>
                <a:lumOff val="40000"/>
                <a:lumMod val="100000"/>
              </a:schemeClr>
            </a:gs>
          </a:gsLst>
          <a:lin ang="7800000" scaled="1"/>
        </a:gradFill>
        <a:gradFill rotWithShape="1">
          <a:gsLst>
            <a:gs pos="0">
              <a:schemeClr val="phClr">
                <a:shade val="95000"/>
                <a:lumMod val="95000"/>
              </a:schemeClr>
            </a:gs>
            <a:gs pos="60000">
              <a:schemeClr val="phClr">
                <a:satMod val="125000"/>
                <a:lumOff val="10000"/>
                <a:lumMod val="100000"/>
              </a:schemeClr>
            </a:gs>
            <a:gs pos="100000">
              <a:schemeClr val="phClr">
                <a:shade val="95000"/>
                <a:satMod val="135000"/>
                <a:lumOff val="50000"/>
                <a:lumMod val="100000"/>
              </a:schemeClr>
            </a:gs>
          </a:gsLst>
          <a:lin ang="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TC010264149[[fn=Motiv Bubliny]]</Template>
  <TotalTime>124</TotalTime>
  <Words>394</Words>
  <Application>Microsoft Office PowerPoint</Application>
  <PresentationFormat>Předvádění na obrazovce (4:3)</PresentationFormat>
  <Paragraphs>90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1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Dum</cp:lastModifiedBy>
  <cp:revision>17</cp:revision>
  <dcterms:created xsi:type="dcterms:W3CDTF">2011-03-22T17:13:23Z</dcterms:created>
  <dcterms:modified xsi:type="dcterms:W3CDTF">2012-05-09T15:09:09Z</dcterms:modified>
</cp:coreProperties>
</file>