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14183-1323-49AB-BF1C-138682646BD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A39C49-DBEF-4AA2-8A48-661CEC36C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488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39C49-DBEF-4AA2-8A48-661CEC36CEE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1393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39C49-DBEF-4AA2-8A48-661CEC36CEEA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1313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2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VY_32_INOVACE_04-16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731257"/>
              </p:ext>
            </p:extLst>
          </p:nvPr>
        </p:nvGraphicFramePr>
        <p:xfrm>
          <a:off x="1467802" y="1660768"/>
          <a:ext cx="6208395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Ročník: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Biologie člověka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Kůže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17. 11.  </a:t>
                      </a: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Materiál slouží </a:t>
                      </a: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 na podporu  výuky tématu kůže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498629" y="2967335"/>
            <a:ext cx="2146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KŮŽE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803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20688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Funkce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1340768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pokrývá tělo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Ochrana před vlivy</a:t>
            </a:r>
          </a:p>
          <a:p>
            <a:r>
              <a:rPr lang="cs-CZ" sz="2800" dirty="0" smtClean="0"/>
              <a:t>     a) mechanickými – řezná rána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b) chemickými – sluneční záření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c) choroboplodnými zárodky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vylučování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regulace teploty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dýchání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reaguje na podněty –tlak, dotyk, teplo, bolest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/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5328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Složení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556792"/>
            <a:ext cx="77048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POKOŽKA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nejsvrchnější vrstvy plochých buněk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vrchní část se odlupuje – rohovitá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obsahuje </a:t>
            </a:r>
            <a:r>
              <a:rPr lang="cs-CZ" sz="2800" b="1" dirty="0" smtClean="0"/>
              <a:t>pigmentové buňky – </a:t>
            </a:r>
            <a:r>
              <a:rPr lang="cs-CZ" sz="2800" dirty="0" smtClean="0">
                <a:hlinkClick r:id="rId3" action="ppaction://hlinksldjump"/>
              </a:rPr>
              <a:t>pigment</a:t>
            </a:r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využití pokožky při </a:t>
            </a:r>
            <a:r>
              <a:rPr lang="cs-CZ" sz="2800" b="1" dirty="0" smtClean="0">
                <a:hlinkClick r:id="rId4" action="ppaction://hlinksldjump"/>
              </a:rPr>
              <a:t>daktyloskopii</a:t>
            </a:r>
            <a:endParaRPr lang="cs-CZ" sz="2800" b="1" dirty="0" smtClean="0"/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endParaRPr lang="cs-CZ" sz="2800" dirty="0"/>
          </a:p>
        </p:txBody>
      </p:sp>
      <p:sp>
        <p:nvSpPr>
          <p:cNvPr id="4" name="Ohnutý roh 3"/>
          <p:cNvSpPr/>
          <p:nvPr/>
        </p:nvSpPr>
        <p:spPr>
          <a:xfrm>
            <a:off x="3273477" y="4509120"/>
            <a:ext cx="2088232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5157192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hlinkClick r:id="rId5" action="ppaction://hlinksldjump"/>
              </a:rPr>
              <a:t>Obr.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9001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Pigment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412776"/>
            <a:ext cx="80648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kožní barvivo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zachycuje ultrafialové záření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s množstvím  souvisí schopnost se opalovat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při delším opalování – vyplavování k povrchu</a:t>
            </a:r>
          </a:p>
          <a:p>
            <a:endParaRPr lang="cs-CZ" sz="2800" dirty="0"/>
          </a:p>
          <a:p>
            <a:r>
              <a:rPr lang="cs-CZ" sz="2800" b="1" dirty="0" smtClean="0">
                <a:solidFill>
                  <a:schemeClr val="accent1"/>
                </a:solidFill>
              </a:rPr>
              <a:t>Opalování</a:t>
            </a:r>
            <a:endParaRPr lang="cs-CZ" sz="2800" b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4437112"/>
            <a:ext cx="78488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oslabení ozonové vrstvy – průnik UV záření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nebezpečí rakoviny kůže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nutná ochrana –opalovací krémy </a:t>
            </a:r>
          </a:p>
          <a:p>
            <a:r>
              <a:rPr lang="cs-CZ" sz="2800" dirty="0" smtClean="0"/>
              <a:t>                                 - délka a doba opalování  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/>
          </a:p>
        </p:txBody>
      </p:sp>
      <p:sp>
        <p:nvSpPr>
          <p:cNvPr id="6" name="Zahnutá šipka doleva 5"/>
          <p:cNvSpPr/>
          <p:nvPr/>
        </p:nvSpPr>
        <p:spPr>
          <a:xfrm>
            <a:off x="3347864" y="635343"/>
            <a:ext cx="1008112" cy="49811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91880" y="63534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616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/>
                </a:solidFill>
              </a:rPr>
              <a:t>Daktyloskopie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268760"/>
            <a:ext cx="72728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metoda zjišťování otisků prstů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použití při totožnosti osob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otisky charakteristické pro každého jedince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025" y="3645024"/>
            <a:ext cx="7241286" cy="1993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96336" y="5638488"/>
            <a:ext cx="8199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Obr.1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31441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ŠKÁRA</a:t>
            </a:r>
          </a:p>
          <a:p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340768"/>
            <a:ext cx="77048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Nachází se pod pokožkou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Obsahuje - pružná vazivová vlákna       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-  </a:t>
            </a:r>
            <a:r>
              <a:rPr lang="cs-CZ" sz="2800" dirty="0" smtClean="0">
                <a:hlinkClick r:id="rId2" action="ppaction://hlinksldjump"/>
              </a:rPr>
              <a:t>mazové žlázy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</a:t>
            </a:r>
            <a:r>
              <a:rPr lang="cs-CZ" sz="2800" dirty="0" smtClean="0">
                <a:hlinkClick r:id="rId2" action="ppaction://hlinksldjump"/>
              </a:rPr>
              <a:t>-  potní žlázy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-  vyrůstání vlasů a chlupů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-  cévy – rozvod živin a kyslíku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-  nervy – nepravidelně rozložené</a:t>
            </a:r>
          </a:p>
          <a:p>
            <a:endParaRPr lang="cs-CZ" sz="2800" dirty="0"/>
          </a:p>
        </p:txBody>
      </p:sp>
      <p:sp>
        <p:nvSpPr>
          <p:cNvPr id="4" name="Ohnutý roh 3"/>
          <p:cNvSpPr/>
          <p:nvPr/>
        </p:nvSpPr>
        <p:spPr>
          <a:xfrm>
            <a:off x="3439553" y="4880198"/>
            <a:ext cx="2088232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5513461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hlinkClick r:id="rId3" action="ppaction://hlinksldjump"/>
              </a:rPr>
              <a:t>Obr.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548680"/>
            <a:ext cx="79928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/>
                </a:solidFill>
              </a:rPr>
              <a:t>Mazové žlázy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ústí do pochvy vlasů a chlupů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kožní maz – chrání před vysycháním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nejsou na chodidlech a dlaních 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/>
          </a:p>
          <a:p>
            <a:r>
              <a:rPr lang="cs-CZ" sz="2800" b="1" dirty="0" smtClean="0">
                <a:solidFill>
                  <a:schemeClr val="accent1"/>
                </a:solidFill>
              </a:rPr>
              <a:t>Potní žlázy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/>
              <a:t>pocení</a:t>
            </a:r>
            <a:r>
              <a:rPr lang="cs-CZ" sz="2800" dirty="0" smtClean="0"/>
              <a:t> se podílí na regulaci teploty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vyloučená voda obsahuje soli a odpadní látky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zabraňuje přehřátí organismu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odpaření vody za 24 hod. je cca 500 ml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několikanásobné zvýšení  - horečka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      - fyzické námaha 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4" name="Ohnutý roh 3"/>
          <p:cNvSpPr/>
          <p:nvPr/>
        </p:nvSpPr>
        <p:spPr>
          <a:xfrm>
            <a:off x="3203848" y="2564904"/>
            <a:ext cx="648072" cy="5760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129550" y="2578900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  <a:hlinkClick r:id="rId2" action="ppaction://hlinksldjump"/>
              </a:rPr>
              <a:t>obr.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75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PODKOŽNÍ VAZIVO</a:t>
            </a:r>
          </a:p>
          <a:p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124744"/>
            <a:ext cx="70567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pružné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ukládání tuku - nerovnoměrné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smtClean="0"/>
              <a:t>muži – </a:t>
            </a:r>
            <a:r>
              <a:rPr lang="cs-CZ" sz="2800" dirty="0" smtClean="0"/>
              <a:t>břišní část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smtClean="0"/>
              <a:t>ženy – </a:t>
            </a:r>
            <a:r>
              <a:rPr lang="cs-CZ" sz="2800" dirty="0" smtClean="0"/>
              <a:t>hýždě, stehna, břicho, prsa</a:t>
            </a:r>
            <a:endParaRPr lang="cs-CZ" sz="2800" dirty="0"/>
          </a:p>
        </p:txBody>
      </p:sp>
      <p:sp>
        <p:nvSpPr>
          <p:cNvPr id="4" name="Ohnutý roh 3"/>
          <p:cNvSpPr/>
          <p:nvPr/>
        </p:nvSpPr>
        <p:spPr>
          <a:xfrm>
            <a:off x="3273477" y="3861048"/>
            <a:ext cx="2088232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707904" y="458112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hlinkClick r:id="rId2" action="ppaction://hlinksldjump"/>
              </a:rPr>
              <a:t>Obr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hlinkClick r:id="rId2" action="ppaction://hlinksldjump"/>
              </a:rPr>
              <a:t>.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73" y="260648"/>
            <a:ext cx="8352927" cy="610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hnutá šipka doleva 4"/>
          <p:cNvSpPr/>
          <p:nvPr/>
        </p:nvSpPr>
        <p:spPr>
          <a:xfrm>
            <a:off x="462073" y="404664"/>
            <a:ext cx="1080120" cy="5040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7657" y="3731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  <a:hlinkClick r:id="rId3" action="ppaction://hlinksldjump"/>
              </a:rPr>
              <a:t>Zpět 1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8" name="Zahnutá šipka doleva 7"/>
          <p:cNvSpPr/>
          <p:nvPr/>
        </p:nvSpPr>
        <p:spPr>
          <a:xfrm>
            <a:off x="7812360" y="305824"/>
            <a:ext cx="1080120" cy="5040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956376" y="305824"/>
            <a:ext cx="1187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 2</a:t>
            </a:r>
            <a:endParaRPr lang="cs-CZ" dirty="0"/>
          </a:p>
        </p:txBody>
      </p:sp>
      <p:sp>
        <p:nvSpPr>
          <p:cNvPr id="10" name="Zahnutá šipka doleva 9"/>
          <p:cNvSpPr/>
          <p:nvPr/>
        </p:nvSpPr>
        <p:spPr>
          <a:xfrm>
            <a:off x="7725631" y="5949280"/>
            <a:ext cx="1080120" cy="5040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979568" y="5966105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dál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331640" y="1844824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   Obr.2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64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692" y="877362"/>
            <a:ext cx="5400599" cy="4898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620687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Obr.3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Zahnutá šipka doleva 5"/>
          <p:cNvSpPr/>
          <p:nvPr/>
        </p:nvSpPr>
        <p:spPr>
          <a:xfrm>
            <a:off x="4139952" y="5333932"/>
            <a:ext cx="1080120" cy="5040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83968" y="531050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757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04664"/>
            <a:ext cx="7776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/>
                </a:solidFill>
              </a:rPr>
              <a:t>Péče o kůži</a:t>
            </a:r>
          </a:p>
          <a:p>
            <a:endParaRPr lang="cs-CZ" sz="2800" b="1" dirty="0">
              <a:solidFill>
                <a:schemeClr val="accent1"/>
              </a:solidFill>
            </a:endParaRPr>
          </a:p>
          <a:p>
            <a:endParaRPr lang="cs-CZ" sz="2800" b="1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1268760"/>
            <a:ext cx="75608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dodržování hygieny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péče o vlasy a nehty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rozumné otužování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ošetření poranění kůže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441220"/>
            <a:ext cx="1724397" cy="3090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714" y="3412397"/>
            <a:ext cx="1759977" cy="311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39552" y="3258640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chlup, vlas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383718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pokožka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71600" y="4411389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škára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8316" y="4811499"/>
            <a:ext cx="18434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mazová žláza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-206455" y="5232183"/>
            <a:ext cx="21760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     vlasový váček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7504" y="5794797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podkožní vazivo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524328" y="6194907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7004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267252" y="2967335"/>
            <a:ext cx="66095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Děkuji za pozornost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265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344816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Použitá literatura a zdroje:</a:t>
            </a:r>
          </a:p>
          <a:p>
            <a:endParaRPr lang="cs-CZ" sz="2400" b="1" dirty="0" smtClean="0">
              <a:solidFill>
                <a:schemeClr val="accent1"/>
              </a:solidFill>
            </a:endParaRPr>
          </a:p>
          <a:p>
            <a:pPr algn="just"/>
            <a:r>
              <a:rPr lang="cs-CZ" sz="2400" b="1" dirty="0" smtClean="0">
                <a:solidFill>
                  <a:schemeClr val="accent1"/>
                </a:solidFill>
              </a:rPr>
              <a:t>Snímek 6</a:t>
            </a:r>
            <a:r>
              <a:rPr lang="cs-CZ" sz="2400" b="1" dirty="0" smtClean="0">
                <a:solidFill>
                  <a:schemeClr val="accent1"/>
                </a:solidFill>
              </a:rPr>
              <a:t>: </a:t>
            </a:r>
            <a:endParaRPr lang="cs-CZ" sz="2400" b="1" dirty="0" smtClean="0">
              <a:solidFill>
                <a:schemeClr val="accent1"/>
              </a:solidFill>
            </a:endParaRPr>
          </a:p>
          <a:p>
            <a:pPr algn="just" hangingPunct="0"/>
            <a:r>
              <a:rPr lang="cs-CZ" sz="2400" dirty="0" smtClean="0">
                <a:latin typeface="Tw Cen MT" pitchFamily="34" charset="-18"/>
              </a:rPr>
              <a:t>Obr.1[cit. 2011-11-17] KVASNIČKOVÁ</a:t>
            </a:r>
            <a:r>
              <a:rPr lang="cs-CZ" sz="2400" dirty="0">
                <a:latin typeface="Tw Cen MT" pitchFamily="34" charset="-18"/>
              </a:rPr>
              <a:t>, Danuše. </a:t>
            </a:r>
            <a:r>
              <a:rPr lang="cs-CZ" sz="2400" i="1" dirty="0">
                <a:latin typeface="Tw Cen MT" pitchFamily="34" charset="-18"/>
              </a:rPr>
              <a:t>Ekologický přírodopis – pracovní sešit pro 8. roč. </a:t>
            </a:r>
            <a:r>
              <a:rPr lang="cs-CZ" sz="2400" dirty="0">
                <a:latin typeface="Tw Cen MT" pitchFamily="34" charset="-18"/>
              </a:rPr>
              <a:t>1. vyd. Praha:</a:t>
            </a:r>
          </a:p>
          <a:p>
            <a:pPr algn="just" hangingPunct="0"/>
            <a:r>
              <a:rPr lang="cs-CZ" sz="2400" dirty="0">
                <a:latin typeface="Tw Cen MT" pitchFamily="34" charset="-18"/>
              </a:rPr>
              <a:t>FORTUNA, 2000. ISBN 80-7168-713-8. s. </a:t>
            </a:r>
            <a:r>
              <a:rPr lang="cs-CZ" sz="2400" dirty="0" smtClean="0">
                <a:latin typeface="Tw Cen MT" pitchFamily="34" charset="-18"/>
              </a:rPr>
              <a:t>17.</a:t>
            </a:r>
            <a:endParaRPr lang="cs-CZ" sz="2400" b="1" dirty="0">
              <a:solidFill>
                <a:schemeClr val="accent1"/>
              </a:solidFill>
            </a:endParaRPr>
          </a:p>
          <a:p>
            <a:pPr algn="just"/>
            <a:r>
              <a:rPr lang="cs-CZ" sz="2400" b="1" dirty="0" smtClean="0">
                <a:solidFill>
                  <a:schemeClr val="accent1"/>
                </a:solidFill>
              </a:rPr>
              <a:t>Snímek 10, 11,12:</a:t>
            </a:r>
          </a:p>
          <a:p>
            <a:pPr algn="just"/>
            <a:r>
              <a:rPr lang="cs-CZ" sz="2400" smtClean="0">
                <a:latin typeface="Tw Cen MT" pitchFamily="34" charset="-18"/>
              </a:rPr>
              <a:t>Obr.2,3,4[cit.2011-11-17] FRONĚK</a:t>
            </a:r>
            <a:r>
              <a:rPr lang="cs-CZ" sz="2400" dirty="0">
                <a:latin typeface="Tw Cen MT" pitchFamily="34" charset="-18"/>
              </a:rPr>
              <a:t>, Jiří. </a:t>
            </a:r>
            <a:r>
              <a:rPr lang="cs-CZ" sz="2400" i="1" dirty="0">
                <a:latin typeface="Tw Cen MT" pitchFamily="34" charset="-18"/>
              </a:rPr>
              <a:t>Lidské tělo-Poznávejme sami sebe č. 110-00-99. </a:t>
            </a:r>
            <a:r>
              <a:rPr lang="cs-CZ" sz="2400" dirty="0">
                <a:latin typeface="Tw Cen MT" pitchFamily="34" charset="-18"/>
              </a:rPr>
              <a:t>Praha </a:t>
            </a:r>
            <a:r>
              <a:rPr lang="cs-CZ" sz="2400" dirty="0" err="1">
                <a:latin typeface="Tw Cen MT" pitchFamily="34" charset="-18"/>
              </a:rPr>
              <a:t>Blug</a:t>
            </a:r>
            <a:r>
              <a:rPr lang="cs-CZ" sz="2400" dirty="0">
                <a:latin typeface="Tw Cen MT" pitchFamily="34" charset="-18"/>
              </a:rPr>
              <a:t>, 1999.</a:t>
            </a:r>
          </a:p>
          <a:p>
            <a:pPr algn="just"/>
            <a:r>
              <a:rPr lang="cs-CZ" sz="2400" dirty="0">
                <a:latin typeface="Tw Cen MT" pitchFamily="34" charset="-18"/>
              </a:rPr>
              <a:t>ISBN 80 – 85635 – 97 – 6. s. </a:t>
            </a:r>
            <a:r>
              <a:rPr lang="cs-CZ" sz="2400" dirty="0" smtClean="0">
                <a:latin typeface="Tw Cen MT" pitchFamily="34" charset="-18"/>
              </a:rPr>
              <a:t>10, 11, 13.</a:t>
            </a:r>
            <a:endParaRPr lang="cs-CZ" sz="2400" dirty="0">
              <a:latin typeface="Tw Cen MT" pitchFamily="34" charset="-18"/>
            </a:endParaRPr>
          </a:p>
          <a:p>
            <a:pPr algn="just"/>
            <a:endParaRPr lang="cs-CZ" sz="2400" dirty="0" smtClean="0">
              <a:latin typeface="Tw Cen MT" pitchFamily="34" charset="-18"/>
            </a:endParaRPr>
          </a:p>
          <a:p>
            <a:pPr algn="just" hangingPunct="0"/>
            <a:r>
              <a:rPr lang="cs-CZ" sz="2400" dirty="0">
                <a:latin typeface="Tw Cen MT" pitchFamily="34" charset="-18"/>
              </a:rPr>
              <a:t>ČERNÍK, Vladimír. </a:t>
            </a:r>
            <a:r>
              <a:rPr lang="cs-CZ" sz="2400" i="1" dirty="0">
                <a:latin typeface="Tw Cen MT" pitchFamily="34" charset="-18"/>
              </a:rPr>
              <a:t>Přírodopis 3 Biologie člověka. </a:t>
            </a:r>
            <a:r>
              <a:rPr lang="cs-CZ" sz="2400" dirty="0">
                <a:latin typeface="Tw Cen MT" pitchFamily="34" charset="-18"/>
              </a:rPr>
              <a:t>1. vyd.  Praha: SPN, 1999.</a:t>
            </a:r>
          </a:p>
          <a:p>
            <a:pPr algn="just"/>
            <a:r>
              <a:rPr lang="cs-CZ" sz="2400" dirty="0">
                <a:latin typeface="Tw Cen MT" pitchFamily="34" charset="-18"/>
              </a:rPr>
              <a:t>SBN 80-85937-97-2. s. 36, 37.</a:t>
            </a:r>
            <a:endParaRPr lang="cs-CZ" sz="2400" b="1" dirty="0">
              <a:solidFill>
                <a:schemeClr val="accent3">
                  <a:lumMod val="60000"/>
                  <a:lumOff val="40000"/>
                </a:schemeClr>
              </a:solidFill>
              <a:latin typeface="Tw Cen MT" pitchFamily="34" charset="-18"/>
            </a:endParaRPr>
          </a:p>
          <a:p>
            <a:pPr algn="just"/>
            <a:endParaRPr lang="cs-CZ" sz="2800" dirty="0">
              <a:solidFill>
                <a:srgbClr val="FF0000"/>
              </a:solidFill>
              <a:latin typeface="Tw Cen MT" pitchFamily="34" charset="-18"/>
            </a:endParaRPr>
          </a:p>
          <a:p>
            <a:pPr algn="just"/>
            <a:endParaRPr lang="cs-CZ" sz="2400" dirty="0">
              <a:latin typeface="Tw Cen MT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12862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106</TotalTime>
  <Words>449</Words>
  <Application>Microsoft Office PowerPoint</Application>
  <PresentationFormat>Předvádění na obrazovce (4:3)</PresentationFormat>
  <Paragraphs>116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Vrchol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Renata Kočovská</cp:lastModifiedBy>
  <cp:revision>15</cp:revision>
  <dcterms:created xsi:type="dcterms:W3CDTF">2011-03-22T17:13:23Z</dcterms:created>
  <dcterms:modified xsi:type="dcterms:W3CDTF">2012-05-05T11:56:56Z</dcterms:modified>
</cp:coreProperties>
</file>