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9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754B79A-0328-4280-B2D5-18BB9831CB9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botany.upol.cz/atlasy/system/images/ascomycetes/erysiphales/vrecka--e.depressa2.jpg" TargetMode="External"/><Relationship Id="rId2" Type="http://schemas.openxmlformats.org/officeDocument/2006/relationships/hyperlink" Target="http://botany.upol.cz/atlasy/system/images/ascomycetes/pezizales/peziza1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slide" Target="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hyperlink" Target="http://botanika.wendys.cz/cherbar/heslo.php?427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botanika.wendys.cz/cherbar/heslo.php?427" TargetMode="External"/><Relationship Id="rId3" Type="http://schemas.openxmlformats.org/officeDocument/2006/relationships/hyperlink" Target="http://botany.upol.cz/atlasy/system/images/ascomycetes/pezizales/peziza1.jpg" TargetMode="External"/><Relationship Id="rId7" Type="http://schemas.openxmlformats.org/officeDocument/2006/relationships/hyperlink" Target="http://commons.wikimedia.org/wiki/File:Mucor.mucedo2.-.lindsey.jpg" TargetMode="External"/><Relationship Id="rId2" Type="http://schemas.openxmlformats.org/officeDocument/2006/relationships/hyperlink" Target="http://commons.wikimedia.org/wiki/File:Ascomycete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Nsr-slika-151.png" TargetMode="External"/><Relationship Id="rId5" Type="http://schemas.openxmlformats.org/officeDocument/2006/relationships/hyperlink" Target="http://commons.wikimedia.org/wiki/File:Penicillium_unknown.jpg" TargetMode="External"/><Relationship Id="rId4" Type="http://schemas.openxmlformats.org/officeDocument/2006/relationships/hyperlink" Target="http://botany.upol.cz/atlasy/system/images/ascomycetes/erysiphales/vrecka--e.depressa2.jpg" TargetMode="External"/><Relationship Id="rId9" Type="http://schemas.openxmlformats.org/officeDocument/2006/relationships/hyperlink" Target="http://commons.wikimedia.org/wiki/File:Rogge_moederkoren_Claviceps_purpurea_on_Secale_cerea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4725143"/>
            <a:ext cx="5168632" cy="86803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VY_32_INOVACE_04-30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138368"/>
              </p:ext>
            </p:extLst>
          </p:nvPr>
        </p:nvGraphicFramePr>
        <p:xfrm>
          <a:off x="1444982" y="1844824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VI. ročník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Mnohobuněčné organismy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Houby vřeckovýtrusné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Bc. Kočovská Renata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18. </a:t>
                      </a:r>
                      <a:r>
                        <a:rPr lang="cs-CZ" sz="1400" kern="50" dirty="0" smtClean="0">
                          <a:effectLst/>
                        </a:rPr>
                        <a:t>8. 2011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Materiál slouží na podporu výuky tématu vřeckovýtrusné houby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7728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72314" y="2132856"/>
            <a:ext cx="68760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Houby vřeckovýtrusné</a:t>
            </a:r>
            <a:endParaRPr lang="cs-CZ" sz="54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4" name="Mrak 3"/>
          <p:cNvSpPr/>
          <p:nvPr/>
        </p:nvSpPr>
        <p:spPr>
          <a:xfrm>
            <a:off x="3975829" y="93042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5489" y="3356992"/>
            <a:ext cx="3895080" cy="2656445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6401560" y="5644105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719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31404" y="692696"/>
            <a:ext cx="19752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Popis:</a:t>
            </a:r>
            <a:endParaRPr lang="cs-CZ" sz="54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30884" y="1616026"/>
            <a:ext cx="75295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  <a:lumOff val="75000"/>
                  </a:schemeClr>
                </a:solidFill>
                <a:latin typeface="Arial" pitchFamily="34" charset="0"/>
                <a:cs typeface="Arial" pitchFamily="34" charset="0"/>
              </a:rPr>
              <a:t>Vřecka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= útvary, ve kterých se tvoří výtrusy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bg2">
                    <a:lumMod val="25000"/>
                    <a:lumOff val="75000"/>
                  </a:schemeClr>
                </a:solidFill>
                <a:latin typeface="Arial" pitchFamily="34" charset="0"/>
                <a:cs typeface="Arial" pitchFamily="34" charset="0"/>
              </a:rPr>
              <a:t>Výtrusy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 buňky umožňující rozmnožování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Mrak 7"/>
          <p:cNvSpPr/>
          <p:nvPr/>
        </p:nvSpPr>
        <p:spPr>
          <a:xfrm>
            <a:off x="2175810" y="3580950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5032466" y="3886989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57781" y="3833377"/>
            <a:ext cx="750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Obr.1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48064" y="417375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1490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620688"/>
            <a:ext cx="8064896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Rozmnožování</a:t>
            </a:r>
          </a:p>
          <a:p>
            <a:pPr algn="ctr"/>
            <a:endParaRPr lang="cs-CZ" sz="5400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  <a:p>
            <a:pPr algn="ctr"/>
            <a:endParaRPr lang="cs-CZ" sz="5400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  <a:p>
            <a:pPr algn="ctr"/>
            <a:endParaRPr lang="cs-CZ" sz="5400" b="1" spc="100" dirty="0" smtClean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988840"/>
            <a:ext cx="578395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NEPOHLAVNÍ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pomocí podhoubí – houbová vlákna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u="sng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POHLAVNÍ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pomocí výtrusů – rozmnožovací buňky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Mrak 4"/>
          <p:cNvSpPr/>
          <p:nvPr/>
        </p:nvSpPr>
        <p:spPr>
          <a:xfrm>
            <a:off x="6876256" y="4869160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77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631721"/>
            <a:ext cx="331236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Zástupci</a:t>
            </a:r>
            <a:endParaRPr lang="cs-CZ" sz="54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1844824"/>
            <a:ext cx="5724644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err="1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Štětičkovec</a:t>
            </a:r>
            <a:r>
              <a:rPr lang="cs-CZ" sz="2400" u="sng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sz="2400" u="sng" dirty="0" err="1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Penicillium</a:t>
            </a:r>
            <a:r>
              <a:rPr lang="cs-CZ" sz="2400" u="sng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tělo tvořeno vlákny </a:t>
            </a:r>
            <a:r>
              <a:rPr lang="cs-CZ" sz="2400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  <a:hlinkClick r:id="rId2" action="ppaction://hlinksldjump"/>
              </a:rPr>
              <a:t>= podhoubí</a:t>
            </a:r>
            <a:endParaRPr lang="cs-CZ" sz="2400" dirty="0" smtClean="0">
              <a:solidFill>
                <a:schemeClr val="bg2">
                  <a:lumMod val="10000"/>
                  <a:lumOff val="9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na koncích vláken se tvoří </a:t>
            </a:r>
            <a:r>
              <a:rPr lang="cs-CZ" sz="2400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  <a:hlinkClick r:id="rId2" action="ppaction://hlinksldjump"/>
              </a:rPr>
              <a:t>výtrusy</a:t>
            </a:r>
            <a:endParaRPr lang="cs-CZ" sz="2400" dirty="0" smtClean="0">
              <a:solidFill>
                <a:schemeClr val="bg2">
                  <a:lumMod val="10000"/>
                  <a:lumOff val="9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mnoho druhů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 využití – výroba plísňových sýrů</a:t>
            </a:r>
          </a:p>
          <a:p>
            <a:r>
              <a:rPr lang="cs-CZ" sz="2400" dirty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         výroba antibiotik penicilinu	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400" dirty="0">
              <a:solidFill>
                <a:schemeClr val="bg2">
                  <a:lumMod val="10000"/>
                  <a:lumOff val="9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Mrak 4"/>
          <p:cNvSpPr/>
          <p:nvPr/>
        </p:nvSpPr>
        <p:spPr>
          <a:xfrm>
            <a:off x="6841748" y="5067490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21922" y="534002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1762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620688"/>
            <a:ext cx="5616624" cy="561662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7207161" y="5843945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1301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80728"/>
            <a:ext cx="686438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Plíseň hlavičková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kulaté výtrusnice s výtrusy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cizopasí na člověku např. mezi prsty na nohou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nutná HYGIENA</a:t>
            </a:r>
          </a:p>
          <a:p>
            <a:endParaRPr lang="cs-CZ" sz="2400" dirty="0" smtClean="0">
              <a:solidFill>
                <a:schemeClr val="bg2">
                  <a:lumMod val="10000"/>
                  <a:lumOff val="9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v"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2299610" y="3115816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370711" y="338835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Obr.4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5785974" y="422108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27059" y="4493622"/>
            <a:ext cx="8322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Obr.5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7330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764704"/>
            <a:ext cx="3326561" cy="472970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8832" y="764704"/>
            <a:ext cx="3615535" cy="4729708"/>
          </a:xfrm>
          <a:prstGeom prst="rect">
            <a:avLst/>
          </a:prstGeom>
        </p:spPr>
      </p:pic>
      <p:sp>
        <p:nvSpPr>
          <p:cNvPr id="7" name="Šipka doleva 6"/>
          <p:cNvSpPr/>
          <p:nvPr/>
        </p:nvSpPr>
        <p:spPr>
          <a:xfrm>
            <a:off x="3563888" y="587727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55576" y="573325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071529" y="5775255"/>
            <a:ext cx="792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2785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80728"/>
            <a:ext cx="69127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Paličkovice nachová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hospodářsky důležitá houba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cizopasí na žitě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pěstování uměle pro výrobu léků – </a:t>
            </a:r>
            <a:r>
              <a:rPr lang="cs-CZ" sz="2400" dirty="0" smtClean="0">
                <a:latin typeface="Arial" pitchFamily="34" charset="0"/>
                <a:cs typeface="Arial" pitchFamily="34" charset="0"/>
                <a:hlinkClick r:id="rId2"/>
              </a:rPr>
              <a:t>námel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v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v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v"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5364088" y="4218529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14392" y="4491063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Obr.6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0135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2152" y="836712"/>
            <a:ext cx="4248472" cy="506696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7164288" y="558924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9006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519063"/>
            <a:ext cx="4371710" cy="129266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Další zástupci</a:t>
            </a:r>
          </a:p>
          <a:p>
            <a:pPr algn="ctr"/>
            <a:endParaRPr lang="cs-CZ" sz="2400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bg2">
                  <a:lumMod val="10000"/>
                  <a:lumOff val="90000"/>
                  <a:alpha val="57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811725"/>
            <a:ext cx="350929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Kropidlák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Padlí jabloňové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Kadeřavost broskvoní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err="1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Hlízenka</a:t>
            </a:r>
            <a:r>
              <a:rPr lang="cs-CZ" sz="2400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 ovocná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Smrž obecný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Ucháč obecný</a:t>
            </a:r>
            <a:endParaRPr lang="cs-CZ" sz="2400" dirty="0">
              <a:solidFill>
                <a:schemeClr val="bg2">
                  <a:lumMod val="10000"/>
                  <a:lumOff val="9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Mrak 4"/>
          <p:cNvSpPr/>
          <p:nvPr/>
        </p:nvSpPr>
        <p:spPr>
          <a:xfrm>
            <a:off x="6084168" y="4653136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181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484617" y="2967335"/>
            <a:ext cx="61747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Děkuji za pozornost</a:t>
            </a:r>
            <a:endParaRPr lang="cs-CZ" sz="54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4" name="Mrak 3"/>
          <p:cNvSpPr/>
          <p:nvPr/>
        </p:nvSpPr>
        <p:spPr>
          <a:xfrm>
            <a:off x="3674333" y="4149080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012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36776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solidFill>
                  <a:schemeClr val="bg2">
                    <a:lumMod val="10000"/>
                    <a:lumOff val="90000"/>
                  </a:schemeClr>
                </a:solidFill>
                <a:latin typeface="Arial" pitchFamily="34" charset="0"/>
                <a:cs typeface="Arial" pitchFamily="34" charset="0"/>
              </a:rPr>
              <a:t>Použitá literatura a zdroje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722313"/>
            <a:ext cx="813690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cs-CZ" sz="1600" dirty="0" smtClean="0"/>
          </a:p>
          <a:p>
            <a:pPr algn="just"/>
            <a:r>
              <a:rPr lang="cs-CZ" sz="1600" dirty="0" smtClean="0"/>
              <a:t>Snímek 2: obr. 1 </a:t>
            </a:r>
            <a:r>
              <a:rPr lang="cs-CZ" sz="1600" dirty="0"/>
              <a:t>[cit </a:t>
            </a:r>
            <a:r>
              <a:rPr lang="cs-CZ" sz="1600" dirty="0" smtClean="0"/>
              <a:t>2011-08-18</a:t>
            </a:r>
            <a:r>
              <a:rPr lang="cs-CZ" sz="1600" dirty="0"/>
              <a:t>]. Dostupný pod licencí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err="1"/>
              <a:t>Wikimedia</a:t>
            </a:r>
            <a:r>
              <a:rPr lang="cs-CZ" sz="1600" dirty="0"/>
              <a:t> na WWW</a:t>
            </a:r>
            <a:r>
              <a:rPr lang="cs-CZ" sz="1600" dirty="0" smtClean="0"/>
              <a:t>:</a:t>
            </a:r>
          </a:p>
          <a:p>
            <a:pPr algn="just"/>
            <a:r>
              <a:rPr lang="cs-CZ" sz="1600" dirty="0" err="1" smtClean="0">
                <a:hlinkClick r:id="rId2"/>
              </a:rPr>
              <a:t>MIDGLEY,David</a:t>
            </a:r>
            <a:r>
              <a:rPr lang="cs-CZ" sz="1600" dirty="0" smtClean="0">
                <a:hlinkClick r:id="rId2"/>
              </a:rPr>
              <a:t> Dr. [online]</a:t>
            </a:r>
            <a:r>
              <a:rPr lang="cs-CZ" sz="1600" u="sng" dirty="0" smtClean="0">
                <a:hlinkClick r:id="rId2"/>
              </a:rPr>
              <a:t>http</a:t>
            </a:r>
            <a:r>
              <a:rPr lang="cs-CZ" sz="1600" u="sng" dirty="0">
                <a:hlinkClick r:id="rId2"/>
              </a:rPr>
              <a:t>://commons.wikimedia.org/wiki/File:Ascomycetes.jpg</a:t>
            </a:r>
            <a:endParaRPr lang="cs-CZ" sz="1600" dirty="0"/>
          </a:p>
          <a:p>
            <a:pPr algn="just"/>
            <a:r>
              <a:rPr lang="cs-CZ" sz="1600" dirty="0" smtClean="0"/>
              <a:t>Snímek 3: </a:t>
            </a:r>
            <a:r>
              <a:rPr lang="cs-CZ" sz="1600" dirty="0"/>
              <a:t>[cit 2011-08-18]. </a:t>
            </a:r>
            <a:endParaRPr lang="cs-CZ" sz="1600" dirty="0" smtClean="0"/>
          </a:p>
          <a:p>
            <a:pPr algn="just"/>
            <a:r>
              <a:rPr lang="cs-CZ" sz="1600" u="sng" dirty="0">
                <a:hlinkClick r:id="rId3"/>
              </a:rPr>
              <a:t>http://botany.upol.cz/atlasy/system/images/ascomycetes/pezizales/peziza1.jpg</a:t>
            </a:r>
            <a:endParaRPr lang="cs-CZ" sz="1600" dirty="0"/>
          </a:p>
          <a:p>
            <a:pPr algn="just"/>
            <a:r>
              <a:rPr lang="cs-CZ" sz="1600" u="sng" dirty="0">
                <a:hlinkClick r:id="rId4"/>
              </a:rPr>
              <a:t>http://botany.upol.cz/atlasy/system/images/ascomycetes/erysiphales/vrecka--</a:t>
            </a:r>
            <a:r>
              <a:rPr lang="cs-CZ" sz="1600" u="sng" dirty="0" smtClean="0">
                <a:hlinkClick r:id="rId4"/>
              </a:rPr>
              <a:t>e.depressa2.jpg</a:t>
            </a:r>
            <a:endParaRPr lang="cs-CZ" sz="1600" u="sng" dirty="0" smtClean="0"/>
          </a:p>
          <a:p>
            <a:pPr algn="just"/>
            <a:r>
              <a:rPr lang="cs-CZ" sz="1600" dirty="0" smtClean="0"/>
              <a:t>Snímek 6: obr. 2 </a:t>
            </a:r>
            <a:r>
              <a:rPr lang="cs-CZ" sz="1600" dirty="0"/>
              <a:t>[cit 2011-08-18]. Dostupný pod licencí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err="1"/>
              <a:t>Wikimedia</a:t>
            </a:r>
            <a:r>
              <a:rPr lang="cs-CZ" sz="1600" dirty="0"/>
              <a:t> na WWW:</a:t>
            </a:r>
          </a:p>
          <a:p>
            <a:pPr algn="just"/>
            <a:r>
              <a:rPr lang="cs-CZ" sz="1600" dirty="0" err="1" smtClean="0">
                <a:hlinkClick r:id="rId5"/>
              </a:rPr>
              <a:t>JURVETSON,Steve</a:t>
            </a:r>
            <a:r>
              <a:rPr lang="cs-CZ" sz="1600" dirty="0" smtClean="0">
                <a:hlinkClick r:id="rId5"/>
              </a:rPr>
              <a:t> [online]</a:t>
            </a:r>
            <a:r>
              <a:rPr lang="cs-CZ" sz="1600" u="sng" dirty="0" smtClean="0">
                <a:hlinkClick r:id="rId5"/>
              </a:rPr>
              <a:t>http://commons.wikimedia.org/wiki/File:Penicillium_unknown.jpg</a:t>
            </a:r>
            <a:endParaRPr lang="cs-CZ" sz="1600" dirty="0" smtClean="0"/>
          </a:p>
          <a:p>
            <a:pPr algn="just"/>
            <a:r>
              <a:rPr lang="cs-CZ" sz="1600" dirty="0" smtClean="0"/>
              <a:t>Snímek 8: obr. 3,4 </a:t>
            </a:r>
            <a:r>
              <a:rPr lang="cs-CZ" sz="1600" dirty="0"/>
              <a:t>[cit 2011-08-18]. Dostupný pod licencí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err="1"/>
              <a:t>Wikimedia</a:t>
            </a:r>
            <a:r>
              <a:rPr lang="cs-CZ" sz="1600" dirty="0"/>
              <a:t> na WWW</a:t>
            </a:r>
            <a:r>
              <a:rPr lang="cs-CZ" sz="1600" dirty="0" smtClean="0"/>
              <a:t>:</a:t>
            </a:r>
          </a:p>
          <a:p>
            <a:pPr algn="just"/>
            <a:r>
              <a:rPr lang="cs-CZ" sz="1600" u="sng" dirty="0" err="1" smtClean="0">
                <a:hlinkClick r:id="rId6"/>
              </a:rPr>
              <a:t>CILENŠEK,Martin</a:t>
            </a:r>
            <a:r>
              <a:rPr lang="cs-CZ" sz="1600" u="sng" dirty="0" smtClean="0">
                <a:hlinkClick r:id="rId6"/>
              </a:rPr>
              <a:t> [online]http</a:t>
            </a:r>
            <a:r>
              <a:rPr lang="cs-CZ" sz="1600" u="sng" dirty="0">
                <a:hlinkClick r:id="rId6"/>
              </a:rPr>
              <a:t>://commons.wikimedia.org/wiki/File:Nsr-slika-151.png</a:t>
            </a:r>
            <a:endParaRPr lang="cs-CZ" sz="1600" dirty="0"/>
          </a:p>
          <a:p>
            <a:pPr algn="just"/>
            <a:r>
              <a:rPr lang="cs-CZ" sz="1600" u="sng" dirty="0" err="1" smtClean="0">
                <a:hlinkClick r:id="rId7"/>
              </a:rPr>
              <a:t>LINDSEYŚ,James</a:t>
            </a:r>
            <a:r>
              <a:rPr lang="cs-CZ" sz="1600" u="sng" dirty="0" smtClean="0">
                <a:hlinkClick r:id="rId7"/>
              </a:rPr>
              <a:t> [online]http</a:t>
            </a:r>
            <a:r>
              <a:rPr lang="cs-CZ" sz="1600" u="sng" dirty="0">
                <a:hlinkClick r:id="rId7"/>
              </a:rPr>
              <a:t>://commons.wikimedia.org/wiki/File:Mucor.mucedo2.-.</a:t>
            </a:r>
            <a:r>
              <a:rPr lang="cs-CZ" sz="1600" u="sng" dirty="0" smtClean="0">
                <a:hlinkClick r:id="rId7"/>
              </a:rPr>
              <a:t>lindsey.jpg</a:t>
            </a:r>
            <a:endParaRPr lang="cs-CZ" sz="1600" u="sng" dirty="0" smtClean="0"/>
          </a:p>
          <a:p>
            <a:pPr algn="just"/>
            <a:r>
              <a:rPr lang="cs-CZ" sz="1600" dirty="0" smtClean="0"/>
              <a:t>Snímek 9: </a:t>
            </a:r>
            <a:r>
              <a:rPr lang="cs-CZ" sz="1600" dirty="0"/>
              <a:t>[cit 2011-08-18]. </a:t>
            </a:r>
            <a:endParaRPr lang="cs-CZ" sz="1600" dirty="0" smtClean="0"/>
          </a:p>
          <a:p>
            <a:pPr algn="just"/>
            <a:r>
              <a:rPr lang="cs-CZ" sz="1600" u="sng" dirty="0">
                <a:hlinkClick r:id="rId8"/>
              </a:rPr>
              <a:t>http://</a:t>
            </a:r>
            <a:r>
              <a:rPr lang="cs-CZ" sz="1600" u="sng" dirty="0" smtClean="0">
                <a:hlinkClick r:id="rId8"/>
              </a:rPr>
              <a:t>botanika.wendys.cz/cherbar/heslo.php?427</a:t>
            </a:r>
            <a:endParaRPr lang="cs-CZ" sz="1600" dirty="0"/>
          </a:p>
          <a:p>
            <a:pPr algn="just"/>
            <a:r>
              <a:rPr lang="cs-CZ" sz="1600" dirty="0" smtClean="0"/>
              <a:t>Snímek 10: obr. 5 </a:t>
            </a:r>
            <a:r>
              <a:rPr lang="cs-CZ" sz="1600" dirty="0"/>
              <a:t>Dostupný pod licencí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err="1"/>
              <a:t>Wikimedia</a:t>
            </a:r>
            <a:r>
              <a:rPr lang="cs-CZ" sz="1600" dirty="0"/>
              <a:t> na WWW</a:t>
            </a:r>
            <a:r>
              <a:rPr lang="cs-CZ" sz="1600" dirty="0" smtClean="0"/>
              <a:t>:</a:t>
            </a:r>
            <a:endParaRPr lang="cs-CZ" sz="1600" dirty="0"/>
          </a:p>
          <a:p>
            <a:pPr algn="just"/>
            <a:r>
              <a:rPr lang="cs-CZ" sz="1600" u="sng" dirty="0" smtClean="0">
                <a:hlinkClick r:id="rId9"/>
              </a:rPr>
              <a:t>http</a:t>
            </a:r>
            <a:r>
              <a:rPr lang="cs-CZ" sz="1600" u="sng" dirty="0">
                <a:hlinkClick r:id="rId9"/>
              </a:rPr>
              <a:t>://</a:t>
            </a:r>
            <a:r>
              <a:rPr lang="cs-CZ" sz="1600" u="sng" dirty="0" smtClean="0">
                <a:hlinkClick r:id="rId9"/>
              </a:rPr>
              <a:t>commons.wikimedia.org/wiki/File:Rogge_moederkoren_Claviceps_purpurea_on_Secale_cereale.jpg</a:t>
            </a:r>
            <a:endParaRPr lang="cs-CZ" sz="1600" u="sng" dirty="0" smtClean="0"/>
          </a:p>
          <a:p>
            <a:pPr algn="just" hangingPunct="0"/>
            <a:r>
              <a:rPr lang="cs-CZ" sz="1600" dirty="0"/>
              <a:t>ČERNÍK, Vladimír. </a:t>
            </a:r>
            <a:r>
              <a:rPr lang="cs-CZ" sz="1600" i="1" dirty="0"/>
              <a:t>Přírodopis 1. </a:t>
            </a:r>
            <a:r>
              <a:rPr lang="cs-CZ" sz="1600" dirty="0"/>
              <a:t>dotisk 1. přepracovaného vydání. Praha: SPN, 2002.</a:t>
            </a:r>
          </a:p>
          <a:p>
            <a:pPr algn="just" hangingPunct="0"/>
            <a:r>
              <a:rPr lang="cs-CZ" sz="1600" dirty="0"/>
              <a:t>ISBN 80-7235-068-4. s. </a:t>
            </a:r>
            <a:r>
              <a:rPr lang="cs-CZ" sz="1600" dirty="0" smtClean="0"/>
              <a:t>26-28. </a:t>
            </a:r>
            <a:endParaRPr lang="cs-CZ" sz="1600" dirty="0"/>
          </a:p>
          <a:p>
            <a:pPr algn="just"/>
            <a:r>
              <a:rPr lang="cs-CZ" sz="1600" dirty="0"/>
              <a:t> </a:t>
            </a:r>
          </a:p>
          <a:p>
            <a:pPr algn="just"/>
            <a:r>
              <a:rPr lang="cs-CZ" sz="1600" dirty="0"/>
              <a:t> </a:t>
            </a:r>
          </a:p>
          <a:p>
            <a:pPr algn="just"/>
            <a:endParaRPr lang="cs-CZ" sz="1600" dirty="0"/>
          </a:p>
          <a:p>
            <a:pPr algn="just"/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376733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743</TotalTime>
  <Words>303</Words>
  <Application>Microsoft Office PowerPoint</Application>
  <PresentationFormat>Předvádění na obrazovce (4:3)</PresentationFormat>
  <Paragraphs>90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Došky</vt:lpstr>
      <vt:lpstr>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Renata Kočovská</dc:creator>
  <cp:lastModifiedBy>Petr Chvojka</cp:lastModifiedBy>
  <cp:revision>58</cp:revision>
  <dcterms:created xsi:type="dcterms:W3CDTF">2011-08-10T19:24:27Z</dcterms:created>
  <dcterms:modified xsi:type="dcterms:W3CDTF">2012-05-09T15:09:41Z</dcterms:modified>
</cp:coreProperties>
</file>