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7" r:id="rId4"/>
    <p:sldId id="269" r:id="rId5"/>
    <p:sldId id="256" r:id="rId6"/>
    <p:sldId id="257" r:id="rId7"/>
    <p:sldId id="259" r:id="rId8"/>
    <p:sldId id="260" r:id="rId9"/>
    <p:sldId id="261" r:id="rId10"/>
    <p:sldId id="262" r:id="rId11"/>
    <p:sldId id="264" r:id="rId12"/>
    <p:sldId id="270" r:id="rId13"/>
    <p:sldId id="268" r:id="rId14"/>
    <p:sldId id="263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0099"/>
    <a:srgbClr val="660033"/>
    <a:srgbClr val="006600"/>
    <a:srgbClr val="D60093"/>
    <a:srgbClr val="CC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0AC532-F24C-4A6F-92DE-70A1CE69BE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AE480C-4307-434E-9E26-57CE4D0C85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FA74DB-598F-4196-9ACF-E343B2CF0E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C8D678-441F-4F2F-B9BC-FAB8FBA0CE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F9F58F-B588-40FE-A74D-5C4178A14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17A8E2-B340-48F3-97C5-A7B9D3508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97C293-6FE4-4A10-96E2-04FAF186F7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761108-453D-4EA5-9D66-561E887FCC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ED1FA7-7E81-4AAF-9607-4BB9D4ACAD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82B416-2690-4892-8FDE-FD49477827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D9DC6B-64F9-44FA-BDFF-AF4E0D595D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FF7E52-693E-4958-84DD-29069BDBE6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7D266-0036-480E-A09E-0E459A052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4FCBEE4-37C0-499A-B778-86A62634F2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6/Dopravn%C3%AD_zna%C4%8Dka.png/415px-Dopravn%C3%AD_zna%C4%8Dka.png" TargetMode="External"/><Relationship Id="rId7" Type="http://schemas.openxmlformats.org/officeDocument/2006/relationships/hyperlink" Target="http://upload.wikimedia.org/wikipedia/commons/9/99/Wikipedia-logo-cs.png" TargetMode="External"/><Relationship Id="rId2" Type="http://schemas.openxmlformats.org/officeDocument/2006/relationships/hyperlink" Target="http://upload.wikimedia.org/wikipedia/commons/thumb/0/0f/Overful_trash_cans_%28prague%29.jpg/800px-Overful_trash_cans_%28prague%2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3/3c/Westfield_Downtown_Billboards.jpg/800px-Westfield_Downtown_Billboards.jpg" TargetMode="External"/><Relationship Id="rId5" Type="http://schemas.openxmlformats.org/officeDocument/2006/relationships/hyperlink" Target="http://upload.wikimedia.org/wikipedia/commons/thumb/a/af/Svat%C3%BD_Jan_pod_Skalou%2C_turistick%C3%A9_zna%C4%8Dky_na_zdi_kl%C3%A1%C5%A1tera.jpg/450px-Svat%C3%BD_Jan_pod_Skalou%2C_turistick%C3%A9_zna%C4%8Dky_na_zdi_kl%C3%A1%C5%A1tera.jpg" TargetMode="External"/><Relationship Id="rId4" Type="http://schemas.openxmlformats.org/officeDocument/2006/relationships/hyperlink" Target="http://upload.wikimedia.org/wikipedia/commons/thumb/9/9d/Dr%C3%A1bsk%C3%A9_sv%C4%9Btni%C4%8Dky%2C_star%C3%A9_zna%C4%8Dky.jpg/800px-Dr%C3%A1bsk%C3%A9_sv%C4%9Btni%C4%8Dky%2C_star%C3%A9_zna%C4%8Dk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6538" y="508000"/>
            <a:ext cx="6121400" cy="157003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400" b="1" i="1" dirty="0">
                <a:solidFill>
                  <a:srgbClr val="008000"/>
                </a:solidFill>
                <a:latin typeface="Cambria" pitchFamily="18" charset="0"/>
              </a:rPr>
              <a:t>Výukový materiál</a:t>
            </a:r>
          </a:p>
          <a:p>
            <a:pPr algn="ctr">
              <a:defRPr/>
            </a:pPr>
            <a:r>
              <a:rPr lang="cs-CZ" sz="2400" i="1" dirty="0">
                <a:solidFill>
                  <a:srgbClr val="008000"/>
                </a:solidFill>
                <a:latin typeface="Cambria" pitchFamily="18" charset="0"/>
              </a:rPr>
              <a:t>zpracovaný v rámci projektu</a:t>
            </a:r>
          </a:p>
          <a:p>
            <a:pPr algn="ctr">
              <a:defRPr/>
            </a:pPr>
            <a:r>
              <a:rPr lang="cs-CZ" sz="2400" b="1" i="1" dirty="0">
                <a:solidFill>
                  <a:srgbClr val="008000"/>
                </a:solidFill>
                <a:latin typeface="Cambria" pitchFamily="18" charset="0"/>
              </a:rPr>
              <a:t>Poznáváme sebe a svět, </a:t>
            </a:r>
          </a:p>
          <a:p>
            <a:pPr algn="ctr">
              <a:defRPr/>
            </a:pPr>
            <a:r>
              <a:rPr lang="cs-CZ" sz="2400" b="1" i="1" dirty="0">
                <a:solidFill>
                  <a:srgbClr val="008000"/>
                </a:solidFill>
                <a:latin typeface="Cambria" pitchFamily="18" charset="0"/>
              </a:rPr>
              <a:t>chceme poznat více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59632" y="2348880"/>
            <a:ext cx="6624736" cy="2031325"/>
          </a:xfrm>
          <a:prstGeom prst="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1400" b="1" dirty="0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Pořadové číslo projektu</a:t>
            </a:r>
            <a:r>
              <a:rPr lang="cs-CZ" sz="1400" b="1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:</a:t>
            </a:r>
            <a:r>
              <a:rPr lang="cs-CZ" sz="1400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smtClean="0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	</a:t>
            </a:r>
            <a:r>
              <a:rPr lang="cs-CZ" sz="1400" b="1" smtClean="0">
                <a:solidFill>
                  <a:srgbClr val="C00000"/>
                </a:solidFill>
                <a:latin typeface="Calibri" pitchFamily="34" charset="0"/>
                <a:cs typeface="Times New Roman" pitchFamily="18" charset="0"/>
              </a:rPr>
              <a:t>CZ.1.07/1.4.00/21.2970</a:t>
            </a:r>
            <a:endParaRPr lang="cs-CZ" sz="1400" dirty="0">
              <a:solidFill>
                <a:srgbClr val="000000"/>
              </a:solidFill>
              <a:latin typeface="Calibri" pitchFamily="34" charset="0"/>
              <a:cs typeface="Arial" charset="0"/>
            </a:endParaRPr>
          </a:p>
          <a:p>
            <a:pPr eaLnBrk="0" hangingPunct="0">
              <a:defRPr/>
            </a:pPr>
            <a:r>
              <a:rPr lang="cs-CZ" sz="1400" b="1" dirty="0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Identifikátor materiálu</a:t>
            </a:r>
            <a:r>
              <a:rPr lang="cs-CZ" sz="1400" b="1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: </a:t>
            </a:r>
            <a:r>
              <a:rPr lang="cs-CZ" sz="1400" b="1" smtClean="0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	</a:t>
            </a:r>
            <a:r>
              <a:rPr lang="cs-CZ" sz="1400" b="1" smtClean="0">
                <a:solidFill>
                  <a:srgbClr val="C00000"/>
                </a:solidFill>
                <a:latin typeface="Calibri" pitchFamily="34" charset="0"/>
              </a:rPr>
              <a:t>III/2-7/2</a:t>
            </a:r>
            <a:endParaRPr lang="cs-CZ" sz="1400" dirty="0">
              <a:solidFill>
                <a:srgbClr val="C00000"/>
              </a:solidFill>
              <a:latin typeface="Calibri" pitchFamily="34" charset="0"/>
              <a:cs typeface="Arial" charset="0"/>
            </a:endParaRPr>
          </a:p>
          <a:p>
            <a:pPr eaLnBrk="0" hangingPunct="0">
              <a:defRPr/>
            </a:pPr>
            <a:endParaRPr lang="cs-CZ" sz="1400" b="1" dirty="0">
              <a:solidFill>
                <a:srgbClr val="006600"/>
              </a:solidFill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r>
              <a:rPr lang="cs-CZ" sz="1400" b="1" dirty="0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Základní škola Kynšperk nad Ohří, okres Sokolov, příspěvková organizace, </a:t>
            </a:r>
          </a:p>
          <a:p>
            <a:pPr eaLnBrk="0" hangingPunct="0">
              <a:defRPr/>
            </a:pPr>
            <a:r>
              <a:rPr lang="cs-CZ" sz="1400" b="1" dirty="0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Komenského 540</a:t>
            </a:r>
            <a:r>
              <a:rPr lang="cs-CZ" sz="1400" b="1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, </a:t>
            </a:r>
            <a:r>
              <a:rPr lang="cs-CZ" sz="1400" b="1" smtClean="0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 Kynšperk </a:t>
            </a:r>
            <a:r>
              <a:rPr lang="cs-CZ" sz="1400" b="1" dirty="0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nad Ohří, 357 51</a:t>
            </a:r>
            <a:endParaRPr lang="cs-CZ" sz="1400" dirty="0">
              <a:solidFill>
                <a:srgbClr val="000000"/>
              </a:solidFill>
              <a:latin typeface="Calibri" pitchFamily="34" charset="0"/>
              <a:cs typeface="Arial" charset="0"/>
            </a:endParaRPr>
          </a:p>
          <a:p>
            <a:pPr eaLnBrk="0" hangingPunct="0">
              <a:defRPr/>
            </a:pPr>
            <a:r>
              <a:rPr lang="cs-CZ" sz="1400" b="1" dirty="0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 </a:t>
            </a:r>
            <a:endParaRPr lang="cs-CZ" sz="1400" dirty="0">
              <a:solidFill>
                <a:srgbClr val="000000"/>
              </a:solidFill>
              <a:latin typeface="Calibri" pitchFamily="34" charset="0"/>
              <a:cs typeface="Arial" charset="0"/>
            </a:endParaRPr>
          </a:p>
          <a:p>
            <a:pPr eaLnBrk="0" hangingPunct="0">
              <a:defRPr/>
            </a:pPr>
            <a:r>
              <a:rPr lang="cs-CZ" sz="1400" b="1" dirty="0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Autor: </a:t>
            </a:r>
            <a:r>
              <a:rPr lang="cs-CZ" sz="1400" b="1" dirty="0">
                <a:solidFill>
                  <a:srgbClr val="C00000"/>
                </a:solidFill>
                <a:latin typeface="Calibri" pitchFamily="34" charset="0"/>
                <a:cs typeface="Times New Roman" pitchFamily="18" charset="0"/>
              </a:rPr>
              <a:t>Mgr. Margita Malá</a:t>
            </a:r>
            <a:endParaRPr lang="cs-CZ" sz="1400" dirty="0">
              <a:solidFill>
                <a:srgbClr val="000000"/>
              </a:solidFill>
              <a:latin typeface="Calibri" pitchFamily="34" charset="0"/>
              <a:cs typeface="Arial" charset="0"/>
            </a:endParaRPr>
          </a:p>
          <a:p>
            <a:pPr eaLnBrk="0" hangingPunct="0">
              <a:defRPr/>
            </a:pPr>
            <a:r>
              <a:rPr lang="cs-CZ" sz="1400" b="1" dirty="0">
                <a:solidFill>
                  <a:srgbClr val="006600"/>
                </a:solidFill>
                <a:latin typeface="Calibri" pitchFamily="34" charset="0"/>
                <a:cs typeface="Times New Roman" pitchFamily="18" charset="0"/>
              </a:rPr>
              <a:t>Ověřeno ve výuce.</a:t>
            </a:r>
            <a:endParaRPr lang="cs-CZ" sz="1400" dirty="0">
              <a:solidFill>
                <a:srgbClr val="000000"/>
              </a:solidFill>
              <a:latin typeface="Calibri" pitchFamily="34" charset="0"/>
              <a:cs typeface="Arial" charset="0"/>
            </a:endParaRPr>
          </a:p>
          <a:p>
            <a:pPr>
              <a:defRPr/>
            </a:pPr>
            <a:endParaRPr lang="cs-CZ" sz="1400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052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4863" y="4981575"/>
            <a:ext cx="4984750" cy="85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Zástupný symbol pro číslo snímku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37E7040-242B-4CED-8AEB-D2107EFA3F41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95536" y="332656"/>
          <a:ext cx="8208912" cy="6264694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876402"/>
                <a:gridCol w="5332510"/>
              </a:tblGrid>
              <a:tr h="10806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800" b="1" dirty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Název materiálu</a:t>
                      </a:r>
                      <a:endParaRPr lang="cs-CZ" sz="1800" b="1" dirty="0">
                        <a:solidFill>
                          <a:srgbClr val="C00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gradFill flip="none" rotWithShape="1">
                      <a:gsLst>
                        <a:gs pos="0">
                          <a:srgbClr val="DDEBCF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Vyhledávání informací a komunikace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Práce s informacemi</a:t>
                      </a:r>
                      <a:endParaRPr lang="cs-CZ" sz="1800" b="1" dirty="0">
                        <a:solidFill>
                          <a:srgbClr val="C00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gradFill flip="none" rotWithShape="1">
                      <a:gsLst>
                        <a:gs pos="0">
                          <a:srgbClr val="DDEBCF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3485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Typ interakce</a:t>
                      </a:r>
                      <a:endParaRPr lang="cs-CZ" sz="1800" b="1" dirty="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Kombinované</a:t>
                      </a:r>
                      <a:endParaRPr lang="cs-CZ" sz="1800" dirty="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484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Anotace</a:t>
                      </a:r>
                      <a:endParaRPr lang="cs-CZ" sz="1800" b="1" dirty="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Žáci </a:t>
                      </a:r>
                      <a:r>
                        <a:rPr lang="cs-CZ" sz="1800" dirty="0" smtClean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si uvědomí důvěryhodnost,</a:t>
                      </a:r>
                      <a:r>
                        <a:rPr lang="cs-CZ" sz="1800" baseline="0" dirty="0" smtClean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pravdivost a důležitost informací, které nás obklopují. Pochopí důležitost výběru zdroje informací</a:t>
                      </a:r>
                      <a:r>
                        <a:rPr lang="cs-CZ" sz="1800" baseline="0" dirty="0" smtClean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 a nutnost třídění informací.</a:t>
                      </a:r>
                      <a:endParaRPr lang="cs-CZ" sz="1800" dirty="0">
                        <a:solidFill>
                          <a:srgbClr val="008000"/>
                        </a:solidFill>
                        <a:latin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6785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Očekávaný výstup</a:t>
                      </a:r>
                      <a:endParaRPr lang="cs-CZ" sz="1800" b="1" dirty="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rgbClr val="008000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</a:t>
                      </a:r>
                      <a:r>
                        <a:rPr lang="cs-CZ" sz="1800" kern="1200" smtClean="0">
                          <a:solidFill>
                            <a:srgbClr val="008000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yhledává </a:t>
                      </a:r>
                      <a:r>
                        <a:rPr lang="cs-CZ" sz="1800" kern="1200" dirty="0" smtClean="0">
                          <a:solidFill>
                            <a:srgbClr val="008000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informace na portálech, </a:t>
                      </a:r>
                      <a:r>
                        <a:rPr lang="cs-CZ" sz="1800" kern="1200" smtClean="0">
                          <a:solidFill>
                            <a:srgbClr val="008000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 </a:t>
                      </a:r>
                      <a:r>
                        <a:rPr lang="cs-CZ" sz="1800" kern="1200" smtClean="0">
                          <a:solidFill>
                            <a:srgbClr val="008000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knihovnách</a:t>
                      </a:r>
                      <a:br>
                        <a:rPr lang="cs-CZ" sz="1800" kern="1200" smtClean="0">
                          <a:solidFill>
                            <a:srgbClr val="008000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</a:br>
                      <a:r>
                        <a:rPr lang="cs-CZ" sz="1800" kern="1200" smtClean="0">
                          <a:solidFill>
                            <a:srgbClr val="008000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 databázích. </a:t>
                      </a:r>
                      <a:endParaRPr lang="cs-CZ" sz="1800" dirty="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8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Speciální</a:t>
                      </a:r>
                      <a:r>
                        <a:rPr lang="cs-CZ" sz="1800" b="1" baseline="0" dirty="0" smtClean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vzdělávací </a:t>
                      </a:r>
                      <a:r>
                        <a:rPr lang="cs-CZ" sz="1800" b="1" dirty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potřeby</a:t>
                      </a:r>
                      <a:endParaRPr lang="cs-CZ" sz="1800" b="1" dirty="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Žádné</a:t>
                      </a:r>
                      <a:endParaRPr lang="cs-CZ" sz="1800" dirty="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8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Klíčová slova</a:t>
                      </a:r>
                      <a:endParaRPr lang="cs-CZ" sz="1800" b="1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Informace</a:t>
                      </a:r>
                      <a:endParaRPr lang="cs-CZ" sz="1800" dirty="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8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Druh učebního materiálu</a:t>
                      </a:r>
                      <a:endParaRPr lang="cs-CZ" sz="1800" b="1" dirty="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Prezentace PowerPoint 2007</a:t>
                      </a:r>
                      <a:endParaRPr lang="cs-CZ" sz="180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785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Stupeň základního vzdělávání</a:t>
                      </a:r>
                      <a:endParaRPr lang="cs-CZ" sz="1800" b="1" dirty="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První stupeň</a:t>
                      </a:r>
                      <a:endParaRPr lang="cs-CZ" sz="180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8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Cílová skupina </a:t>
                      </a:r>
                      <a:endParaRPr lang="cs-CZ" sz="1800" b="1" dirty="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Žák</a:t>
                      </a:r>
                      <a:endParaRPr lang="cs-CZ" sz="180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785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Typická</a:t>
                      </a:r>
                      <a:r>
                        <a:rPr lang="cs-CZ" sz="1800" b="1" baseline="0" dirty="0" smtClean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věková kategorie/ročník</a:t>
                      </a:r>
                      <a:endParaRPr lang="cs-CZ" sz="1800" b="1" dirty="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10 - 11 </a:t>
                      </a:r>
                      <a:r>
                        <a:rPr lang="cs-CZ" sz="1800" dirty="0" smtClean="0">
                          <a:solidFill>
                            <a:srgbClr val="008000"/>
                          </a:solidFill>
                          <a:latin typeface="Calibri" pitchFamily="34" charset="0"/>
                        </a:rPr>
                        <a:t>let / 5.</a:t>
                      </a:r>
                      <a:endParaRPr lang="cs-CZ" sz="1800" dirty="0">
                        <a:solidFill>
                          <a:srgbClr val="008000"/>
                        </a:solidFill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075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6732240" y="6165304"/>
            <a:ext cx="2133600" cy="476250"/>
          </a:xfrm>
          <a:noFill/>
        </p:spPr>
        <p:txBody>
          <a:bodyPr/>
          <a:lstStyle/>
          <a:p>
            <a:fld id="{3D668F97-7603-4BDB-9288-49543BE07323}" type="slidenum">
              <a:rPr lang="cs-CZ" smtClean="0"/>
              <a:pPr/>
              <a:t>2</a:t>
            </a:fld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1601788" y="692150"/>
            <a:ext cx="6011862" cy="64611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>
            <a:spAutoFit/>
          </a:bodyPr>
          <a:lstStyle/>
          <a:p>
            <a:pPr algn="ctr">
              <a:defRPr/>
            </a:pPr>
            <a:r>
              <a:rPr lang="cs-CZ" sz="3600" b="1" i="1" smtClean="0">
                <a:solidFill>
                  <a:srgbClr val="006600"/>
                </a:solidFill>
                <a:latin typeface="Cambria" pitchFamily="18" charset="0"/>
                <a:cs typeface="Times New Roman" pitchFamily="18" charset="0"/>
              </a:rPr>
              <a:t>Práce s informacemi</a:t>
            </a:r>
            <a:endParaRPr lang="cs-CZ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1700808"/>
            <a:ext cx="7344742" cy="2308225"/>
          </a:xfrm>
          <a:prstGeom prst="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r>
              <a:rPr lang="cs-CZ" b="1">
                <a:solidFill>
                  <a:srgbClr val="008000"/>
                </a:solidFill>
                <a:latin typeface="Calibri" pitchFamily="34" charset="0"/>
              </a:rPr>
              <a:t>Autorem materiálu a všech jeho částí, pokud není uvedeno jinak, </a:t>
            </a:r>
            <a:r>
              <a:rPr lang="cs-CZ" b="1" smtClean="0">
                <a:solidFill>
                  <a:srgbClr val="008000"/>
                </a:solidFill>
                <a:latin typeface="Calibri" pitchFamily="34" charset="0"/>
              </a:rPr>
              <a:t/>
            </a:r>
            <a:br>
              <a:rPr lang="cs-CZ" b="1" smtClean="0">
                <a:solidFill>
                  <a:srgbClr val="008000"/>
                </a:solidFill>
                <a:latin typeface="Calibri" pitchFamily="34" charset="0"/>
              </a:rPr>
            </a:br>
            <a:r>
              <a:rPr lang="cs-CZ" b="1" smtClean="0">
                <a:solidFill>
                  <a:srgbClr val="008000"/>
                </a:solidFill>
                <a:latin typeface="Calibri" pitchFamily="34" charset="0"/>
              </a:rPr>
              <a:t>je </a:t>
            </a:r>
            <a:r>
              <a:rPr lang="cs-CZ" b="1">
                <a:solidFill>
                  <a:srgbClr val="008000"/>
                </a:solidFill>
                <a:latin typeface="Calibri" pitchFamily="34" charset="0"/>
              </a:rPr>
              <a:t>Mgr. Margita Malá.</a:t>
            </a:r>
          </a:p>
          <a:p>
            <a:pPr>
              <a:defRPr/>
            </a:pPr>
            <a:endParaRPr lang="cs-CZ" b="1">
              <a:solidFill>
                <a:srgbClr val="008000"/>
              </a:solidFill>
              <a:latin typeface="Calibri" pitchFamily="34" charset="0"/>
            </a:endParaRPr>
          </a:p>
          <a:p>
            <a:pPr algn="ctr">
              <a:defRPr/>
            </a:pPr>
            <a:r>
              <a:rPr lang="cs-CZ" b="1">
                <a:solidFill>
                  <a:srgbClr val="008000"/>
                </a:solidFill>
                <a:latin typeface="Calibri" pitchFamily="34" charset="0"/>
              </a:rPr>
              <a:t>Dostupné z </a:t>
            </a:r>
          </a:p>
          <a:p>
            <a:pPr algn="ctr">
              <a:defRPr/>
            </a:pPr>
            <a:r>
              <a:rPr lang="cs-CZ" b="1" u="sng">
                <a:solidFill>
                  <a:srgbClr val="008000"/>
                </a:solidFill>
                <a:latin typeface="Calibri" pitchFamily="34" charset="0"/>
              </a:rPr>
              <a:t>&lt;http://kynsperk.cz/mestske-organizace/zakladni-skola/&gt;, financovaného </a:t>
            </a:r>
            <a:r>
              <a:rPr lang="cs-CZ" b="1" u="sng" smtClean="0">
                <a:solidFill>
                  <a:srgbClr val="008000"/>
                </a:solidFill>
                <a:latin typeface="Calibri" pitchFamily="34" charset="0"/>
              </a:rPr>
              <a:t/>
            </a:r>
            <a:br>
              <a:rPr lang="cs-CZ" b="1" u="sng" smtClean="0">
                <a:solidFill>
                  <a:srgbClr val="008000"/>
                </a:solidFill>
                <a:latin typeface="Calibri" pitchFamily="34" charset="0"/>
              </a:rPr>
            </a:br>
            <a:r>
              <a:rPr lang="cs-CZ" b="1" u="sng" smtClean="0">
                <a:solidFill>
                  <a:srgbClr val="008000"/>
                </a:solidFill>
                <a:latin typeface="Calibri" pitchFamily="34" charset="0"/>
              </a:rPr>
              <a:t>z </a:t>
            </a:r>
            <a:r>
              <a:rPr lang="cs-CZ" b="1" u="sng">
                <a:solidFill>
                  <a:srgbClr val="008000"/>
                </a:solidFill>
                <a:latin typeface="Calibri" pitchFamily="34" charset="0"/>
              </a:rPr>
              <a:t>ESF a státního rozpočtu ČR.</a:t>
            </a:r>
          </a:p>
          <a:p>
            <a:pPr algn="ctr">
              <a:defRPr/>
            </a:pPr>
            <a:r>
              <a:rPr lang="cs-CZ" b="1">
                <a:solidFill>
                  <a:srgbClr val="008000"/>
                </a:solidFill>
                <a:latin typeface="Calibri" pitchFamily="34" charset="0"/>
              </a:rPr>
              <a:t> </a:t>
            </a:r>
          </a:p>
          <a:p>
            <a:pPr algn="ctr">
              <a:defRPr/>
            </a:pPr>
            <a:r>
              <a:rPr lang="cs-CZ" b="1">
                <a:solidFill>
                  <a:srgbClr val="008000"/>
                </a:solidFill>
                <a:latin typeface="Calibri" pitchFamily="34" charset="0"/>
              </a:rPr>
              <a:t>Provozováno Základní školou v Kynšperku nad Ohří.</a:t>
            </a:r>
          </a:p>
        </p:txBody>
      </p:sp>
      <p:sp>
        <p:nvSpPr>
          <p:cNvPr id="9" name="Obdélník 8"/>
          <p:cNvSpPr/>
          <p:nvPr/>
        </p:nvSpPr>
        <p:spPr>
          <a:xfrm>
            <a:off x="2322513" y="4437063"/>
            <a:ext cx="4572000" cy="1477962"/>
          </a:xfrm>
          <a:prstGeom prst="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008000"/>
                </a:solidFill>
              </a:rPr>
              <a:t>Vytvořeno dne</a:t>
            </a:r>
            <a:r>
              <a:rPr lang="cs-CZ" b="1">
                <a:solidFill>
                  <a:srgbClr val="008000"/>
                </a:solidFill>
              </a:rPr>
              <a:t>: </a:t>
            </a:r>
            <a:r>
              <a:rPr lang="cs-CZ" b="1" smtClean="0">
                <a:solidFill>
                  <a:srgbClr val="008000"/>
                </a:solidFill>
              </a:rPr>
              <a:t>	2. 12. 2011</a:t>
            </a:r>
            <a:endParaRPr lang="cs-CZ" b="1" dirty="0">
              <a:solidFill>
                <a:srgbClr val="008000"/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rgbClr val="008000"/>
                </a:solidFill>
              </a:rPr>
              <a:t>Ověřeno dne</a:t>
            </a:r>
            <a:r>
              <a:rPr lang="cs-CZ" b="1">
                <a:solidFill>
                  <a:srgbClr val="008000"/>
                </a:solidFill>
              </a:rPr>
              <a:t>: </a:t>
            </a:r>
            <a:r>
              <a:rPr lang="cs-CZ" b="1" smtClean="0">
                <a:solidFill>
                  <a:srgbClr val="008000"/>
                </a:solidFill>
              </a:rPr>
              <a:t>	9. 12. </a:t>
            </a:r>
            <a:r>
              <a:rPr lang="cs-CZ" b="1" dirty="0">
                <a:solidFill>
                  <a:srgbClr val="008000"/>
                </a:solidFill>
              </a:rPr>
              <a:t>2011</a:t>
            </a:r>
          </a:p>
          <a:p>
            <a:pPr>
              <a:defRPr/>
            </a:pPr>
            <a:r>
              <a:rPr lang="cs-CZ" b="1" dirty="0">
                <a:solidFill>
                  <a:srgbClr val="008000"/>
                </a:solidFill>
              </a:rPr>
              <a:t>Kým</a:t>
            </a:r>
            <a:r>
              <a:rPr lang="cs-CZ" b="1">
                <a:solidFill>
                  <a:srgbClr val="008000"/>
                </a:solidFill>
              </a:rPr>
              <a:t>: </a:t>
            </a:r>
            <a:r>
              <a:rPr lang="cs-CZ" b="1" smtClean="0">
                <a:solidFill>
                  <a:srgbClr val="008000"/>
                </a:solidFill>
              </a:rPr>
              <a:t>		Mgr</a:t>
            </a:r>
            <a:r>
              <a:rPr lang="cs-CZ" b="1" dirty="0">
                <a:solidFill>
                  <a:srgbClr val="008000"/>
                </a:solidFill>
              </a:rPr>
              <a:t>. </a:t>
            </a:r>
            <a:r>
              <a:rPr lang="cs-CZ" b="1" dirty="0" err="1">
                <a:solidFill>
                  <a:srgbClr val="008000"/>
                </a:solidFill>
              </a:rPr>
              <a:t>Margitou</a:t>
            </a:r>
            <a:r>
              <a:rPr lang="cs-CZ" b="1" dirty="0">
                <a:solidFill>
                  <a:srgbClr val="008000"/>
                </a:solidFill>
              </a:rPr>
              <a:t> Malou</a:t>
            </a:r>
          </a:p>
          <a:p>
            <a:pPr>
              <a:defRPr/>
            </a:pPr>
            <a:r>
              <a:rPr lang="cs-CZ" b="1" dirty="0">
                <a:solidFill>
                  <a:srgbClr val="008000"/>
                </a:solidFill>
              </a:rPr>
              <a:t>Ve třídě</a:t>
            </a:r>
            <a:r>
              <a:rPr lang="cs-CZ" b="1">
                <a:solidFill>
                  <a:srgbClr val="008000"/>
                </a:solidFill>
              </a:rPr>
              <a:t>: </a:t>
            </a:r>
            <a:r>
              <a:rPr lang="cs-CZ" b="1" smtClean="0">
                <a:solidFill>
                  <a:srgbClr val="008000"/>
                </a:solidFill>
              </a:rPr>
              <a:t>	V</a:t>
            </a:r>
            <a:r>
              <a:rPr lang="cs-CZ" b="1" dirty="0">
                <a:solidFill>
                  <a:srgbClr val="008000"/>
                </a:solidFill>
              </a:rPr>
              <a:t>. B</a:t>
            </a:r>
          </a:p>
          <a:p>
            <a:pPr>
              <a:defRPr/>
            </a:pPr>
            <a:r>
              <a:rPr lang="cs-CZ" b="1" dirty="0">
                <a:solidFill>
                  <a:srgbClr val="008000"/>
                </a:solidFill>
              </a:rPr>
              <a:t>Zveřejněno</a:t>
            </a:r>
            <a:r>
              <a:rPr lang="cs-CZ" b="1">
                <a:solidFill>
                  <a:srgbClr val="008000"/>
                </a:solidFill>
              </a:rPr>
              <a:t>: </a:t>
            </a:r>
            <a:r>
              <a:rPr lang="cs-CZ" b="1" smtClean="0">
                <a:solidFill>
                  <a:srgbClr val="008000"/>
                </a:solidFill>
              </a:rPr>
              <a:t>	5. 1. 2012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4101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D0366FB-2F29-455A-9029-787F2D6AC0D2}" type="slidenum">
              <a:rPr lang="cs-CZ" smtClean="0"/>
              <a:pPr/>
              <a:t>3</a:t>
            </a:fld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idx="1"/>
          </p:nvPr>
        </p:nvSpPr>
        <p:spPr>
          <a:xfrm>
            <a:off x="827584" y="1196752"/>
            <a:ext cx="3960440" cy="5112568"/>
          </a:xfrm>
        </p:spPr>
        <p:txBody>
          <a:bodyPr/>
          <a:lstStyle/>
          <a:p>
            <a:r>
              <a:rPr lang="cs-CZ" sz="3600">
                <a:solidFill>
                  <a:srgbClr val="000099"/>
                </a:solidFill>
                <a:latin typeface="Calibri" pitchFamily="34" charset="0"/>
              </a:rPr>
              <a:t>Informace je zpráva, kterou se lidé dozvídají, získávají ji nebo si </a:t>
            </a:r>
            <a:r>
              <a:rPr lang="cs-CZ" sz="3600">
                <a:solidFill>
                  <a:srgbClr val="000099"/>
                </a:solidFill>
                <a:latin typeface="Calibri" pitchFamily="34" charset="0"/>
              </a:rPr>
              <a:t>ji </a:t>
            </a:r>
            <a:r>
              <a:rPr lang="cs-CZ" sz="3600" smtClean="0">
                <a:solidFill>
                  <a:srgbClr val="000099"/>
                </a:solidFill>
                <a:latin typeface="Calibri" pitchFamily="34" charset="0"/>
              </a:rPr>
              <a:t>předávají.</a:t>
            </a:r>
            <a:endParaRPr lang="cs-CZ" sz="3600">
              <a:solidFill>
                <a:srgbClr val="000099"/>
              </a:solidFill>
              <a:latin typeface="Calibri" pitchFamily="34" charset="0"/>
            </a:endParaRPr>
          </a:p>
          <a:p>
            <a:r>
              <a:rPr lang="cs-CZ" sz="3600">
                <a:solidFill>
                  <a:srgbClr val="660033"/>
                </a:solidFill>
                <a:latin typeface="Calibri" pitchFamily="34" charset="0"/>
              </a:rPr>
              <a:t>Informace je jedním ze základů vzniku </a:t>
            </a:r>
            <a:r>
              <a:rPr lang="cs-CZ" sz="3600">
                <a:solidFill>
                  <a:srgbClr val="660033"/>
                </a:solidFill>
                <a:latin typeface="Calibri" pitchFamily="34" charset="0"/>
              </a:rPr>
              <a:t>lidské </a:t>
            </a:r>
            <a:r>
              <a:rPr lang="cs-CZ" sz="3600" smtClean="0">
                <a:solidFill>
                  <a:srgbClr val="660033"/>
                </a:solidFill>
                <a:latin typeface="Calibri" pitchFamily="34" charset="0"/>
              </a:rPr>
              <a:t>civilizace.</a:t>
            </a:r>
            <a:endParaRPr lang="cs-CZ" sz="3600">
              <a:solidFill>
                <a:srgbClr val="660033"/>
              </a:solidFill>
              <a:latin typeface="Calibri" pitchFamily="34" charset="0"/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>
                <a:solidFill>
                  <a:srgbClr val="C00000"/>
                </a:solidFill>
              </a:rPr>
              <a:t>Co je </a:t>
            </a:r>
            <a:r>
              <a:rPr lang="cs-CZ">
                <a:solidFill>
                  <a:srgbClr val="C00000"/>
                </a:solidFill>
              </a:rPr>
              <a:t>to </a:t>
            </a:r>
            <a:r>
              <a:rPr lang="cs-CZ" smtClean="0">
                <a:solidFill>
                  <a:srgbClr val="C00000"/>
                </a:solidFill>
              </a:rPr>
              <a:t>informace?</a:t>
            </a:r>
            <a:endParaRPr lang="cs-CZ">
              <a:solidFill>
                <a:srgbClr val="C00000"/>
              </a:solidFill>
            </a:endParaRPr>
          </a:p>
        </p:txBody>
      </p:sp>
      <p:pic>
        <p:nvPicPr>
          <p:cNvPr id="6" name="Obrázek 5" descr="C:\Documents and Settings\Administrator\Local Settings\Temporary Internet Files\Content.IE5\0GB9D8C0\MC90008887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076056" y="1412776"/>
            <a:ext cx="3240360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362950" cy="1642194"/>
          </a:xfrm>
        </p:spPr>
        <p:txBody>
          <a:bodyPr/>
          <a:lstStyle/>
          <a:p>
            <a:pPr eaLnBrk="1" hangingPunct="1"/>
            <a:r>
              <a:rPr lang="cs-CZ" sz="3600" smtClean="0">
                <a:solidFill>
                  <a:srgbClr val="C00000"/>
                </a:solidFill>
              </a:rPr>
              <a:t>Informace jsou jako odpadky. </a:t>
            </a: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>
                <a:solidFill>
                  <a:schemeClr val="accent2"/>
                </a:solidFill>
              </a:rPr>
              <a:t>Když je nebudeme třídit, </a:t>
            </a:r>
            <a:br>
              <a:rPr lang="cs-CZ" sz="3600" smtClean="0">
                <a:solidFill>
                  <a:schemeClr val="accent2"/>
                </a:solidFill>
              </a:rPr>
            </a:br>
            <a:r>
              <a:rPr lang="cs-CZ" sz="3600" smtClean="0">
                <a:solidFill>
                  <a:schemeClr val="accent2"/>
                </a:solidFill>
              </a:rPr>
              <a:t>nikdo se v ničem nevyzná!</a:t>
            </a:r>
            <a:endParaRPr lang="cs-CZ" sz="3600" smtClean="0">
              <a:solidFill>
                <a:schemeClr val="accent2"/>
              </a:solidFill>
            </a:endParaRPr>
          </a:p>
        </p:txBody>
      </p:sp>
      <p:pic>
        <p:nvPicPr>
          <p:cNvPr id="5123" name="Picture 5" descr="Soubor:Overful trash cans (prague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988840"/>
            <a:ext cx="6828557" cy="41312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4" name="Obdélník 5"/>
          <p:cNvSpPr>
            <a:spLocks noChangeArrowheads="1"/>
          </p:cNvSpPr>
          <p:nvPr/>
        </p:nvSpPr>
        <p:spPr bwMode="auto">
          <a:xfrm>
            <a:off x="7596336" y="5805264"/>
            <a:ext cx="1008062" cy="23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/>
              <a:t>Hyena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C00000"/>
                </a:solidFill>
              </a:rPr>
              <a:t>Jsme obklopeni informacemi</a:t>
            </a:r>
          </a:p>
        </p:txBody>
      </p:sp>
      <p:sp>
        <p:nvSpPr>
          <p:cNvPr id="614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844824"/>
            <a:ext cx="4114800" cy="252028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r</a:t>
            </a:r>
            <a:r>
              <a:rPr lang="cs-CZ" sz="2800" smtClean="0"/>
              <a:t>eklamní </a:t>
            </a:r>
            <a:r>
              <a:rPr lang="cs-CZ" sz="2800" smtClean="0"/>
              <a:t>letáky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b</a:t>
            </a:r>
            <a:r>
              <a:rPr lang="cs-CZ" sz="2800" smtClean="0"/>
              <a:t>illboardy</a:t>
            </a:r>
            <a:endParaRPr 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n</a:t>
            </a:r>
            <a:r>
              <a:rPr lang="cs-CZ" sz="2800" smtClean="0"/>
              <a:t>oviny </a:t>
            </a:r>
            <a:r>
              <a:rPr lang="cs-CZ" sz="2800" smtClean="0"/>
              <a:t>a časopisy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r</a:t>
            </a:r>
            <a:r>
              <a:rPr lang="cs-CZ" sz="2800" smtClean="0"/>
              <a:t>ozhlas </a:t>
            </a:r>
            <a:r>
              <a:rPr lang="cs-CZ" sz="2800" smtClean="0"/>
              <a:t>a televize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n</a:t>
            </a:r>
            <a:r>
              <a:rPr lang="cs-CZ" sz="2800" smtClean="0"/>
              <a:t>ovinky </a:t>
            </a:r>
            <a:r>
              <a:rPr lang="cs-CZ" sz="2800" smtClean="0"/>
              <a:t>od </a:t>
            </a:r>
            <a:r>
              <a:rPr lang="cs-CZ" sz="2800" smtClean="0"/>
              <a:t>kamarádů</a:t>
            </a:r>
            <a:endParaRPr lang="cs-CZ" sz="2800" smtClean="0"/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</p:txBody>
      </p:sp>
      <p:pic>
        <p:nvPicPr>
          <p:cNvPr id="6148" name="Picture 6" descr="Soubor:Dopravní znač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288" y="1268413"/>
            <a:ext cx="10953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9" name="TextovéPole 7"/>
          <p:cNvSpPr txBox="1">
            <a:spLocks noChangeArrowheads="1"/>
          </p:cNvSpPr>
          <p:nvPr/>
        </p:nvSpPr>
        <p:spPr bwMode="auto">
          <a:xfrm>
            <a:off x="7380288" y="2636838"/>
            <a:ext cx="105727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/>
              <a:t>Johannes Vermeer</a:t>
            </a:r>
          </a:p>
        </p:txBody>
      </p:sp>
      <p:pic>
        <p:nvPicPr>
          <p:cNvPr id="6150" name="Picture 8" descr="Soubor:Drábské světničky, staré znač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538" y="1268413"/>
            <a:ext cx="2613025" cy="1960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1" name="TextovéPole 10"/>
          <p:cNvSpPr txBox="1">
            <a:spLocks noChangeArrowheads="1"/>
          </p:cNvSpPr>
          <p:nvPr/>
        </p:nvSpPr>
        <p:spPr bwMode="auto">
          <a:xfrm>
            <a:off x="6588125" y="2997200"/>
            <a:ext cx="419100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 b="1"/>
              <a:t>ŠJů</a:t>
            </a:r>
          </a:p>
        </p:txBody>
      </p:sp>
      <p:pic>
        <p:nvPicPr>
          <p:cNvPr id="6152" name="Picture 10" descr="Soubor:Svatý Jan pod Skalou, turistické značky na zdi klášter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188" y="2997200"/>
            <a:ext cx="1152525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3" name="TextovéPole 12"/>
          <p:cNvSpPr txBox="1">
            <a:spLocks noChangeArrowheads="1"/>
          </p:cNvSpPr>
          <p:nvPr/>
        </p:nvSpPr>
        <p:spPr bwMode="auto">
          <a:xfrm>
            <a:off x="8316913" y="4221163"/>
            <a:ext cx="403225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/>
              <a:t>ŠJů</a:t>
            </a:r>
          </a:p>
        </p:txBody>
      </p:sp>
      <p:pic>
        <p:nvPicPr>
          <p:cNvPr id="6154" name="Picture 12" descr="Soubor:IS12bc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188" y="5445125"/>
            <a:ext cx="115252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5" name="Picture 14" descr="Soubor:Westfield Downtown Billboard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538" y="3789363"/>
            <a:ext cx="2952750" cy="221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611560" y="4437112"/>
            <a:ext cx="3347864" cy="16435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hangingPunct="1">
              <a:lnSpc>
                <a:spcPct val="90000"/>
              </a:lnSpc>
              <a:buNone/>
            </a:pPr>
            <a:r>
              <a:rPr lang="cs-CZ" sz="2800" b="1" smtClean="0">
                <a:solidFill>
                  <a:srgbClr val="000099"/>
                </a:solidFill>
                <a:latin typeface="Calibri" pitchFamily="34" charset="0"/>
              </a:rPr>
              <a:t>Informace přijímáme </a:t>
            </a:r>
            <a:r>
              <a:rPr lang="cs-CZ" sz="2800" b="1" smtClean="0">
                <a:solidFill>
                  <a:srgbClr val="000099"/>
                </a:solidFill>
                <a:latin typeface="Calibri" pitchFamily="34" charset="0"/>
              </a:rPr>
              <a:t>prakticky </a:t>
            </a:r>
            <a:r>
              <a:rPr lang="cs-CZ" sz="2800" b="1" smtClean="0">
                <a:solidFill>
                  <a:srgbClr val="000099"/>
                </a:solidFill>
                <a:latin typeface="Calibri" pitchFamily="34" charset="0"/>
              </a:rPr>
              <a:t/>
            </a:r>
            <a:br>
              <a:rPr lang="cs-CZ" sz="2800" b="1" smtClean="0">
                <a:solidFill>
                  <a:srgbClr val="000099"/>
                </a:solidFill>
                <a:latin typeface="Calibri" pitchFamily="34" charset="0"/>
              </a:rPr>
            </a:br>
            <a:r>
              <a:rPr lang="cs-CZ" sz="2800" b="1" smtClean="0">
                <a:solidFill>
                  <a:srgbClr val="000099"/>
                </a:solidFill>
                <a:latin typeface="Calibri" pitchFamily="34" charset="0"/>
              </a:rPr>
              <a:t>na </a:t>
            </a:r>
            <a:r>
              <a:rPr lang="cs-CZ" sz="2800" b="1" smtClean="0">
                <a:solidFill>
                  <a:srgbClr val="000099"/>
                </a:solidFill>
                <a:latin typeface="Calibri" pitchFamily="34" charset="0"/>
              </a:rPr>
              <a:t>každém kroku</a:t>
            </a:r>
            <a:r>
              <a:rPr lang="cs-CZ" sz="2800" b="1" smtClean="0">
                <a:solidFill>
                  <a:srgbClr val="000099"/>
                </a:solidFill>
                <a:latin typeface="Calibri" pitchFamily="34" charset="0"/>
              </a:rPr>
              <a:t>, </a:t>
            </a:r>
            <a:r>
              <a:rPr lang="cs-CZ" sz="2800" b="1" smtClean="0">
                <a:solidFill>
                  <a:srgbClr val="000099"/>
                </a:solidFill>
                <a:latin typeface="Calibri" pitchFamily="34" charset="0"/>
              </a:rPr>
              <a:t/>
            </a:r>
            <a:br>
              <a:rPr lang="cs-CZ" sz="2800" b="1" smtClean="0">
                <a:solidFill>
                  <a:srgbClr val="000099"/>
                </a:solidFill>
                <a:latin typeface="Calibri" pitchFamily="34" charset="0"/>
              </a:rPr>
            </a:br>
            <a:r>
              <a:rPr lang="cs-CZ" sz="2800" b="1" smtClean="0">
                <a:solidFill>
                  <a:srgbClr val="000099"/>
                </a:solidFill>
                <a:latin typeface="Calibri" pitchFamily="34" charset="0"/>
              </a:rPr>
              <a:t>od </a:t>
            </a:r>
            <a:r>
              <a:rPr lang="cs-CZ" sz="2800" b="1" smtClean="0">
                <a:solidFill>
                  <a:srgbClr val="000099"/>
                </a:solidFill>
                <a:latin typeface="Calibri" pitchFamily="34" charset="0"/>
              </a:rPr>
              <a:t>rána až </a:t>
            </a:r>
            <a:r>
              <a:rPr lang="cs-CZ" sz="2800" b="1" smtClean="0">
                <a:solidFill>
                  <a:srgbClr val="000099"/>
                </a:solidFill>
                <a:latin typeface="Calibri" pitchFamily="34" charset="0"/>
              </a:rPr>
              <a:t>do </a:t>
            </a:r>
            <a:r>
              <a:rPr lang="cs-CZ" sz="2800" b="1" smtClean="0">
                <a:solidFill>
                  <a:srgbClr val="000099"/>
                </a:solidFill>
                <a:latin typeface="Calibri" pitchFamily="34" charset="0"/>
              </a:rPr>
              <a:t>večera.</a:t>
            </a:r>
            <a:endParaRPr lang="cs-CZ" sz="2800" b="1" smtClean="0">
              <a:solidFill>
                <a:srgbClr val="000099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solidFill>
                  <a:srgbClr val="C00000"/>
                </a:solidFill>
              </a:rPr>
              <a:t>Jak rozlišit dobré a špatné informace?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600200"/>
            <a:ext cx="8712968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smtClean="0">
                <a:solidFill>
                  <a:srgbClr val="7030A0"/>
                </a:solidFill>
              </a:rPr>
              <a:t>Ne všechny informace jsou pravdivé, důležité a </a:t>
            </a:r>
            <a:r>
              <a:rPr lang="cs-CZ" sz="2800" smtClean="0">
                <a:solidFill>
                  <a:srgbClr val="7030A0"/>
                </a:solidFill>
              </a:rPr>
              <a:t>potřebné.</a:t>
            </a:r>
            <a:endParaRPr lang="cs-CZ" sz="2800" smtClean="0">
              <a:solidFill>
                <a:srgbClr val="7030A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smtClean="0">
                <a:solidFill>
                  <a:srgbClr val="660033"/>
                </a:solidFill>
              </a:rPr>
              <a:t>Většinu informací si nemůžeme sami </a:t>
            </a:r>
            <a:r>
              <a:rPr lang="cs-CZ" sz="2800" smtClean="0">
                <a:solidFill>
                  <a:srgbClr val="660033"/>
                </a:solidFill>
              </a:rPr>
              <a:t>ověřit.</a:t>
            </a:r>
            <a:endParaRPr lang="cs-CZ" sz="2800" smtClean="0">
              <a:solidFill>
                <a:srgbClr val="660033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smtClean="0">
                <a:solidFill>
                  <a:srgbClr val="008000"/>
                </a:solidFill>
              </a:rPr>
              <a:t>Musíme </a:t>
            </a:r>
            <a:r>
              <a:rPr lang="cs-CZ" sz="2800" smtClean="0">
                <a:solidFill>
                  <a:srgbClr val="008000"/>
                </a:solidFill>
              </a:rPr>
              <a:t>vědět, </a:t>
            </a:r>
            <a:r>
              <a:rPr lang="cs-CZ" sz="2800" smtClean="0">
                <a:solidFill>
                  <a:srgbClr val="008000"/>
                </a:solidFill>
              </a:rPr>
              <a:t>kdo informaci přinesl – znát zdroj </a:t>
            </a:r>
            <a:r>
              <a:rPr lang="cs-CZ" sz="2800" smtClean="0">
                <a:solidFill>
                  <a:srgbClr val="008000"/>
                </a:solidFill>
              </a:rPr>
              <a:t>informací.</a:t>
            </a:r>
            <a:endParaRPr lang="cs-CZ" sz="2800" smtClean="0">
              <a:solidFill>
                <a:srgbClr val="0080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smtClean="0">
                <a:solidFill>
                  <a:srgbClr val="000099"/>
                </a:solidFill>
              </a:rPr>
              <a:t>Seriózní noviny jsou přesnějším zdrojem informací než sousedka, která má informaci od své známé, která ji má od své vzdálené </a:t>
            </a:r>
            <a:r>
              <a:rPr lang="cs-CZ" sz="2800" smtClean="0">
                <a:solidFill>
                  <a:srgbClr val="000099"/>
                </a:solidFill>
              </a:rPr>
              <a:t>příbuzné.</a:t>
            </a:r>
            <a:endParaRPr lang="cs-CZ" sz="2800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smtClean="0">
                <a:solidFill>
                  <a:srgbClr val="FF0000"/>
                </a:solidFill>
              </a:rPr>
              <a:t>Informace, že „to hlásili v rádiu“ ještě neznamená, že je informace </a:t>
            </a:r>
            <a:r>
              <a:rPr lang="cs-CZ" sz="2800" smtClean="0">
                <a:solidFill>
                  <a:srgbClr val="FF0000"/>
                </a:solidFill>
              </a:rPr>
              <a:t>správná.</a:t>
            </a:r>
            <a:endParaRPr lang="cs-CZ" sz="280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C00000"/>
                </a:solidFill>
              </a:rPr>
              <a:t>Kde vzít kvalitní </a:t>
            </a:r>
            <a:r>
              <a:rPr lang="cs-CZ" smtClean="0">
                <a:solidFill>
                  <a:srgbClr val="C00000"/>
                </a:solidFill>
              </a:rPr>
              <a:t>informace?</a:t>
            </a:r>
            <a:endParaRPr lang="cs-CZ" smtClean="0">
              <a:solidFill>
                <a:srgbClr val="C00000"/>
              </a:solidFill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772816"/>
            <a:ext cx="8229600" cy="3917032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000099"/>
                </a:solidFill>
              </a:rPr>
              <a:t>Z </a:t>
            </a:r>
            <a:r>
              <a:rPr lang="cs-CZ" smtClean="0">
                <a:solidFill>
                  <a:srgbClr val="000099"/>
                </a:solidFill>
              </a:rPr>
              <a:t>kvalitních a ověřených </a:t>
            </a:r>
            <a:r>
              <a:rPr lang="cs-CZ" smtClean="0">
                <a:solidFill>
                  <a:srgbClr val="000099"/>
                </a:solidFill>
              </a:rPr>
              <a:t>zdrojů.</a:t>
            </a:r>
            <a:endParaRPr lang="cs-CZ" smtClean="0">
              <a:solidFill>
                <a:srgbClr val="000099"/>
              </a:solidFill>
            </a:endParaRPr>
          </a:p>
          <a:p>
            <a:pPr eaLnBrk="1" hangingPunct="1"/>
            <a:r>
              <a:rPr lang="cs-CZ" smtClean="0">
                <a:solidFill>
                  <a:srgbClr val="006600"/>
                </a:solidFill>
              </a:rPr>
              <a:t>Informaci o počasí u nás převezmu od  meteorologického ústavu, to že souseda loupe v kříži, a proto bude pršet není seriózní </a:t>
            </a:r>
            <a:r>
              <a:rPr lang="cs-CZ" smtClean="0">
                <a:solidFill>
                  <a:srgbClr val="006600"/>
                </a:solidFill>
              </a:rPr>
              <a:t>informace.</a:t>
            </a:r>
            <a:endParaRPr lang="cs-CZ" smtClean="0">
              <a:solidFill>
                <a:srgbClr val="006600"/>
              </a:solidFill>
            </a:endParaRPr>
          </a:p>
          <a:p>
            <a:pPr eaLnBrk="1" hangingPunct="1"/>
            <a:r>
              <a:rPr lang="cs-CZ" smtClean="0">
                <a:solidFill>
                  <a:srgbClr val="D60093"/>
                </a:solidFill>
              </a:rPr>
              <a:t>Čím je kvalitnější zdroj informací, tím je kvalitnější </a:t>
            </a:r>
            <a:r>
              <a:rPr lang="cs-CZ" smtClean="0">
                <a:solidFill>
                  <a:srgbClr val="D60093"/>
                </a:solidFill>
              </a:rPr>
              <a:t>informace.</a:t>
            </a:r>
            <a:endParaRPr lang="cs-CZ" smtClean="0">
              <a:solidFill>
                <a:srgbClr val="D60093"/>
              </a:solidFill>
            </a:endParaRPr>
          </a:p>
        </p:txBody>
      </p:sp>
      <p:pic>
        <p:nvPicPr>
          <p:cNvPr id="4" name="Obrázek 3" descr="C:\Documents and Settings\Administrator\Local Settings\Temporary Internet Files\Content.IE5\FUH13MQF\MC900404263[1].wmf"/>
          <p:cNvPicPr/>
          <p:nvPr/>
        </p:nvPicPr>
        <p:blipFill>
          <a:blip r:embed="rId2" cstate="print">
            <a:clrChange>
              <a:clrFrom>
                <a:srgbClr val="9CC5DE"/>
              </a:clrFrom>
              <a:clrTo>
                <a:srgbClr val="9CC5D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7308304" y="1124744"/>
            <a:ext cx="144016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solidFill>
                  <a:schemeClr val="accent6">
                    <a:lumMod val="75000"/>
                  </a:schemeClr>
                </a:solidFill>
                <a:latin typeface="Calibri" pitchFamily="34" charset="0"/>
              </a:rPr>
              <a:t>Rozpoznáš kvalitní </a:t>
            </a:r>
            <a:r>
              <a:rPr lang="cs-CZ" sz="3600" smtClean="0">
                <a:solidFill>
                  <a:schemeClr val="accent6">
                    <a:lumMod val="75000"/>
                  </a:schemeClr>
                </a:solidFill>
                <a:latin typeface="Calibri" pitchFamily="34" charset="0"/>
              </a:rPr>
              <a:t>a nekvalitní </a:t>
            </a:r>
            <a:r>
              <a:rPr lang="cs-CZ" sz="3600" smtClean="0">
                <a:solidFill>
                  <a:schemeClr val="accent6">
                    <a:lumMod val="75000"/>
                  </a:schemeClr>
                </a:solidFill>
                <a:latin typeface="Calibri" pitchFamily="34" charset="0"/>
              </a:rPr>
              <a:t/>
            </a:r>
            <a:br>
              <a:rPr lang="cs-CZ" sz="3600" smtClean="0">
                <a:solidFill>
                  <a:schemeClr val="accent6">
                    <a:lumMod val="75000"/>
                  </a:schemeClr>
                </a:solidFill>
                <a:latin typeface="Calibri" pitchFamily="34" charset="0"/>
              </a:rPr>
            </a:br>
            <a:r>
              <a:rPr lang="cs-CZ" sz="3600" smtClean="0">
                <a:solidFill>
                  <a:schemeClr val="accent6">
                    <a:lumMod val="75000"/>
                  </a:schemeClr>
                </a:solidFill>
                <a:latin typeface="Calibri" pitchFamily="34" charset="0"/>
              </a:rPr>
              <a:t>zdroj informací?</a:t>
            </a:r>
            <a:endParaRPr lang="cs-CZ" sz="3600" smtClean="0">
              <a:solidFill>
                <a:schemeClr val="accent6">
                  <a:lumMod val="75000"/>
                </a:schemeClr>
              </a:solidFill>
              <a:latin typeface="Calibri" pitchFamily="34" charset="0"/>
            </a:endParaRPr>
          </a:p>
        </p:txBody>
      </p:sp>
      <p:pic>
        <p:nvPicPr>
          <p:cNvPr id="9219" name="Picture 7" descr="encyclopedia_britannica_cover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55625" y="1600200"/>
            <a:ext cx="3840163" cy="4525963"/>
          </a:xfrm>
          <a:noFill/>
        </p:spPr>
      </p:pic>
      <p:pic>
        <p:nvPicPr>
          <p:cNvPr id="9220" name="Picture 8" descr="3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347913"/>
            <a:ext cx="4038600" cy="302895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C00000"/>
                </a:solidFill>
              </a:rPr>
              <a:t>Wikipedie jako zdroj informací</a:t>
            </a:r>
          </a:p>
        </p:txBody>
      </p:sp>
      <p:sp>
        <p:nvSpPr>
          <p:cNvPr id="10243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3995936" y="1600200"/>
            <a:ext cx="4690864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rgbClr val="D60093"/>
                </a:solidFill>
              </a:rPr>
              <a:t>Přispívají do ní jednotliví uživatelé </a:t>
            </a:r>
            <a:r>
              <a:rPr lang="cs-CZ" sz="2800" smtClean="0">
                <a:solidFill>
                  <a:srgbClr val="D60093"/>
                </a:solidFill>
              </a:rPr>
              <a:t>internetu.</a:t>
            </a:r>
            <a:endParaRPr lang="cs-CZ" sz="2800" smtClean="0">
              <a:solidFill>
                <a:srgbClr val="D60093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rgbClr val="000099"/>
                </a:solidFill>
              </a:rPr>
              <a:t>Jde o jeden z největších zdrojů informací na </a:t>
            </a:r>
            <a:r>
              <a:rPr lang="cs-CZ" sz="2800" smtClean="0">
                <a:solidFill>
                  <a:srgbClr val="000099"/>
                </a:solidFill>
              </a:rPr>
              <a:t>internetu.</a:t>
            </a:r>
            <a:endParaRPr lang="cs-CZ" sz="2800" smtClean="0">
              <a:solidFill>
                <a:srgbClr val="000099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rgbClr val="006600"/>
                </a:solidFill>
              </a:rPr>
              <a:t>Její využití je vhodné pro praktickou potřebu, ne však pro odbornou </a:t>
            </a:r>
            <a:r>
              <a:rPr lang="cs-CZ" sz="2800" smtClean="0">
                <a:solidFill>
                  <a:srgbClr val="006600"/>
                </a:solidFill>
              </a:rPr>
              <a:t>práci.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rgbClr val="FF0000"/>
                </a:solidFill>
              </a:rPr>
              <a:t>I zde si musíme informace ověřovat.</a:t>
            </a:r>
            <a:endParaRPr lang="cs-CZ" sz="280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</p:txBody>
      </p:sp>
      <p:pic>
        <p:nvPicPr>
          <p:cNvPr id="10244" name="Picture 7" descr="Wikipedia-logo-cs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5576" y="1844824"/>
            <a:ext cx="2947987" cy="338455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764704"/>
            <a:ext cx="5689004" cy="1500187"/>
          </a:xfrm>
        </p:spPr>
        <p:txBody>
          <a:bodyPr/>
          <a:lstStyle/>
          <a:p>
            <a:r>
              <a:rPr lang="cs-CZ" sz="4400" b="1" smtClean="0">
                <a:solidFill>
                  <a:srgbClr val="FF0000"/>
                </a:solidFill>
              </a:rPr>
              <a:t>Informace - shrnutí:</a:t>
            </a:r>
            <a:endParaRPr lang="cs-CZ" sz="4400" b="1" smtClean="0">
              <a:solidFill>
                <a:srgbClr val="FF0000"/>
              </a:solidFill>
            </a:endParaRPr>
          </a:p>
          <a:p>
            <a:endParaRPr lang="cs-CZ" smtClean="0"/>
          </a:p>
        </p:txBody>
      </p:sp>
      <p:sp>
        <p:nvSpPr>
          <p:cNvPr id="13315" name="TextovéPole 3"/>
          <p:cNvSpPr txBox="1">
            <a:spLocks noChangeArrowheads="1"/>
          </p:cNvSpPr>
          <p:nvPr/>
        </p:nvSpPr>
        <p:spPr bwMode="auto">
          <a:xfrm>
            <a:off x="611560" y="2492896"/>
            <a:ext cx="7777162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3200" smtClean="0"/>
              <a:t> znát </a:t>
            </a:r>
            <a:r>
              <a:rPr lang="cs-CZ" sz="3200"/>
              <a:t>zdroj</a:t>
            </a:r>
          </a:p>
          <a:p>
            <a:pPr>
              <a:buFontTx/>
              <a:buChar char="-"/>
            </a:pPr>
            <a:r>
              <a:rPr lang="cs-CZ" sz="3200" smtClean="0"/>
              <a:t> rozpoznat - pravdivá/nepravdivá</a:t>
            </a:r>
            <a:endParaRPr lang="cs-CZ" sz="3200"/>
          </a:p>
          <a:p>
            <a:pPr>
              <a:buFontTx/>
              <a:buChar char="-"/>
            </a:pPr>
            <a:r>
              <a:rPr lang="cs-CZ" sz="3200" smtClean="0"/>
              <a:t> vyhodnotit důvěryhodnost</a:t>
            </a:r>
            <a:endParaRPr lang="cs-CZ" sz="3200"/>
          </a:p>
          <a:p>
            <a:pPr>
              <a:buFontTx/>
              <a:buChar char="-"/>
            </a:pPr>
            <a:r>
              <a:rPr lang="cs-CZ" sz="3200" smtClean="0"/>
              <a:t> dokázat informace třídit</a:t>
            </a:r>
            <a:endParaRPr lang="cs-CZ" sz="3200"/>
          </a:p>
        </p:txBody>
      </p:sp>
      <p:pic>
        <p:nvPicPr>
          <p:cNvPr id="5" name="Obrázek 4" descr="C:\Documents and Settings\Administrator\Local Settings\Temporary Internet Files\Content.IE5\A2HUT6RV\MC900205438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005064"/>
            <a:ext cx="1628775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755576" y="404664"/>
            <a:ext cx="7272808" cy="1296144"/>
          </a:xfrm>
        </p:spPr>
        <p:txBody>
          <a:bodyPr/>
          <a:lstStyle/>
          <a:p>
            <a:pPr algn="ctr"/>
            <a:r>
              <a:rPr lang="cs-CZ" sz="3600" b="1" smtClean="0">
                <a:solidFill>
                  <a:srgbClr val="008000"/>
                </a:solidFill>
                <a:latin typeface="Calibri" pitchFamily="34" charset="0"/>
              </a:rPr>
              <a:t>Škrtni  nedůvěryhodné </a:t>
            </a:r>
            <a:br>
              <a:rPr lang="cs-CZ" sz="3600" b="1" smtClean="0">
                <a:solidFill>
                  <a:srgbClr val="008000"/>
                </a:solidFill>
                <a:latin typeface="Calibri" pitchFamily="34" charset="0"/>
              </a:rPr>
            </a:br>
            <a:r>
              <a:rPr lang="cs-CZ" sz="3600" b="1" smtClean="0">
                <a:solidFill>
                  <a:srgbClr val="008000"/>
                </a:solidFill>
                <a:latin typeface="Calibri" pitchFamily="34" charset="0"/>
              </a:rPr>
              <a:t>informační  zdroje</a:t>
            </a:r>
            <a:endParaRPr lang="cs-CZ" sz="3600" b="1">
              <a:solidFill>
                <a:srgbClr val="008000"/>
              </a:solidFill>
              <a:latin typeface="Calibri" pitchFamily="34" charset="0"/>
            </a:endParaRPr>
          </a:p>
        </p:txBody>
      </p:sp>
      <p:sp>
        <p:nvSpPr>
          <p:cNvPr id="9" name="Zástupný symbol pro text 7"/>
          <p:cNvSpPr txBox="1">
            <a:spLocks/>
          </p:cNvSpPr>
          <p:nvPr/>
        </p:nvSpPr>
        <p:spPr bwMode="auto">
          <a:xfrm>
            <a:off x="467544" y="5013176"/>
            <a:ext cx="223224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babča</a:t>
            </a:r>
            <a:endParaRPr kumimoji="0" lang="cs-CZ" sz="3200" b="0" i="0" u="none" strike="noStrike" kern="0" cap="none" spc="0" normalizeH="0" baseline="0" noProof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10" name="Zástupný symbol pro text 7"/>
          <p:cNvSpPr txBox="1">
            <a:spLocks/>
          </p:cNvSpPr>
          <p:nvPr/>
        </p:nvSpPr>
        <p:spPr bwMode="auto">
          <a:xfrm>
            <a:off x="179512" y="2492896"/>
            <a:ext cx="223224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lékař</a:t>
            </a:r>
            <a:endParaRPr kumimoji="0" lang="cs-CZ" sz="3200" b="0" i="0" u="none" strike="noStrike" kern="0" cap="none" spc="0" normalizeH="0" baseline="0" noProof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11" name="Zástupný symbol pro text 7"/>
          <p:cNvSpPr txBox="1">
            <a:spLocks/>
          </p:cNvSpPr>
          <p:nvPr/>
        </p:nvSpPr>
        <p:spPr bwMode="auto">
          <a:xfrm>
            <a:off x="3851920" y="3501008"/>
            <a:ext cx="223224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bulvár</a:t>
            </a:r>
            <a:endParaRPr kumimoji="0" lang="cs-CZ" sz="3200" b="0" i="0" u="none" strike="noStrike" kern="0" cap="none" spc="0" normalizeH="0" baseline="0" noProof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12" name="Zástupný symbol pro text 7"/>
          <p:cNvSpPr txBox="1">
            <a:spLocks/>
          </p:cNvSpPr>
          <p:nvPr/>
        </p:nvSpPr>
        <p:spPr bwMode="auto">
          <a:xfrm>
            <a:off x="5796136" y="2708920"/>
            <a:ext cx="223224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drb</a:t>
            </a:r>
            <a:endParaRPr kumimoji="0" lang="cs-CZ" sz="3200" b="0" i="0" u="none" strike="noStrike" kern="0" cap="none" spc="0" normalizeH="0" baseline="0" noProof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13" name="Zástupný symbol pro text 7"/>
          <p:cNvSpPr txBox="1">
            <a:spLocks/>
          </p:cNvSpPr>
          <p:nvPr/>
        </p:nvSpPr>
        <p:spPr bwMode="auto">
          <a:xfrm>
            <a:off x="2987824" y="2636912"/>
            <a:ext cx="223224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televizor</a:t>
            </a:r>
            <a:endParaRPr kumimoji="0" lang="cs-CZ" sz="3200" b="0" i="0" u="none" strike="noStrike" kern="0" cap="none" spc="0" normalizeH="0" baseline="0" noProof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14" name="Zástupný symbol pro text 7"/>
          <p:cNvSpPr txBox="1">
            <a:spLocks/>
          </p:cNvSpPr>
          <p:nvPr/>
        </p:nvSpPr>
        <p:spPr bwMode="auto">
          <a:xfrm>
            <a:off x="4211960" y="4365104"/>
            <a:ext cx="223224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reklama</a:t>
            </a:r>
            <a:endParaRPr kumimoji="0" lang="cs-CZ" sz="3200" b="0" i="0" u="none" strike="noStrike" kern="0" cap="none" spc="0" normalizeH="0" baseline="0" noProof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15" name="Zástupný symbol pro text 7"/>
          <p:cNvSpPr txBox="1">
            <a:spLocks/>
          </p:cNvSpPr>
          <p:nvPr/>
        </p:nvSpPr>
        <p:spPr bwMode="auto">
          <a:xfrm>
            <a:off x="2771800" y="5157192"/>
            <a:ext cx="223224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leták</a:t>
            </a:r>
            <a:endParaRPr kumimoji="0" lang="cs-CZ" sz="3200" b="0" i="0" u="none" strike="noStrike" kern="0" cap="none" spc="0" normalizeH="0" baseline="0" noProof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16" name="Zástupný symbol pro text 7"/>
          <p:cNvSpPr txBox="1">
            <a:spLocks/>
          </p:cNvSpPr>
          <p:nvPr/>
        </p:nvSpPr>
        <p:spPr bwMode="auto">
          <a:xfrm>
            <a:off x="1331640" y="4149080"/>
            <a:ext cx="223224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učitel</a:t>
            </a:r>
            <a:endParaRPr kumimoji="0" lang="cs-CZ" sz="3200" b="0" i="0" u="none" strike="noStrike" kern="0" cap="none" spc="0" normalizeH="0" baseline="0" noProof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17" name="Zástupný symbol pro text 7"/>
          <p:cNvSpPr txBox="1">
            <a:spLocks/>
          </p:cNvSpPr>
          <p:nvPr/>
        </p:nvSpPr>
        <p:spPr bwMode="auto">
          <a:xfrm>
            <a:off x="6084168" y="3789040"/>
            <a:ext cx="223224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noviny</a:t>
            </a:r>
            <a:endParaRPr kumimoji="0" lang="cs-CZ" sz="3200" b="0" i="0" u="none" strike="noStrike" kern="0" cap="none" spc="0" normalizeH="0" baseline="0" noProof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18" name="Zástupný symbol pro text 7"/>
          <p:cNvSpPr txBox="1">
            <a:spLocks/>
          </p:cNvSpPr>
          <p:nvPr/>
        </p:nvSpPr>
        <p:spPr bwMode="auto">
          <a:xfrm>
            <a:off x="4788024" y="5373216"/>
            <a:ext cx="3528392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3200" kern="0" smtClean="0">
                <a:solidFill>
                  <a:srgbClr val="000099"/>
                </a:solidFill>
                <a:latin typeface="Calibri" pitchFamily="34" charset="0"/>
              </a:rPr>
              <a:t>k</a:t>
            </a: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uchařka (kniha)</a:t>
            </a:r>
            <a:endParaRPr kumimoji="0" lang="cs-CZ" sz="3200" b="0" i="0" u="none" strike="noStrike" kern="0" cap="none" spc="0" normalizeH="0" baseline="0" noProof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19" name="Zástupný symbol pro text 7"/>
          <p:cNvSpPr txBox="1">
            <a:spLocks/>
          </p:cNvSpPr>
          <p:nvPr/>
        </p:nvSpPr>
        <p:spPr bwMode="auto">
          <a:xfrm>
            <a:off x="1043608" y="3356992"/>
            <a:ext cx="223224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99"/>
                </a:solidFill>
                <a:effectLst/>
                <a:uLnTx/>
                <a:uFillTx/>
                <a:latin typeface="Calibri" pitchFamily="34" charset="0"/>
                <a:ea typeface="+mn-ea"/>
                <a:cs typeface="+mn-cs"/>
              </a:rPr>
              <a:t>internet</a:t>
            </a:r>
            <a:endParaRPr kumimoji="0" lang="cs-CZ" sz="3200" b="0" i="0" u="none" strike="noStrike" kern="0" cap="none" spc="0" normalizeH="0" baseline="0" noProof="0">
              <a:ln>
                <a:noFill/>
              </a:ln>
              <a:solidFill>
                <a:srgbClr val="000099"/>
              </a:solidFill>
              <a:effectLst/>
              <a:uLnTx/>
              <a:uFillTx/>
              <a:latin typeface="Calibri" pitchFamily="34" charset="0"/>
              <a:ea typeface="+mn-ea"/>
              <a:cs typeface="+mn-cs"/>
            </a:endParaRPr>
          </a:p>
        </p:txBody>
      </p:sp>
      <p:pic>
        <p:nvPicPr>
          <p:cNvPr id="20" name="Obrázek 19" descr="C:\Documents and Settings\Administrator\Local Settings\Temporary Internet Files\Content.IE5\YAA2R4PQ\MC900295994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796136" y="980728"/>
            <a:ext cx="2376264" cy="14845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620688"/>
            <a:ext cx="2160240" cy="792088"/>
          </a:xfrm>
        </p:spPr>
        <p:txBody>
          <a:bodyPr/>
          <a:lstStyle/>
          <a:p>
            <a:r>
              <a:rPr lang="cs-CZ" smtClean="0">
                <a:solidFill>
                  <a:srgbClr val="000099"/>
                </a:solidFill>
              </a:rPr>
              <a:t>Úkol:</a:t>
            </a:r>
            <a:endParaRPr lang="cs-CZ">
              <a:solidFill>
                <a:srgbClr val="000099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87624" y="1484784"/>
            <a:ext cx="6768752" cy="3096344"/>
          </a:xfrm>
        </p:spPr>
        <p:txBody>
          <a:bodyPr/>
          <a:lstStyle/>
          <a:p>
            <a:pPr algn="ctr"/>
            <a:r>
              <a:rPr lang="cs-CZ" sz="3200" smtClean="0">
                <a:solidFill>
                  <a:srgbClr val="000099"/>
                </a:solidFill>
                <a:latin typeface="Calibri" pitchFamily="34" charset="0"/>
              </a:rPr>
              <a:t>Napiš v MS Word</a:t>
            </a:r>
            <a:br>
              <a:rPr lang="cs-CZ" sz="3200" smtClean="0">
                <a:solidFill>
                  <a:srgbClr val="000099"/>
                </a:solidFill>
                <a:latin typeface="Calibri" pitchFamily="34" charset="0"/>
              </a:rPr>
            </a:br>
            <a:r>
              <a:rPr lang="cs-CZ" sz="3200" smtClean="0">
                <a:solidFill>
                  <a:srgbClr val="000099"/>
                </a:solidFill>
                <a:latin typeface="Calibri" pitchFamily="34" charset="0"/>
              </a:rPr>
              <a:t> tři </a:t>
            </a:r>
            <a:r>
              <a:rPr lang="cs-CZ" sz="3200" smtClean="0">
                <a:solidFill>
                  <a:srgbClr val="000099"/>
                </a:solidFill>
                <a:latin typeface="Calibri" pitchFamily="34" charset="0"/>
              </a:rPr>
              <a:t>informace pravdivé </a:t>
            </a:r>
            <a:r>
              <a:rPr lang="cs-CZ" sz="3200" smtClean="0">
                <a:solidFill>
                  <a:srgbClr val="000099"/>
                </a:solidFill>
                <a:latin typeface="Calibri" pitchFamily="34" charset="0"/>
              </a:rPr>
              <a:t>a </a:t>
            </a:r>
            <a:r>
              <a:rPr lang="cs-CZ" sz="3200" smtClean="0">
                <a:solidFill>
                  <a:srgbClr val="000099"/>
                </a:solidFill>
                <a:latin typeface="Calibri" pitchFamily="34" charset="0"/>
              </a:rPr>
              <a:t>tři </a:t>
            </a:r>
            <a:r>
              <a:rPr lang="cs-CZ" sz="3200" smtClean="0">
                <a:solidFill>
                  <a:srgbClr val="000099"/>
                </a:solidFill>
                <a:latin typeface="Calibri" pitchFamily="34" charset="0"/>
              </a:rPr>
              <a:t>nepravdivé</a:t>
            </a:r>
            <a:r>
              <a:rPr lang="cs-CZ" sz="3200" smtClean="0">
                <a:solidFill>
                  <a:srgbClr val="000099"/>
                </a:solidFill>
                <a:latin typeface="Calibri" pitchFamily="34" charset="0"/>
              </a:rPr>
              <a:t>. </a:t>
            </a:r>
            <a:endParaRPr lang="cs-CZ" sz="3200" smtClean="0">
              <a:solidFill>
                <a:srgbClr val="000099"/>
              </a:solidFill>
              <a:latin typeface="Calibri" pitchFamily="34" charset="0"/>
            </a:endParaRPr>
          </a:p>
          <a:p>
            <a:pPr algn="ctr"/>
            <a:endParaRPr lang="cs-CZ" sz="3200" smtClean="0">
              <a:solidFill>
                <a:srgbClr val="000099"/>
              </a:solidFill>
              <a:latin typeface="Calibri" pitchFamily="34" charset="0"/>
            </a:endParaRPr>
          </a:p>
          <a:p>
            <a:pPr algn="ctr"/>
            <a:r>
              <a:rPr lang="cs-CZ" sz="3200" smtClean="0">
                <a:latin typeface="Calibri" pitchFamily="34" charset="0"/>
              </a:rPr>
              <a:t>Formát</a:t>
            </a:r>
            <a:r>
              <a:rPr lang="cs-CZ" sz="3200" smtClean="0">
                <a:latin typeface="Calibri" pitchFamily="34" charset="0"/>
              </a:rPr>
              <a:t>: </a:t>
            </a:r>
            <a:r>
              <a:rPr lang="cs-CZ" sz="3200" smtClean="0">
                <a:latin typeface="Calibri" pitchFamily="34" charset="0"/>
              </a:rPr>
              <a:t>Times </a:t>
            </a:r>
            <a:r>
              <a:rPr lang="cs-CZ" sz="3200" smtClean="0">
                <a:latin typeface="Calibri" pitchFamily="34" charset="0"/>
              </a:rPr>
              <a:t>16 – zelená</a:t>
            </a:r>
            <a:r>
              <a:rPr lang="cs-CZ" sz="3200" smtClean="0">
                <a:latin typeface="Calibri" pitchFamily="34" charset="0"/>
              </a:rPr>
              <a:t>. </a:t>
            </a:r>
            <a:r>
              <a:rPr lang="cs-CZ" sz="3200" smtClean="0">
                <a:latin typeface="Calibri" pitchFamily="34" charset="0"/>
              </a:rPr>
              <a:t/>
            </a:r>
            <a:br>
              <a:rPr lang="cs-CZ" sz="3200" smtClean="0">
                <a:latin typeface="Calibri" pitchFamily="34" charset="0"/>
              </a:rPr>
            </a:br>
            <a:r>
              <a:rPr lang="cs-CZ" sz="3200" smtClean="0">
                <a:latin typeface="Calibri" pitchFamily="34" charset="0"/>
              </a:rPr>
              <a:t>Ulož do své složky jako </a:t>
            </a:r>
            <a:r>
              <a:rPr lang="cs-CZ" sz="3200" b="1" smtClean="0">
                <a:latin typeface="Calibri" pitchFamily="34" charset="0"/>
              </a:rPr>
              <a:t>info</a:t>
            </a:r>
            <a:r>
              <a:rPr lang="cs-CZ" sz="3200" smtClean="0">
                <a:latin typeface="Calibri" pitchFamily="34" charset="0"/>
              </a:rPr>
              <a:t>.</a:t>
            </a:r>
            <a:endParaRPr lang="cs-CZ" sz="3200" smtClean="0">
              <a:latin typeface="Calibri" pitchFamily="34" charset="0"/>
            </a:endParaRPr>
          </a:p>
          <a:p>
            <a:endParaRPr lang="cs-CZ"/>
          </a:p>
        </p:txBody>
      </p:sp>
      <p:pic>
        <p:nvPicPr>
          <p:cNvPr id="4" name="Obrázek 3" descr="C:\Documents and Settings\Administrator\Local Settings\Temporary Internet Files\Content.IE5\G4V1NDW6\MC90023049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645024"/>
            <a:ext cx="1956916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355160" cy="1143000"/>
          </a:xfrm>
        </p:spPr>
        <p:txBody>
          <a:bodyPr/>
          <a:lstStyle/>
          <a:p>
            <a:pPr algn="l"/>
            <a:r>
              <a:rPr lang="cs-CZ" sz="2000" smtClean="0">
                <a:latin typeface="Calibri" pitchFamily="34" charset="0"/>
              </a:rPr>
              <a:t>Použité materiály a odkazy:</a:t>
            </a:r>
            <a:endParaRPr lang="cs-CZ" sz="2000" smtClean="0">
              <a:latin typeface="Calibri" pitchFamily="34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smtClean="0">
                <a:latin typeface="Calibri" pitchFamily="34" charset="0"/>
                <a:hlinkClick r:id="rId2"/>
              </a:rPr>
              <a:t>http://upload.wikimedia.org/wikipedia/commons/thumb/0/0f/Overful_trash_cans_%28prague%29.jpg/800px-Overful_trash_cans_%28prague%29.jpg</a:t>
            </a:r>
            <a:r>
              <a:rPr lang="cs-CZ" sz="1400" smtClean="0">
                <a:latin typeface="Calibri" pitchFamily="34" charset="0"/>
              </a:rPr>
              <a:t> </a:t>
            </a:r>
          </a:p>
          <a:p>
            <a:r>
              <a:rPr lang="cs-CZ" sz="1400" smtClean="0">
                <a:latin typeface="Calibri" pitchFamily="34" charset="0"/>
                <a:hlinkClick r:id="rId3"/>
              </a:rPr>
              <a:t>http://upload.wikimedia.org/wikipedia/commons/thumb/6/66/Dopravn%C3%AD_zna%C4%8Dka.png/415px-Dopravn%C3%AD_zna%C4%8Dka.png</a:t>
            </a:r>
            <a:r>
              <a:rPr lang="cs-CZ" sz="1400" smtClean="0">
                <a:latin typeface="Calibri" pitchFamily="34" charset="0"/>
              </a:rPr>
              <a:t> </a:t>
            </a:r>
          </a:p>
          <a:p>
            <a:r>
              <a:rPr lang="cs-CZ" sz="1400" smtClean="0">
                <a:latin typeface="Calibri" pitchFamily="34" charset="0"/>
                <a:hlinkClick r:id="rId4"/>
              </a:rPr>
              <a:t>http://upload.wikimedia.org/wikipedia/commons/thumb/9/9d/Dr%C3%A1bsk%C3%A9_sv%C4%9Btni%C4%8Dky%2C_star%C3%A9_zna%C4%8Dky.jpg/800px-Dr%C3%A1bsk%C3%A9_sv%C4%9Btni%C4%8Dky%2C_star%C3%A9_zna%C4%8Dky.jpg</a:t>
            </a:r>
            <a:r>
              <a:rPr lang="cs-CZ" sz="1400" smtClean="0">
                <a:latin typeface="Calibri" pitchFamily="34" charset="0"/>
              </a:rPr>
              <a:t> </a:t>
            </a:r>
          </a:p>
          <a:p>
            <a:r>
              <a:rPr lang="cs-CZ" sz="1400" smtClean="0">
                <a:latin typeface="Calibri" pitchFamily="34" charset="0"/>
                <a:hlinkClick r:id="rId5"/>
              </a:rPr>
              <a:t>http://upload.wikimedia.org/wikipedia/commons/thumb/a/af/Svat%C3%BD_Jan_pod_Skalou%2C_turistick%C3%A9_zna%C4%8Dky_na_zdi_kl%C3%A1%C5%A1tera.jpg/450px-Svat%C3%BD_Jan_pod_Skalou%2C_turistick%C3%A9_zna%C4%8Dky_na_zdi_kl%C3%A1%C5%A1tera.jpg</a:t>
            </a:r>
            <a:r>
              <a:rPr lang="cs-CZ" sz="1400" smtClean="0">
                <a:latin typeface="Calibri" pitchFamily="34" charset="0"/>
              </a:rPr>
              <a:t> </a:t>
            </a:r>
          </a:p>
          <a:p>
            <a:r>
              <a:rPr lang="cs-CZ" sz="1400" smtClean="0">
                <a:latin typeface="Calibri" pitchFamily="34" charset="0"/>
                <a:hlinkClick r:id="rId6"/>
              </a:rPr>
              <a:t>http://upload.wikimedia.org/wikipedia/commons/thumb/3/3c/Westfield_Downtown_Billboards.jpg/800px-Westfield_Downtown_Billboards.jpg</a:t>
            </a:r>
            <a:r>
              <a:rPr lang="cs-CZ" sz="1400" smtClean="0">
                <a:latin typeface="Calibri" pitchFamily="34" charset="0"/>
              </a:rPr>
              <a:t> </a:t>
            </a:r>
          </a:p>
          <a:p>
            <a:r>
              <a:rPr lang="cs-CZ" sz="1400" smtClean="0">
                <a:latin typeface="Calibri" pitchFamily="34" charset="0"/>
                <a:hlinkClick r:id="rId7"/>
              </a:rPr>
              <a:t>http</a:t>
            </a:r>
            <a:r>
              <a:rPr lang="cs-CZ" sz="1400" smtClean="0">
                <a:latin typeface="Calibri" pitchFamily="34" charset="0"/>
                <a:hlinkClick r:id="rId7"/>
              </a:rPr>
              <a:t>://</a:t>
            </a:r>
            <a:r>
              <a:rPr lang="cs-CZ" sz="1400" smtClean="0">
                <a:latin typeface="Calibri" pitchFamily="34" charset="0"/>
                <a:hlinkClick r:id="rId7"/>
              </a:rPr>
              <a:t>upload.wikimedia.org/wikipedia/commons/9/99/Wikipedia-logo-cs.png</a:t>
            </a:r>
            <a:r>
              <a:rPr lang="cs-CZ" sz="1400" smtClean="0">
                <a:latin typeface="Calibri" pitchFamily="34" charset="0"/>
              </a:rPr>
              <a:t> </a:t>
            </a:r>
            <a:endParaRPr lang="cs-CZ" sz="1400" smtClean="0">
              <a:latin typeface="Calibri" pitchFamily="34" charset="0"/>
            </a:endParaRPr>
          </a:p>
          <a:p>
            <a:endParaRPr lang="cs-CZ" sz="1400" smtClean="0">
              <a:latin typeface="Calibri" pitchFamily="34" charset="0"/>
            </a:endParaRPr>
          </a:p>
          <a:p>
            <a:endParaRPr lang="cs-CZ" sz="140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400</Words>
  <Application>Microsoft Office PowerPoint</Application>
  <PresentationFormat>Předvádění na obrazovce (4:3)</PresentationFormat>
  <Paragraphs>107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Výchozí návrh</vt:lpstr>
      <vt:lpstr>Snímek 1</vt:lpstr>
      <vt:lpstr>Snímek 2</vt:lpstr>
      <vt:lpstr>Snímek 3</vt:lpstr>
      <vt:lpstr>Co je to informace?</vt:lpstr>
      <vt:lpstr>Informace jsou jako odpadky.  Když je nebudeme třídit,  nikdo se v ničem nevyzná!</vt:lpstr>
      <vt:lpstr>Jsme obklopeni informacemi</vt:lpstr>
      <vt:lpstr>Jak rozlišit dobré a špatné informace?</vt:lpstr>
      <vt:lpstr>Kde vzít kvalitní informace?</vt:lpstr>
      <vt:lpstr>Rozpoznáš kvalitní a nekvalitní  zdroj informací?</vt:lpstr>
      <vt:lpstr>Wikipedie jako zdroj informací</vt:lpstr>
      <vt:lpstr>Snímek 11</vt:lpstr>
      <vt:lpstr>Snímek 12</vt:lpstr>
      <vt:lpstr>Úkol:</vt:lpstr>
      <vt:lpstr>Použité materiály a odkazy: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 s informacemi</dc:title>
  <dc:creator>Trávníčkovi</dc:creator>
  <cp:lastModifiedBy>Mgr. Margita Malá</cp:lastModifiedBy>
  <cp:revision>72</cp:revision>
  <dcterms:created xsi:type="dcterms:W3CDTF">2011-07-15T13:17:42Z</dcterms:created>
  <dcterms:modified xsi:type="dcterms:W3CDTF">2012-02-06T21:28:41Z</dcterms:modified>
</cp:coreProperties>
</file>