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6" r:id="rId2"/>
    <p:sldId id="258" r:id="rId3"/>
    <p:sldId id="271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8" r:id="rId12"/>
    <p:sldId id="269" r:id="rId13"/>
    <p:sldId id="272" r:id="rId14"/>
    <p:sldId id="273" r:id="rId15"/>
    <p:sldId id="274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VY_52_INOVACE_20_Přírodopis 7.ročník_Části těla semenných rostlin - Kořen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</a:t>
          </a:r>
          <a:r>
            <a:rPr lang="cs-CZ" dirty="0" smtClean="0"/>
            <a:t>Části těla semenných rostlin - Kořen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Vytvořeno: prosinec </a:t>
          </a:r>
          <a:r>
            <a:rPr lang="cs-CZ" dirty="0" smtClean="0"/>
            <a:t>2011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F3621C1-5D89-4169-B9F7-F768AE7D9489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286FB6B1-19E1-4615-953F-467B2C9CB544}" type="parTrans" cxnId="{4AF1EF02-40F3-4822-924E-96D324B3A47A}">
      <dgm:prSet/>
      <dgm:spPr/>
      <dgm:t>
        <a:bodyPr/>
        <a:lstStyle/>
        <a:p>
          <a:endParaRPr lang="cs-CZ"/>
        </a:p>
      </dgm:t>
    </dgm:pt>
    <dgm:pt modelId="{52B735C7-C254-4AD2-B2A0-735976D4EC0D}" type="sibTrans" cxnId="{4AF1EF02-40F3-4822-924E-96D324B3A47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00F7E6A-B60D-414E-B40A-C4B931C28BAF}" type="pres">
      <dgm:prSet presAssocID="{FF3621C1-5D89-4169-B9F7-F768AE7D9489}" presName="vertSpace5" presStyleLbl="node1" presStyleIdx="3" presStyleCnt="6"/>
      <dgm:spPr/>
    </dgm:pt>
    <dgm:pt modelId="{18D1CD71-A09E-4DC8-AD58-D43BE56A821F}" type="pres">
      <dgm:prSet presAssocID="{FF3621C1-5D89-4169-B9F7-F768AE7D9489}" presName="circle5" presStyleLbl="node1" presStyleIdx="4" presStyleCnt="6"/>
      <dgm:spPr/>
    </dgm:pt>
    <dgm:pt modelId="{3AF1215E-7776-4C24-8064-1417BC451259}" type="pres">
      <dgm:prSet presAssocID="{FF3621C1-5D89-4169-B9F7-F768AE7D9489}" presName="rect5" presStyleLbl="alignAcc1" presStyleIdx="4" presStyleCnt="6" custLinFactNeighborX="-2275" custLinFactNeighborY="4243"/>
      <dgm:spPr/>
      <dgm:t>
        <a:bodyPr/>
        <a:lstStyle/>
        <a:p>
          <a:endParaRPr lang="cs-CZ"/>
        </a:p>
      </dgm:t>
    </dgm:pt>
    <dgm:pt modelId="{1A56D0C6-827E-4224-8020-F6331FAB0C3E}" type="pres">
      <dgm:prSet presAssocID="{4C35D32F-0EAB-4CD7-82EE-45574DC2A586}" presName="vertSpace6" presStyleLbl="node1" presStyleIdx="4" presStyleCnt="6"/>
      <dgm:spPr/>
    </dgm:pt>
    <dgm:pt modelId="{5D1861EB-1465-4B6B-B573-C1854262B277}" type="pres">
      <dgm:prSet presAssocID="{4C35D32F-0EAB-4CD7-82EE-45574DC2A586}" presName="circle6" presStyleLbl="node1" presStyleIdx="5" presStyleCnt="6"/>
      <dgm:spPr/>
    </dgm:pt>
    <dgm:pt modelId="{751E9DD6-38DB-49FF-B3BE-A7F1586C8B0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F3148-FA5D-45C0-8223-90D71CEF85DC}" type="pres">
      <dgm:prSet presAssocID="{FF3621C1-5D89-4169-B9F7-F768AE7D9489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B29FE0-4261-4AFC-A281-4104E238B47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397CC68-4B2A-4FF9-B077-E53D4054DEFB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E9A5FA7-9D08-4C1A-8B6A-AF37E717C84C}" type="presOf" srcId="{FF3621C1-5D89-4169-B9F7-F768AE7D9489}" destId="{3AF1215E-7776-4C24-8064-1417BC451259}" srcOrd="0" destOrd="0" presId="urn:microsoft.com/office/officeart/2005/8/layout/target3"/>
    <dgm:cxn modelId="{CFA8A7A6-FF6C-4694-AB8C-D2AEA02C102F}" type="presOf" srcId="{D8197B8C-B260-4A16-BDF4-0947B075E274}" destId="{25B08C86-7E15-44DC-BE7F-FFB55DD49D12}" srcOrd="0" destOrd="0" presId="urn:microsoft.com/office/officeart/2005/8/layout/target3"/>
    <dgm:cxn modelId="{16F1E68C-8BD3-4C4B-8815-404AE3B5F24D}" type="presOf" srcId="{D1B46980-6531-4606-95E6-44980827E919}" destId="{2BE915AB-18AA-4053-B92C-3BFC9ED204BB}" srcOrd="1" destOrd="0" presId="urn:microsoft.com/office/officeart/2005/8/layout/target3"/>
    <dgm:cxn modelId="{EB92C180-F8AD-4AD3-BE77-A4EE188046D8}" type="presOf" srcId="{FF3621C1-5D89-4169-B9F7-F768AE7D9489}" destId="{522F3148-FA5D-45C0-8223-90D71CEF85DC}" srcOrd="1" destOrd="0" presId="urn:microsoft.com/office/officeart/2005/8/layout/target3"/>
    <dgm:cxn modelId="{58D810BB-D53A-4561-BA65-EA142F153AF8}" type="presOf" srcId="{4C35D32F-0EAB-4CD7-82EE-45574DC2A586}" destId="{6AB29FE0-4261-4AFC-A281-4104E238B479}" srcOrd="1" destOrd="0" presId="urn:microsoft.com/office/officeart/2005/8/layout/target3"/>
    <dgm:cxn modelId="{24C21066-FF4F-4660-81D1-2C66C14C1E46}" type="presOf" srcId="{D8197B8C-B260-4A16-BDF4-0947B075E274}" destId="{5A5FFA88-C948-4069-8E93-59FA12366E83}" srcOrd="1" destOrd="0" presId="urn:microsoft.com/office/officeart/2005/8/layout/target3"/>
    <dgm:cxn modelId="{F9DCDB4D-DEDA-4F02-BD2D-B115E1B698E2}" type="presOf" srcId="{757F3AB3-0718-4624-B441-E567A8F0AB56}" destId="{333A1088-737F-45CB-B68E-254E46348037}" srcOrd="0" destOrd="0" presId="urn:microsoft.com/office/officeart/2005/8/layout/target3"/>
    <dgm:cxn modelId="{57B9234D-2F6F-4000-9492-BAE7E390EF2D}" type="presOf" srcId="{B651F6E3-6281-48DB-9319-2AEAFDAE7572}" destId="{619D679B-A015-4ECF-8348-D1034C574F40}" srcOrd="0" destOrd="0" presId="urn:microsoft.com/office/officeart/2005/8/layout/target3"/>
    <dgm:cxn modelId="{895AD58B-D3BD-4C8A-85DC-202582979485}" type="presOf" srcId="{4C35D32F-0EAB-4CD7-82EE-45574DC2A586}" destId="{751E9DD6-38DB-49FF-B3BE-A7F1586C8B0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57E74CF-A825-4DBA-A2A2-28FB2081E4EB}" type="presOf" srcId="{D1B46980-6531-4606-95E6-44980827E919}" destId="{6140AFEC-043D-4C43-A2F9-D0F5331DF3A3}" srcOrd="0" destOrd="0" presId="urn:microsoft.com/office/officeart/2005/8/layout/target3"/>
    <dgm:cxn modelId="{461A928F-C0F2-4D2F-BFDA-27DB38F2C6DB}" type="presOf" srcId="{D1D4F407-5343-4D3F-B5B9-D407B03CAEB4}" destId="{D005CE8C-CC26-4C3E-AC11-E15060ECD759}" srcOrd="0" destOrd="0" presId="urn:microsoft.com/office/officeart/2005/8/layout/target3"/>
    <dgm:cxn modelId="{5762AE78-CF1C-4557-94C3-90DC422F92A7}" type="presOf" srcId="{B651F6E3-6281-48DB-9319-2AEAFDAE7572}" destId="{6BB5E863-4638-4E1D-BFDE-399D028AC4ED}" srcOrd="1" destOrd="0" presId="urn:microsoft.com/office/officeart/2005/8/layout/target3"/>
    <dgm:cxn modelId="{4AF1EF02-40F3-4822-924E-96D324B3A47A}" srcId="{757F3AB3-0718-4624-B441-E567A8F0AB56}" destId="{FF3621C1-5D89-4169-B9F7-F768AE7D9489}" srcOrd="4" destOrd="0" parTransId="{286FB6B1-19E1-4615-953F-467B2C9CB544}" sibTransId="{52B735C7-C254-4AD2-B2A0-735976D4EC0D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7B64C04-C4B7-40AD-91B5-54A5B7F32464}" type="presParOf" srcId="{333A1088-737F-45CB-B68E-254E46348037}" destId="{F5ABB229-8D3B-4694-996A-96F23CF14429}" srcOrd="0" destOrd="0" presId="urn:microsoft.com/office/officeart/2005/8/layout/target3"/>
    <dgm:cxn modelId="{0D51DEB6-BB2E-40A9-9D43-0F1889DF8709}" type="presParOf" srcId="{333A1088-737F-45CB-B68E-254E46348037}" destId="{F41139FD-01EE-4571-8B17-4FB00FC51163}" srcOrd="1" destOrd="0" presId="urn:microsoft.com/office/officeart/2005/8/layout/target3"/>
    <dgm:cxn modelId="{D2044055-3CE5-4B6D-B458-F257361F34C4}" type="presParOf" srcId="{333A1088-737F-45CB-B68E-254E46348037}" destId="{D005CE8C-CC26-4C3E-AC11-E15060ECD759}" srcOrd="2" destOrd="0" presId="urn:microsoft.com/office/officeart/2005/8/layout/target3"/>
    <dgm:cxn modelId="{4309D23A-B80F-44A5-AD48-C4DF8C08AD4D}" type="presParOf" srcId="{333A1088-737F-45CB-B68E-254E46348037}" destId="{2C702D82-9B77-49B7-9568-BB8EB47C3372}" srcOrd="3" destOrd="0" presId="urn:microsoft.com/office/officeart/2005/8/layout/target3"/>
    <dgm:cxn modelId="{60497304-1DF9-4E3B-B52A-C06BE807E406}" type="presParOf" srcId="{333A1088-737F-45CB-B68E-254E46348037}" destId="{A52A0455-90FF-4808-ABD0-F02540D31D5A}" srcOrd="4" destOrd="0" presId="urn:microsoft.com/office/officeart/2005/8/layout/target3"/>
    <dgm:cxn modelId="{B2B83D73-22EB-4302-B062-15A07BF9BCA5}" type="presParOf" srcId="{333A1088-737F-45CB-B68E-254E46348037}" destId="{6140AFEC-043D-4C43-A2F9-D0F5331DF3A3}" srcOrd="5" destOrd="0" presId="urn:microsoft.com/office/officeart/2005/8/layout/target3"/>
    <dgm:cxn modelId="{9403F313-BFE0-4CA8-B024-EE5BC90E957F}" type="presParOf" srcId="{333A1088-737F-45CB-B68E-254E46348037}" destId="{9358AC05-5D7D-4327-9F80-1AD486AEA664}" srcOrd="6" destOrd="0" presId="urn:microsoft.com/office/officeart/2005/8/layout/target3"/>
    <dgm:cxn modelId="{2CE92ED2-0D69-4DED-A0AF-DFBD7B84AFBE}" type="presParOf" srcId="{333A1088-737F-45CB-B68E-254E46348037}" destId="{313FC574-E1CD-4FB4-B054-0B805CE0447D}" srcOrd="7" destOrd="0" presId="urn:microsoft.com/office/officeart/2005/8/layout/target3"/>
    <dgm:cxn modelId="{DCD6A6DE-BB6D-466C-B830-A1C424C78B61}" type="presParOf" srcId="{333A1088-737F-45CB-B68E-254E46348037}" destId="{619D679B-A015-4ECF-8348-D1034C574F40}" srcOrd="8" destOrd="0" presId="urn:microsoft.com/office/officeart/2005/8/layout/target3"/>
    <dgm:cxn modelId="{663A30F9-4FDA-4274-82B9-8F17A004E58B}" type="presParOf" srcId="{333A1088-737F-45CB-B68E-254E46348037}" destId="{322283A8-4A27-4CDA-BAE3-F381106A9174}" srcOrd="9" destOrd="0" presId="urn:microsoft.com/office/officeart/2005/8/layout/target3"/>
    <dgm:cxn modelId="{C40738F4-78DF-465A-8D41-A578BCC52C58}" type="presParOf" srcId="{333A1088-737F-45CB-B68E-254E46348037}" destId="{FFC9F71D-1B4F-4AD9-A4A6-86ADEFC8AF5C}" srcOrd="10" destOrd="0" presId="urn:microsoft.com/office/officeart/2005/8/layout/target3"/>
    <dgm:cxn modelId="{1DC11F3B-17F7-42C0-8892-94576D395981}" type="presParOf" srcId="{333A1088-737F-45CB-B68E-254E46348037}" destId="{25B08C86-7E15-44DC-BE7F-FFB55DD49D12}" srcOrd="11" destOrd="0" presId="urn:microsoft.com/office/officeart/2005/8/layout/target3"/>
    <dgm:cxn modelId="{8F7F9462-D67E-4AEC-8579-08F10C6B0AF0}" type="presParOf" srcId="{333A1088-737F-45CB-B68E-254E46348037}" destId="{C00F7E6A-B60D-414E-B40A-C4B931C28BAF}" srcOrd="12" destOrd="0" presId="urn:microsoft.com/office/officeart/2005/8/layout/target3"/>
    <dgm:cxn modelId="{A0C6745D-6EDD-4D16-A405-230443CCA3FC}" type="presParOf" srcId="{333A1088-737F-45CB-B68E-254E46348037}" destId="{18D1CD71-A09E-4DC8-AD58-D43BE56A821F}" srcOrd="13" destOrd="0" presId="urn:microsoft.com/office/officeart/2005/8/layout/target3"/>
    <dgm:cxn modelId="{4472F8C1-DA12-40BC-8C66-AE0383074DC0}" type="presParOf" srcId="{333A1088-737F-45CB-B68E-254E46348037}" destId="{3AF1215E-7776-4C24-8064-1417BC451259}" srcOrd="14" destOrd="0" presId="urn:microsoft.com/office/officeart/2005/8/layout/target3"/>
    <dgm:cxn modelId="{F0BF3355-8E28-419D-8EEB-20A52306D8C2}" type="presParOf" srcId="{333A1088-737F-45CB-B68E-254E46348037}" destId="{1A56D0C6-827E-4224-8020-F6331FAB0C3E}" srcOrd="15" destOrd="0" presId="urn:microsoft.com/office/officeart/2005/8/layout/target3"/>
    <dgm:cxn modelId="{05BFFA6F-7075-4643-AEC7-1885D264F059}" type="presParOf" srcId="{333A1088-737F-45CB-B68E-254E46348037}" destId="{5D1861EB-1465-4B6B-B573-C1854262B277}" srcOrd="16" destOrd="0" presId="urn:microsoft.com/office/officeart/2005/8/layout/target3"/>
    <dgm:cxn modelId="{B43B10EC-D007-4EF8-87AD-ED23494974C7}" type="presParOf" srcId="{333A1088-737F-45CB-B68E-254E46348037}" destId="{751E9DD6-38DB-49FF-B3BE-A7F1586C8B05}" srcOrd="17" destOrd="0" presId="urn:microsoft.com/office/officeart/2005/8/layout/target3"/>
    <dgm:cxn modelId="{E623CF24-A856-4BB3-A573-3BB27058C77D}" type="presParOf" srcId="{333A1088-737F-45CB-B68E-254E46348037}" destId="{AED2198E-93D5-4001-81B4-73124B309672}" srcOrd="18" destOrd="0" presId="urn:microsoft.com/office/officeart/2005/8/layout/target3"/>
    <dgm:cxn modelId="{897D12D5-D8AC-4810-A060-D1D5D1F1FC13}" type="presParOf" srcId="{333A1088-737F-45CB-B68E-254E46348037}" destId="{2BE915AB-18AA-4053-B92C-3BFC9ED204BB}" srcOrd="19" destOrd="0" presId="urn:microsoft.com/office/officeart/2005/8/layout/target3"/>
    <dgm:cxn modelId="{D67FA073-017C-45A3-ABEB-7D58F8A9DACC}" type="presParOf" srcId="{333A1088-737F-45CB-B68E-254E46348037}" destId="{6BB5E863-4638-4E1D-BFDE-399D028AC4ED}" srcOrd="20" destOrd="0" presId="urn:microsoft.com/office/officeart/2005/8/layout/target3"/>
    <dgm:cxn modelId="{0A12AB4C-808F-48D9-B489-80E17D1EE6DD}" type="presParOf" srcId="{333A1088-737F-45CB-B68E-254E46348037}" destId="{5A5FFA88-C948-4069-8E93-59FA12366E83}" srcOrd="21" destOrd="0" presId="urn:microsoft.com/office/officeart/2005/8/layout/target3"/>
    <dgm:cxn modelId="{BB9AE0D2-15B4-4133-8C30-C528426889B1}" type="presParOf" srcId="{333A1088-737F-45CB-B68E-254E46348037}" destId="{522F3148-FA5D-45C0-8223-90D71CEF85DC}" srcOrd="22" destOrd="0" presId="urn:microsoft.com/office/officeart/2005/8/layout/target3"/>
    <dgm:cxn modelId="{0CBB41AB-A22E-4159-8227-AB8EB3D33F35}" type="presParOf" srcId="{333A1088-737F-45CB-B68E-254E46348037}" destId="{6AB29FE0-4261-4AFC-A281-4104E238B47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Lenka Hrnčířová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VY_52_INOVACE_20_Přírodopis 7.ročník_Části těla semenných rostlin - Kořen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</a:t>
          </a:r>
          <a:r>
            <a:rPr lang="cs-CZ" sz="1300" kern="1200" dirty="0" smtClean="0"/>
            <a:t>Části těla semenných rostlin - Kořen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18D1CD71-A09E-4DC8-AD58-D43BE56A821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1215E-7776-4C24-8064-1417BC451259}">
      <dsp:nvSpPr>
        <dsp:cNvPr id="0" name=""/>
        <dsp:cNvSpPr/>
      </dsp:nvSpPr>
      <dsp:spPr>
        <a:xfrm>
          <a:off x="1152124" y="130628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152124" y="1306287"/>
        <a:ext cx="5350878" cy="318465"/>
      </dsp:txXfrm>
    </dsp:sp>
    <dsp:sp modelId="{5D1861EB-1465-4B6B-B573-C1854262B2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E9DD6-38DB-49FF-B3BE-A7F1586C8B0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prosinec </a:t>
          </a:r>
          <a:r>
            <a:rPr lang="cs-CZ" sz="1300" kern="1200" dirty="0" smtClean="0"/>
            <a:t>2011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EB71E9-38B6-40FA-9596-C2481D0F2D2D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1FDB8E-409D-4170-9BA8-2040E65BE5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8259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8F92E-D3A5-490B-9681-88B369C371F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74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725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744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67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030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5104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3449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3040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01325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49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62613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648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1210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41654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1588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FDB8E-409D-4170-9BA8-2040E65BE506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5852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453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266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4716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0060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207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227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555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2164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140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809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4724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94FA9-9213-47C2-A686-B323407DA00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4221D-321D-47E6-9C60-429D2225A9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10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8/83/SugarBeet.jpg/258px-SugarBeet.jpg" TargetMode="External"/><Relationship Id="rId3" Type="http://schemas.openxmlformats.org/officeDocument/2006/relationships/hyperlink" Target="http://leccos.com/pics/pic/korenovy_system_.jpg" TargetMode="External"/><Relationship Id="rId7" Type="http://schemas.openxmlformats.org/officeDocument/2006/relationships/hyperlink" Target="http://www.biologie.webz.cz/img/botanika/organologie/radix/radixpodelne.jpg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nd01.jxs.cz/949/929/250c5da4dd_20592826_o2.jpg" TargetMode="External"/><Relationship Id="rId5" Type="http://schemas.openxmlformats.org/officeDocument/2006/relationships/hyperlink" Target="http://www2.zf.jcu.cz/~moudry/skripta/3/obrazky/63-cibule.jpg" TargetMode="External"/><Relationship Id="rId10" Type="http://schemas.openxmlformats.org/officeDocument/2006/relationships/hyperlink" Target="http://krytosemennerostliny.xf.cz/redkvicky.jpg" TargetMode="External"/><Relationship Id="rId4" Type="http://schemas.openxmlformats.org/officeDocument/2006/relationships/hyperlink" Target="http://web2.mendelu.cz/af_211_multitext/obecna_botanika/obrazky/organologie/korenova_soustava.jpg" TargetMode="External"/><Relationship Id="rId9" Type="http://schemas.openxmlformats.org/officeDocument/2006/relationships/hyperlink" Target="http://www.nakupdomu.cz/editor/image/eshop_products/image_l_1473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95345635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87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454174" cy="7417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Anotace</a:t>
            </a:r>
          </a:p>
          <a:p>
            <a:endParaRPr lang="cs-CZ" sz="2800" dirty="0"/>
          </a:p>
          <a:p>
            <a:r>
              <a:rPr lang="cs-CZ" sz="2800" dirty="0" smtClean="0"/>
              <a:t>Přírodopis, 7.ročník, Části těla semenných rostlin – Kořen</a:t>
            </a:r>
          </a:p>
          <a:p>
            <a:endParaRPr lang="cs-CZ" sz="2800" dirty="0"/>
          </a:p>
          <a:p>
            <a:r>
              <a:rPr lang="cs-CZ" sz="2800" dirty="0" smtClean="0"/>
              <a:t>Prezentace k výkladu</a:t>
            </a:r>
          </a:p>
          <a:p>
            <a:r>
              <a:rPr lang="cs-CZ" sz="2800" dirty="0" smtClean="0"/>
              <a:t>1)Části těla semenných rostlin</a:t>
            </a:r>
          </a:p>
          <a:p>
            <a:r>
              <a:rPr lang="cs-CZ" sz="2800" dirty="0" smtClean="0"/>
              <a:t>2) Funkce kořene</a:t>
            </a:r>
          </a:p>
          <a:p>
            <a:r>
              <a:rPr lang="cs-CZ" sz="2800" dirty="0" smtClean="0"/>
              <a:t>3) Kořenové systémy</a:t>
            </a:r>
          </a:p>
          <a:p>
            <a:r>
              <a:rPr lang="cs-CZ" sz="2800" dirty="0" smtClean="0"/>
              <a:t>4) Stavba kořene</a:t>
            </a:r>
          </a:p>
          <a:p>
            <a:r>
              <a:rPr lang="cs-CZ" sz="2800" dirty="0" smtClean="0"/>
              <a:t>5) Kořenová čepička</a:t>
            </a:r>
          </a:p>
          <a:p>
            <a:r>
              <a:rPr lang="cs-CZ" sz="2800" dirty="0" smtClean="0"/>
              <a:t>6) Pozitivní geotropismus kořenů</a:t>
            </a:r>
          </a:p>
          <a:p>
            <a:r>
              <a:rPr lang="cs-CZ" sz="2800" dirty="0"/>
              <a:t>7</a:t>
            </a:r>
            <a:r>
              <a:rPr lang="cs-CZ" sz="2800" dirty="0" smtClean="0"/>
              <a:t>) Přeměny kořenů</a:t>
            </a:r>
          </a:p>
          <a:p>
            <a:r>
              <a:rPr lang="cs-CZ" sz="2800" dirty="0"/>
              <a:t>8</a:t>
            </a:r>
            <a:r>
              <a:rPr lang="cs-CZ" sz="2800" dirty="0" smtClean="0"/>
              <a:t>) Význam </a:t>
            </a:r>
            <a:r>
              <a:rPr lang="cs-CZ" sz="2800" dirty="0" smtClean="0"/>
              <a:t>kořenů</a:t>
            </a:r>
          </a:p>
          <a:p>
            <a:r>
              <a:rPr lang="cs-CZ" sz="2800" dirty="0" smtClean="0"/>
              <a:t>9) Procvičení </a:t>
            </a:r>
            <a:r>
              <a:rPr lang="cs-CZ" sz="2800" smtClean="0"/>
              <a:t>- křížovka</a:t>
            </a:r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0892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20688"/>
            <a:ext cx="4752528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8800" b="1" dirty="0"/>
              <a:t> </a:t>
            </a:r>
            <a:r>
              <a:rPr lang="cs-CZ" sz="8800" b="1" dirty="0" smtClean="0"/>
              <a:t> </a:t>
            </a:r>
            <a:r>
              <a:rPr lang="cs-CZ" sz="9600" b="1" dirty="0" smtClean="0"/>
              <a:t>Kořen</a:t>
            </a:r>
            <a:endParaRPr lang="cs-CZ" sz="9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63691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Co jsou pletiva?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717032"/>
            <a:ext cx="7676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Soubory buněk, které mají stejný tvar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a funkci.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leccos.com/pics/pic/korenovy_system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67" y="404664"/>
            <a:ext cx="3152775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460432" y="8367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353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7" y="1412776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48680"/>
            <a:ext cx="49212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Co vytvářejí soubory pletiv?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772816"/>
            <a:ext cx="4785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Vytvářejí rostlinné orgány.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797771"/>
            <a:ext cx="493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Které jsou rostlinné orgány?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4077072"/>
            <a:ext cx="51276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Kořen, stonek, list, květ, plod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6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8352928" cy="440120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Kořen</a:t>
            </a:r>
          </a:p>
          <a:p>
            <a:r>
              <a:rPr lang="cs-CZ" sz="2800" dirty="0" smtClean="0"/>
              <a:t>- zpravidla podzemním rostl. orgánem</a:t>
            </a:r>
          </a:p>
          <a:p>
            <a:r>
              <a:rPr lang="cs-CZ" sz="2800" b="1" u="sng" dirty="0" smtClean="0"/>
              <a:t>funkce kořene</a:t>
            </a:r>
          </a:p>
          <a:p>
            <a:pPr marL="457200" indent="-457200">
              <a:buFontTx/>
              <a:buChar char="-"/>
            </a:pPr>
            <a:endParaRPr lang="cs-CZ" sz="2800" b="1" u="sng" dirty="0" smtClean="0"/>
          </a:p>
          <a:p>
            <a:pPr marL="514350" indent="-514350">
              <a:buAutoNum type="arabicParenR"/>
            </a:pPr>
            <a:r>
              <a:rPr lang="cs-CZ" sz="2800" dirty="0"/>
              <a:t>u</a:t>
            </a:r>
            <a:r>
              <a:rPr lang="cs-CZ" sz="2800" dirty="0" smtClean="0"/>
              <a:t>pevňuje rostlinu v </a:t>
            </a:r>
            <a:r>
              <a:rPr lang="cs-CZ" sz="2800" dirty="0" smtClean="0"/>
              <a:t>……………………..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2)  z půdy nasává vodu a …………………………….. látky,</a:t>
            </a:r>
          </a:p>
          <a:p>
            <a:r>
              <a:rPr lang="cs-CZ" sz="2800" dirty="0"/>
              <a:t>k</a:t>
            </a:r>
            <a:r>
              <a:rPr lang="cs-CZ" sz="2800" dirty="0" smtClean="0"/>
              <a:t>teré vede do dalších částí rostlin</a:t>
            </a:r>
          </a:p>
          <a:p>
            <a:endParaRPr lang="cs-CZ" sz="2800" dirty="0"/>
          </a:p>
          <a:p>
            <a:r>
              <a:rPr lang="cs-CZ" sz="2800" dirty="0" smtClean="0"/>
              <a:t>3) </a:t>
            </a:r>
            <a:r>
              <a:rPr lang="cs-CZ" sz="2800" dirty="0"/>
              <a:t>z</a:t>
            </a:r>
            <a:r>
              <a:rPr lang="cs-CZ" sz="2800" dirty="0" smtClean="0"/>
              <a:t>ásobní funkce – …………………………... zásobních  látek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2" y="5733256"/>
            <a:ext cx="881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zemi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67744" y="5994866"/>
            <a:ext cx="16050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minerální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64088" y="5994866"/>
            <a:ext cx="1467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ukládání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19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4 -0.01041 C 0.04531 -0.09676 0.11337 -0.16435 0.17969 -0.23263 C 0.21719 -0.27129 0.2526 -0.31041 0.29323 -0.34629 C 0.30104 -0.35301 0.30243 -0.36412 0.30885 -0.37199 C 0.32465 -0.39189 0.34253 -0.40995 0.3592 -0.42893 C 0.36649 -0.43726 0.37187 -0.44745 0.3809 -0.45463 C 0.39496 -0.46527 0.40712 -0.47361 0.41892 -0.48588 C 0.42326 -0.49027 0.43125 -0.5 0.43125 -0.49976 " pathEditMode="relative" rAng="0" ptsTypes="fffffffA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15" y="-2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25625 -0.41505 " pathEditMode="relative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15504 -0.22848 " pathEditMode="relative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348183" cy="397031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- po vyklíčení semena – kořínek, který se mění na hlavní </a:t>
            </a:r>
          </a:p>
          <a:p>
            <a:r>
              <a:rPr lang="cs-CZ" sz="2800" dirty="0"/>
              <a:t>k</a:t>
            </a:r>
            <a:r>
              <a:rPr lang="cs-CZ" sz="2800" dirty="0" smtClean="0"/>
              <a:t>ořen</a:t>
            </a:r>
          </a:p>
          <a:p>
            <a:endParaRPr lang="cs-CZ" sz="2800" dirty="0"/>
          </a:p>
          <a:p>
            <a:r>
              <a:rPr lang="cs-CZ" sz="2800" b="1" u="sng" dirty="0" smtClean="0"/>
              <a:t>2 kořenové systémy</a:t>
            </a:r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514350" indent="-514350">
              <a:buAutoNum type="arabicParenR"/>
            </a:pPr>
            <a:r>
              <a:rPr lang="cs-CZ" sz="2800" b="1" u="sng" dirty="0" smtClean="0"/>
              <a:t>hlavní kořen a postranní kořeny</a:t>
            </a:r>
          </a:p>
          <a:p>
            <a:r>
              <a:rPr lang="cs-CZ" sz="2800" dirty="0" smtClean="0"/>
              <a:t>- u dvouděložných rostlin</a:t>
            </a:r>
          </a:p>
          <a:p>
            <a:r>
              <a:rPr lang="cs-CZ" sz="2800" dirty="0" smtClean="0"/>
              <a:t>- hlavní kořen je nejsilnější a nejdelší</a:t>
            </a:r>
          </a:p>
          <a:p>
            <a:r>
              <a:rPr lang="cs-CZ" sz="2800" dirty="0" smtClean="0"/>
              <a:t>- postranní kořeny kratší, slabší</a:t>
            </a:r>
            <a:endParaRPr lang="cs-CZ" sz="2800" dirty="0"/>
          </a:p>
        </p:txBody>
      </p:sp>
      <p:pic>
        <p:nvPicPr>
          <p:cNvPr id="4" name="Picture 2" descr="http://web2.mendelu.cz/af_211_multitext/obecna_botanika/obrazky/organologie/korenova_soustav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631036"/>
            <a:ext cx="2952328" cy="215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092280" y="602128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310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20688"/>
            <a:ext cx="8659165" cy="3108543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2) svazčité kořeny</a:t>
            </a:r>
          </a:p>
          <a:p>
            <a:endParaRPr lang="cs-CZ" sz="2800" b="1" u="sng" dirty="0" smtClean="0"/>
          </a:p>
          <a:p>
            <a:r>
              <a:rPr lang="cs-CZ" sz="2800" dirty="0" smtClean="0"/>
              <a:t>- u jednoděložných rostlin</a:t>
            </a:r>
          </a:p>
          <a:p>
            <a:r>
              <a:rPr lang="cs-CZ" sz="2800" dirty="0" smtClean="0"/>
              <a:t>- růst hlavního kořene potlačen, je nahrazen náhradními</a:t>
            </a:r>
          </a:p>
          <a:p>
            <a:r>
              <a:rPr lang="cs-CZ" sz="2800" dirty="0" smtClean="0"/>
              <a:t>- kořeny – vyrůstají z dolní části stonku ve svazku - </a:t>
            </a:r>
            <a:r>
              <a:rPr lang="cs-CZ" sz="2800" b="1" u="sng" dirty="0" smtClean="0"/>
              <a:t>svazčité</a:t>
            </a:r>
            <a:endParaRPr lang="cs-CZ" sz="2800" dirty="0" smtClean="0"/>
          </a:p>
          <a:p>
            <a:r>
              <a:rPr lang="cs-CZ" sz="2800" dirty="0" smtClean="0"/>
              <a:t>- mají téměř stejnou velikost a tvar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  <p:pic>
        <p:nvPicPr>
          <p:cNvPr id="2050" name="Picture 2" descr="http://web2.mendelu.cz/af_211_multitext/obecna_botanika/obrazky/organologie/korenova_soustav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33055"/>
            <a:ext cx="2952328" cy="215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11760" y="623731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5" name="Picture 4" descr="http://www2.zf.jcu.cz/~moudry/skripta/3/obrazky/63-cibu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05278"/>
            <a:ext cx="1531615" cy="239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300192" y="6237312"/>
            <a:ext cx="1741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59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8262839" cy="267765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s</a:t>
            </a:r>
            <a:r>
              <a:rPr lang="cs-CZ" sz="2800" b="1" u="sng" dirty="0" smtClean="0"/>
              <a:t>tavba kořene</a:t>
            </a:r>
          </a:p>
          <a:p>
            <a:r>
              <a:rPr lang="cs-CZ" sz="2800" dirty="0" smtClean="0"/>
              <a:t>- na povrchu kořene je  pokožka, pod kterou je</a:t>
            </a:r>
          </a:p>
          <a:p>
            <a:r>
              <a:rPr lang="cs-CZ" sz="2800" dirty="0"/>
              <a:t>p</a:t>
            </a:r>
            <a:r>
              <a:rPr lang="cs-CZ" sz="2800" dirty="0" smtClean="0"/>
              <a:t>rvotní kůra</a:t>
            </a:r>
          </a:p>
          <a:p>
            <a:r>
              <a:rPr lang="cs-CZ" sz="2800" dirty="0" smtClean="0"/>
              <a:t>- další vrstva – střední válec, ve kterém je vodivé pletivo</a:t>
            </a:r>
          </a:p>
          <a:p>
            <a:r>
              <a:rPr lang="cs-CZ" sz="2800" dirty="0" smtClean="0"/>
              <a:t>- střed kořene - dřeň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  <p:pic>
        <p:nvPicPr>
          <p:cNvPr id="3" name="Picture 2" descr="http://nd01.jxs.cz/949/929/250c5da4dd_20592826_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01008"/>
            <a:ext cx="4392488" cy="261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91880" y="6381328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569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8280920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 na vrcholu kořene - dělivé pletivo, které je chráněno</a:t>
            </a:r>
          </a:p>
          <a:p>
            <a:r>
              <a:rPr lang="cs-CZ" sz="2800" b="1" u="sng" dirty="0"/>
              <a:t>k</a:t>
            </a:r>
            <a:r>
              <a:rPr lang="cs-CZ" sz="2800" b="1" u="sng" dirty="0" smtClean="0"/>
              <a:t>ořenovou čepičkou</a:t>
            </a:r>
            <a:endParaRPr lang="cs-CZ" sz="2800" dirty="0" smtClean="0"/>
          </a:p>
          <a:p>
            <a:endParaRPr lang="cs-CZ" sz="2800" b="1" u="sng" dirty="0"/>
          </a:p>
        </p:txBody>
      </p:sp>
      <p:pic>
        <p:nvPicPr>
          <p:cNvPr id="5122" name="Picture 2" descr="http://www.biologie.webz.cz/img/botanika/organologie/radix/radixpodeln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850" y="2132856"/>
            <a:ext cx="3058297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35996" y="63813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703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8443145" cy="397031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p</a:t>
            </a:r>
            <a:r>
              <a:rPr lang="cs-CZ" sz="2800" b="1" u="sng" dirty="0" smtClean="0"/>
              <a:t>ozitivní geotropismus kořenů</a:t>
            </a:r>
          </a:p>
          <a:p>
            <a:endParaRPr lang="cs-CZ" sz="2800" b="1" u="sng" dirty="0" smtClean="0"/>
          </a:p>
          <a:p>
            <a:r>
              <a:rPr lang="cs-CZ" sz="2800" dirty="0" smtClean="0"/>
              <a:t>- geotropismus - směr růstu u rostlin je ovlivněn gravitací</a:t>
            </a:r>
          </a:p>
          <a:p>
            <a:r>
              <a:rPr lang="cs-CZ" sz="2800" dirty="0" smtClean="0"/>
              <a:t>- pozitivní –  svisle dolů</a:t>
            </a:r>
          </a:p>
          <a:p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růst kořenů (i stonků) kontroluje </a:t>
            </a:r>
            <a:r>
              <a:rPr lang="cs-CZ" sz="2800" b="1" dirty="0" smtClean="0"/>
              <a:t>hormon auxin</a:t>
            </a: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/>
              <a:t>j</a:t>
            </a:r>
            <a:r>
              <a:rPr lang="cs-CZ" sz="2800" dirty="0" smtClean="0"/>
              <a:t>akmile se kořen odchýlí od správného směru, auxin</a:t>
            </a:r>
          </a:p>
          <a:p>
            <a:r>
              <a:rPr lang="cs-CZ" sz="2800" dirty="0"/>
              <a:t>z</a:t>
            </a:r>
            <a:r>
              <a:rPr lang="cs-CZ" sz="2800" dirty="0" smtClean="0"/>
              <a:t>ařídí  návrat do správného směru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2297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0"/>
            <a:ext cx="8640960" cy="65556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p</a:t>
            </a:r>
            <a:r>
              <a:rPr lang="cs-CZ" sz="2800" b="1" u="sng" dirty="0" smtClean="0"/>
              <a:t>řeměny kořene</a:t>
            </a:r>
          </a:p>
          <a:p>
            <a:r>
              <a:rPr lang="cs-CZ" sz="2800" dirty="0" smtClean="0"/>
              <a:t>1)</a:t>
            </a:r>
            <a:r>
              <a:rPr lang="cs-CZ" dirty="0" smtClean="0"/>
              <a:t> </a:t>
            </a:r>
            <a:r>
              <a:rPr lang="cs-CZ" sz="2800" dirty="0" smtClean="0"/>
              <a:t>kořenové hlízy (jiřiny) – ukládání zásobních látek</a:t>
            </a:r>
            <a:endParaRPr lang="cs-CZ" sz="2800" dirty="0"/>
          </a:p>
          <a:p>
            <a:endParaRPr lang="cs-CZ" sz="2800" b="1" dirty="0" smtClean="0"/>
          </a:p>
          <a:p>
            <a:r>
              <a:rPr lang="cs-CZ" sz="2800" b="1" dirty="0" smtClean="0"/>
              <a:t>2)asimilační kořeny</a:t>
            </a:r>
            <a:r>
              <a:rPr lang="cs-CZ" sz="2800" dirty="0" smtClean="0"/>
              <a:t> přejímají funkci listů např. u některých epifytických orchidejí nebo kotvice plovoucí, kde </a:t>
            </a:r>
            <a:r>
              <a:rPr lang="cs-CZ" sz="2800" dirty="0" err="1" smtClean="0"/>
              <a:t>zezelenávají</a:t>
            </a:r>
            <a:r>
              <a:rPr lang="cs-CZ" sz="2800" dirty="0"/>
              <a:t> </a:t>
            </a:r>
            <a:r>
              <a:rPr lang="cs-CZ" sz="2800" dirty="0" smtClean="0"/>
              <a:t>kořeny vzplývající na vodě</a:t>
            </a:r>
          </a:p>
          <a:p>
            <a:endParaRPr lang="cs-CZ" sz="2800" dirty="0" smtClean="0"/>
          </a:p>
          <a:p>
            <a:r>
              <a:rPr lang="cs-CZ" sz="2800" b="1" dirty="0" smtClean="0"/>
              <a:t>3)vzdušné kořeny</a:t>
            </a:r>
            <a:r>
              <a:rPr lang="cs-CZ" sz="2800" dirty="0" smtClean="0"/>
              <a:t> (monstera) – přijímání vzdušné vlhkosti</a:t>
            </a:r>
          </a:p>
          <a:p>
            <a:endParaRPr lang="cs-CZ" sz="2800" dirty="0" smtClean="0"/>
          </a:p>
          <a:p>
            <a:r>
              <a:rPr lang="cs-CZ" sz="2800" dirty="0" smtClean="0"/>
              <a:t>4) přichycovací kořeny (břečťan) – přichycení k podkladu</a:t>
            </a:r>
          </a:p>
          <a:p>
            <a:endParaRPr lang="cs-CZ" sz="2800" dirty="0" smtClean="0"/>
          </a:p>
          <a:p>
            <a:r>
              <a:rPr lang="cs-CZ" sz="2800" dirty="0" smtClean="0"/>
              <a:t>5) kořeny parazitických a </a:t>
            </a:r>
            <a:r>
              <a:rPr lang="cs-CZ" sz="2800" dirty="0" err="1" smtClean="0"/>
              <a:t>poloparazitických</a:t>
            </a:r>
            <a:r>
              <a:rPr lang="cs-CZ" sz="2800" dirty="0" smtClean="0"/>
              <a:t> rostlin (jmelí</a:t>
            </a:r>
          </a:p>
          <a:p>
            <a:r>
              <a:rPr lang="cs-CZ" sz="2800" dirty="0"/>
              <a:t>b</a:t>
            </a:r>
            <a:r>
              <a:rPr lang="cs-CZ" sz="2800" dirty="0" smtClean="0"/>
              <a:t>ílé) – pronikají do vodivého pletiva jiných rostlin</a:t>
            </a:r>
          </a:p>
          <a:p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95736" y="1214775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608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5128905" cy="181588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v</a:t>
            </a:r>
            <a:r>
              <a:rPr lang="cs-CZ" sz="2800" b="1" u="sng" dirty="0" smtClean="0"/>
              <a:t>ýznam kořene</a:t>
            </a:r>
          </a:p>
          <a:p>
            <a:r>
              <a:rPr lang="cs-CZ" sz="2800" dirty="0" smtClean="0"/>
              <a:t>-  kořenová zelenina</a:t>
            </a:r>
          </a:p>
          <a:p>
            <a:r>
              <a:rPr lang="cs-CZ" sz="2800" dirty="0" smtClean="0"/>
              <a:t> - cukrová řepa</a:t>
            </a:r>
          </a:p>
          <a:p>
            <a:r>
              <a:rPr lang="cs-CZ" sz="2800" dirty="0" smtClean="0"/>
              <a:t>-  u některých rostlin – léčivé látky</a:t>
            </a:r>
            <a:endParaRPr lang="cs-CZ" sz="2800" dirty="0"/>
          </a:p>
        </p:txBody>
      </p:sp>
      <p:pic>
        <p:nvPicPr>
          <p:cNvPr id="6146" name="Picture 2" descr="http://upload.wikimedia.org/wikipedia/commons/thumb/8/83/SugarBeet.jpg/258px-SugarBe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08920"/>
            <a:ext cx="185780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43608" y="5949280"/>
            <a:ext cx="5931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6                                             7                                                         8</a:t>
            </a:r>
            <a:endParaRPr lang="cs-CZ" dirty="0"/>
          </a:p>
        </p:txBody>
      </p:sp>
      <p:pic>
        <p:nvPicPr>
          <p:cNvPr id="6148" name="Picture 4" descr="http://www.nakupdomu.cz/editor/image/eshop_products/image_l_147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769520"/>
            <a:ext cx="2088232" cy="279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krytosemennerostliny.xf.cz/redkvick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156" y="2827583"/>
            <a:ext cx="2105027" cy="268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88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109663"/>
            <a:ext cx="7429500" cy="463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904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92837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         Křížovka  </a:t>
            </a:r>
          </a:p>
          <a:p>
            <a:r>
              <a:rPr lang="cs-CZ" sz="2800" dirty="0" smtClean="0"/>
              <a:t>1)   Řepa pěstovaná pro cukr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Kořeny vyrůstající z hlavního kořene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Směr růstu kořene je ovlivněn zemskou přitažlivostí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Zásobní funkce kořene je ………………… zásobních látek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Z kořene vyrůstá ………..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Na povrch kořene je ……..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Pokojová rostlina se vzdušnými kořeny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Ve středu kořene je …………..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Kořen  ………………. Rostlinu v zemi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Kořen, který je nejdelší a nejtlustší je  …..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0698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326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Co vyšlo v tajence?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91680" y="1268760"/>
            <a:ext cx="25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o</a:t>
            </a:r>
            <a:r>
              <a:rPr lang="cs-CZ" sz="3600" b="1" dirty="0" smtClean="0">
                <a:solidFill>
                  <a:srgbClr val="FF0000"/>
                </a:solidFill>
              </a:rPr>
              <a:t>rgán  kořen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2060848"/>
            <a:ext cx="3288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Jednotlivé odpovědi: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2852936"/>
            <a:ext cx="244272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/>
              <a:t>Cukrová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Postranní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Geotropismus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Ukládání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Stonek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Pokožka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Monstera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Dřeň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Upevňuje</a:t>
            </a:r>
          </a:p>
          <a:p>
            <a:pPr marL="457200" indent="-457200">
              <a:buAutoNum type="arabicParenR"/>
            </a:pPr>
            <a:r>
              <a:rPr lang="cs-CZ" sz="2400" b="1" dirty="0"/>
              <a:t>H</a:t>
            </a:r>
            <a:r>
              <a:rPr lang="cs-CZ" sz="2400" b="1" dirty="0" smtClean="0"/>
              <a:t>lavní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6746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842493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Použité zdroje</a:t>
            </a:r>
          </a:p>
          <a:p>
            <a:endParaRPr lang="cs-CZ" sz="2800" dirty="0" smtClean="0"/>
          </a:p>
          <a:p>
            <a:r>
              <a:rPr lang="cs-CZ" dirty="0">
                <a:hlinkClick r:id="rId3"/>
              </a:rPr>
              <a:t>http://leccos.com/pics/pic/korenovy_system_.</a:t>
            </a:r>
            <a:r>
              <a:rPr lang="cs-CZ" dirty="0" smtClean="0">
                <a:hlinkClick r:id="rId3"/>
              </a:rPr>
              <a:t>jpg</a:t>
            </a:r>
            <a:r>
              <a:rPr lang="cs-CZ" dirty="0" smtClean="0"/>
              <a:t>      č. 1</a:t>
            </a:r>
          </a:p>
          <a:p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web2.mendelu.cz/af_211_multitext/obecna_botanika/obrazky/organologie/korenova_soustava.jpg</a:t>
            </a:r>
            <a:r>
              <a:rPr lang="cs-CZ" dirty="0" smtClean="0"/>
              <a:t>   č. 2</a:t>
            </a:r>
          </a:p>
          <a:p>
            <a:endParaRPr lang="cs-CZ" dirty="0"/>
          </a:p>
          <a:p>
            <a:r>
              <a:rPr lang="cs-CZ" dirty="0">
                <a:hlinkClick r:id="rId5"/>
              </a:rPr>
              <a:t>http://www2.zf.jcu.cz/~</a:t>
            </a:r>
            <a:r>
              <a:rPr lang="cs-CZ" dirty="0" smtClean="0">
                <a:hlinkClick r:id="rId5"/>
              </a:rPr>
              <a:t>moudry/skripta/3/obrazky/63-cibule.jpg</a:t>
            </a:r>
            <a:r>
              <a:rPr lang="cs-CZ" dirty="0" smtClean="0"/>
              <a:t>   č. 3</a:t>
            </a:r>
          </a:p>
          <a:p>
            <a:endParaRPr lang="cs-CZ" dirty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nd01.jxs.cz/949/929/250c5da4dd_20592826_o2.jpg</a:t>
            </a:r>
            <a:r>
              <a:rPr lang="cs-CZ" dirty="0" smtClean="0"/>
              <a:t>    č. 4</a:t>
            </a:r>
          </a:p>
          <a:p>
            <a:endParaRPr lang="cs-CZ" dirty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www.biologie.webz.cz/img/botanika/organologie/radix/radixpodelne.jpg</a:t>
            </a:r>
            <a:r>
              <a:rPr lang="cs-CZ" dirty="0" smtClean="0"/>
              <a:t>   č. 5</a:t>
            </a:r>
          </a:p>
          <a:p>
            <a:endParaRPr lang="cs-CZ" dirty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upload.wikimedia.org/wikipedia/commons/thumb/8/83/SugarBeet.jpg/258px-SugarBeet.jpg</a:t>
            </a:r>
            <a:r>
              <a:rPr lang="cs-CZ" dirty="0" smtClean="0"/>
              <a:t>   č. 6</a:t>
            </a:r>
          </a:p>
          <a:p>
            <a:endParaRPr lang="cs-CZ" dirty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www.nakupdomu.cz/editor/image/eshop_products/image_l_14734.jpg</a:t>
            </a:r>
            <a:r>
              <a:rPr lang="cs-CZ" dirty="0" smtClean="0"/>
              <a:t>   č. 7</a:t>
            </a:r>
          </a:p>
          <a:p>
            <a:endParaRPr lang="cs-CZ" dirty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krytosemennerostliny.xf.cz/redkvicky.jpg</a:t>
            </a:r>
            <a:r>
              <a:rPr lang="cs-CZ" dirty="0" smtClean="0"/>
              <a:t>    č.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465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566</Words>
  <Application>Microsoft Office PowerPoint</Application>
  <PresentationFormat>Předvádění na obrazovce (4:3)</PresentationFormat>
  <Paragraphs>155</Paragraphs>
  <Slides>16</Slides>
  <Notes>16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33</cp:revision>
  <dcterms:created xsi:type="dcterms:W3CDTF">2012-02-03T11:11:07Z</dcterms:created>
  <dcterms:modified xsi:type="dcterms:W3CDTF">2012-05-09T18:54:10Z</dcterms:modified>
</cp:coreProperties>
</file>