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9" r:id="rId2"/>
    <p:sldId id="290" r:id="rId3"/>
    <p:sldId id="291" r:id="rId4"/>
    <p:sldId id="296" r:id="rId5"/>
    <p:sldId id="310" r:id="rId6"/>
    <p:sldId id="312" r:id="rId7"/>
    <p:sldId id="311" r:id="rId8"/>
    <p:sldId id="300" r:id="rId9"/>
    <p:sldId id="309" r:id="rId10"/>
    <p:sldId id="303" r:id="rId11"/>
    <p:sldId id="302" r:id="rId12"/>
    <p:sldId id="306" r:id="rId13"/>
    <p:sldId id="299" r:id="rId14"/>
    <p:sldId id="28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  <a:srgbClr val="FF33CC"/>
    <a:srgbClr val="FF66FF"/>
    <a:srgbClr val="FF66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10" autoAdjust="0"/>
  </p:normalViewPr>
  <p:slideViewPr>
    <p:cSldViewPr>
      <p:cViewPr>
        <p:scale>
          <a:sx n="60" d="100"/>
          <a:sy n="60" d="100"/>
        </p:scale>
        <p:origin x="-163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278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VY_32_INOVACE_IV_III_06_Měření času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</a:t>
            </a:r>
            <a:r>
              <a:rPr lang="cs-CZ" dirty="0" smtClean="0"/>
              <a:t>IV</a:t>
            </a:r>
            <a:r>
              <a:rPr lang="cs-CZ" b="1" dirty="0" smtClean="0"/>
              <a:t>             Sada číslo:  </a:t>
            </a:r>
            <a:r>
              <a:rPr lang="cs-CZ" dirty="0" smtClean="0"/>
              <a:t>III </a:t>
            </a:r>
            <a:r>
              <a:rPr lang="cs-CZ" b="1" dirty="0" smtClean="0"/>
              <a:t>             Pořadové číslo DUM:  </a:t>
            </a:r>
            <a:r>
              <a:rPr lang="cs-CZ" dirty="0" smtClean="0"/>
              <a:t>06 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Romana Zikmundová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Učební materiál je vhodný zařadit před úvodem do dějepisné části vlastivědy (opakování časových úseků, jednotek).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/>
              <a:t>Žák </a:t>
            </a:r>
            <a:r>
              <a:rPr lang="cs-CZ" dirty="0" smtClean="0"/>
              <a:t>pracuje s </a:t>
            </a:r>
            <a:r>
              <a:rPr lang="cs-CZ" dirty="0"/>
              <a:t>časovými </a:t>
            </a:r>
            <a:r>
              <a:rPr lang="cs-CZ" dirty="0" smtClean="0"/>
              <a:t>údaji, orientuje se v čase.</a:t>
            </a:r>
            <a:endParaRPr lang="cs-CZ" dirty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9 – 10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čas, rok, měsíc, týden, den, hodina, minuta, sekunda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25 min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opakují a procvičují  jednotky času, jejich převody.</a:t>
            </a:r>
          </a:p>
          <a:p>
            <a:r>
              <a:rPr lang="cs-CZ" dirty="0" smtClean="0"/>
              <a:t>Opakují měsíce v roce, rozdělují je do ročních období, určují 1.jarní, letní, podzimní a zimní den.</a:t>
            </a:r>
          </a:p>
          <a:p>
            <a:r>
              <a:rPr lang="cs-CZ" dirty="0" smtClean="0"/>
              <a:t>Snímky 10 a 13 nejsou zařazeny v prezentaci, slouží k přímé práci s tabulí.</a:t>
            </a:r>
          </a:p>
          <a:p>
            <a:r>
              <a:rPr lang="cs-CZ" dirty="0" smtClean="0"/>
              <a:t>Snímek 10 – Žáci přiřazují k číslům správné měsíce.</a:t>
            </a:r>
          </a:p>
          <a:p>
            <a:r>
              <a:rPr lang="cs-CZ" dirty="0" smtClean="0"/>
              <a:t>Snímek 13 – Žáci rozdělují měsíce podle ročních období.</a:t>
            </a:r>
          </a:p>
          <a:p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8325"/>
            <a:ext cx="4464496" cy="331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Měsíc 4"/>
          <p:cNvSpPr/>
          <p:nvPr/>
        </p:nvSpPr>
        <p:spPr>
          <a:xfrm flipH="1">
            <a:off x="6228184" y="814374"/>
            <a:ext cx="1656184" cy="2182578"/>
          </a:xfrm>
          <a:prstGeom prst="moon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755576" y="3346641"/>
            <a:ext cx="7344816" cy="2232248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MĚŘENÍ ČASU</a:t>
            </a:r>
          </a:p>
        </p:txBody>
      </p:sp>
    </p:spTree>
    <p:extLst>
      <p:ext uri="{BB962C8B-B14F-4D97-AF65-F5344CB8AC3E}">
        <p14:creationId xmlns:p14="http://schemas.microsoft.com/office/powerpoint/2010/main" val="212213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4464496" cy="331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Mrak 4"/>
          <p:cNvSpPr/>
          <p:nvPr/>
        </p:nvSpPr>
        <p:spPr>
          <a:xfrm>
            <a:off x="395536" y="2996952"/>
            <a:ext cx="8352928" cy="3240359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bg1"/>
                </a:solidFill>
                <a:effectLst/>
              </a:rPr>
              <a:t>Střídání dne a noci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bg1"/>
                </a:solidFill>
                <a:effectLst/>
              </a:rPr>
              <a:t>Proměna přírody v ročních obdobích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bg1"/>
                </a:solidFill>
                <a:effectLst/>
              </a:rPr>
              <a:t>Pohyb </a:t>
            </a:r>
            <a:r>
              <a:rPr lang="cs-CZ" sz="3200" b="1" dirty="0" smtClean="0">
                <a:solidFill>
                  <a:schemeClr val="bg1"/>
                </a:solidFill>
                <a:effectLst/>
              </a:rPr>
              <a:t>Slunce </a:t>
            </a:r>
            <a:r>
              <a:rPr lang="cs-CZ" sz="3200" b="1" dirty="0" smtClean="0">
                <a:solidFill>
                  <a:schemeClr val="bg1"/>
                </a:solidFill>
                <a:effectLst/>
              </a:rPr>
              <a:t>po obloze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bg1"/>
                </a:solidFill>
                <a:effectLst/>
              </a:rPr>
              <a:t>Postavení hvězd</a:t>
            </a:r>
            <a:endParaRPr lang="cs-CZ" sz="32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6" name="Měsíc 5"/>
          <p:cNvSpPr/>
          <p:nvPr/>
        </p:nvSpPr>
        <p:spPr>
          <a:xfrm flipH="1">
            <a:off x="6228184" y="754689"/>
            <a:ext cx="1656184" cy="2182578"/>
          </a:xfrm>
          <a:prstGeom prst="moon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1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092245" y="188640"/>
            <a:ext cx="26829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Jednotky času: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5961155" y="5153552"/>
            <a:ext cx="1850427" cy="95187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ROK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6" name="Mrak 5"/>
          <p:cNvSpPr/>
          <p:nvPr/>
        </p:nvSpPr>
        <p:spPr>
          <a:xfrm>
            <a:off x="628208" y="4898746"/>
            <a:ext cx="3547240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HODINA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Mrak 6"/>
          <p:cNvSpPr/>
          <p:nvPr/>
        </p:nvSpPr>
        <p:spPr>
          <a:xfrm>
            <a:off x="5777726" y="1149224"/>
            <a:ext cx="2016223" cy="1018463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DEN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8" name="Mrak 7"/>
          <p:cNvSpPr/>
          <p:nvPr/>
        </p:nvSpPr>
        <p:spPr>
          <a:xfrm>
            <a:off x="713049" y="2976958"/>
            <a:ext cx="3288902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MINUTA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9" name="Mrak 8"/>
          <p:cNvSpPr/>
          <p:nvPr/>
        </p:nvSpPr>
        <p:spPr>
          <a:xfrm>
            <a:off x="395536" y="1164731"/>
            <a:ext cx="3923928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SEKUNDA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10" name="Mrak 9"/>
          <p:cNvSpPr/>
          <p:nvPr/>
        </p:nvSpPr>
        <p:spPr>
          <a:xfrm>
            <a:off x="5518217" y="2420887"/>
            <a:ext cx="2736304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</a:rPr>
              <a:t>TÝDEN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11" name="Mrak 10"/>
          <p:cNvSpPr/>
          <p:nvPr/>
        </p:nvSpPr>
        <p:spPr>
          <a:xfrm>
            <a:off x="5590225" y="3785101"/>
            <a:ext cx="2592288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MĚSÍC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3485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628208" y="4898746"/>
            <a:ext cx="3547240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HODINA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5" name="Mrak 4"/>
          <p:cNvSpPr/>
          <p:nvPr/>
        </p:nvSpPr>
        <p:spPr>
          <a:xfrm>
            <a:off x="713049" y="2976958"/>
            <a:ext cx="3288902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MINUTA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6" name="Mrak 5"/>
          <p:cNvSpPr/>
          <p:nvPr/>
        </p:nvSpPr>
        <p:spPr>
          <a:xfrm>
            <a:off x="395536" y="1164731"/>
            <a:ext cx="3923928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SEKUNDA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19464" y="3240640"/>
            <a:ext cx="18882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60 sekund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31082" y="4976636"/>
            <a:ext cx="23980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60 minut</a:t>
            </a:r>
          </a:p>
          <a:p>
            <a:r>
              <a:rPr lang="cs-CZ" sz="3200" dirty="0" smtClean="0"/>
              <a:t>3 600 sekund</a:t>
            </a:r>
            <a:endParaRPr lang="cs-CZ" sz="32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646" y="297247"/>
            <a:ext cx="3347354" cy="273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3475707" y="321721"/>
            <a:ext cx="1687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Převody:</a:t>
            </a:r>
          </a:p>
        </p:txBody>
      </p:sp>
    </p:spTree>
    <p:extLst>
      <p:ext uri="{BB962C8B-B14F-4D97-AF65-F5344CB8AC3E}">
        <p14:creationId xmlns:p14="http://schemas.microsoft.com/office/powerpoint/2010/main" val="85790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833675" y="5589240"/>
            <a:ext cx="1850427" cy="95187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ROK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5" name="Mrak 4"/>
          <p:cNvSpPr/>
          <p:nvPr/>
        </p:nvSpPr>
        <p:spPr>
          <a:xfrm>
            <a:off x="683568" y="908358"/>
            <a:ext cx="2016223" cy="1018463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DEN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6" name="Mrak 5"/>
          <p:cNvSpPr/>
          <p:nvPr/>
        </p:nvSpPr>
        <p:spPr>
          <a:xfrm>
            <a:off x="390736" y="2359820"/>
            <a:ext cx="2736304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</a:rPr>
              <a:t>TÝDEN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Mrak 6"/>
          <p:cNvSpPr/>
          <p:nvPr/>
        </p:nvSpPr>
        <p:spPr>
          <a:xfrm>
            <a:off x="1510878" y="3896905"/>
            <a:ext cx="2592288" cy="1112141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effectLst/>
              </a:rPr>
              <a:t>MĚSÍC</a:t>
            </a:r>
            <a:endParaRPr lang="cs-CZ" sz="4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6" y="5280347"/>
            <a:ext cx="37087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12 měsíců</a:t>
            </a:r>
          </a:p>
          <a:p>
            <a:r>
              <a:rPr lang="cs-CZ" sz="3200" dirty="0" smtClean="0"/>
              <a:t>365 dnů</a:t>
            </a:r>
          </a:p>
          <a:p>
            <a:r>
              <a:rPr lang="cs-CZ" sz="3200" dirty="0" smtClean="0"/>
              <a:t>366 dnů 1 x za 4 roky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2490" y="3717032"/>
            <a:ext cx="33580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31, 30, 28 dní</a:t>
            </a:r>
          </a:p>
          <a:p>
            <a:r>
              <a:rPr lang="cs-CZ" sz="3200" dirty="0" smtClean="0"/>
              <a:t>29 dní 1 x za 4 roky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5856" y="1081778"/>
            <a:ext cx="16546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24 hodin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2485424"/>
            <a:ext cx="10134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7 dní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78849" y="221648"/>
            <a:ext cx="16875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Převody: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646" y="297247"/>
            <a:ext cx="3347354" cy="273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82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rak 4"/>
          <p:cNvSpPr/>
          <p:nvPr/>
        </p:nvSpPr>
        <p:spPr>
          <a:xfrm>
            <a:off x="539552" y="3140968"/>
            <a:ext cx="8244408" cy="2808312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bg1"/>
                </a:solidFill>
              </a:rPr>
              <a:t>Zopakuj si měsíce v roce, správně přiřaď.</a:t>
            </a:r>
            <a:endParaRPr lang="cs-CZ" sz="4400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096"/>
            <a:ext cx="4464496" cy="33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ěsíc 6"/>
          <p:cNvSpPr/>
          <p:nvPr/>
        </p:nvSpPr>
        <p:spPr>
          <a:xfrm flipH="1">
            <a:off x="6516216" y="548680"/>
            <a:ext cx="1685848" cy="2316433"/>
          </a:xfrm>
          <a:prstGeom prst="moon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19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cípá hvězda 4"/>
          <p:cNvSpPr/>
          <p:nvPr/>
        </p:nvSpPr>
        <p:spPr>
          <a:xfrm>
            <a:off x="322254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1" name="6cípá hvězda 40"/>
          <p:cNvSpPr/>
          <p:nvPr/>
        </p:nvSpPr>
        <p:spPr>
          <a:xfrm>
            <a:off x="2800285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2" name="6cípá hvězda 41"/>
          <p:cNvSpPr/>
          <p:nvPr/>
        </p:nvSpPr>
        <p:spPr>
          <a:xfrm>
            <a:off x="5261414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3" name="6cípá hvězda 42"/>
          <p:cNvSpPr/>
          <p:nvPr/>
        </p:nvSpPr>
        <p:spPr>
          <a:xfrm>
            <a:off x="7727018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4" name="6cípá hvězda 43"/>
          <p:cNvSpPr/>
          <p:nvPr/>
        </p:nvSpPr>
        <p:spPr>
          <a:xfrm>
            <a:off x="322254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5" name="6cípá hvězda 44"/>
          <p:cNvSpPr/>
          <p:nvPr/>
        </p:nvSpPr>
        <p:spPr>
          <a:xfrm>
            <a:off x="2800285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6" name="6cípá hvězda 45"/>
          <p:cNvSpPr/>
          <p:nvPr/>
        </p:nvSpPr>
        <p:spPr>
          <a:xfrm>
            <a:off x="5275267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47" name="6cípá hvězda 46"/>
          <p:cNvSpPr/>
          <p:nvPr/>
        </p:nvSpPr>
        <p:spPr>
          <a:xfrm>
            <a:off x="7757378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48" name="6cípá hvězda 47"/>
          <p:cNvSpPr/>
          <p:nvPr/>
        </p:nvSpPr>
        <p:spPr>
          <a:xfrm>
            <a:off x="322254" y="4017024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49" name="6cípá hvězda 48"/>
          <p:cNvSpPr/>
          <p:nvPr/>
        </p:nvSpPr>
        <p:spPr>
          <a:xfrm>
            <a:off x="2800285" y="4017024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0" name="6cípá hvězda 49"/>
          <p:cNvSpPr/>
          <p:nvPr/>
        </p:nvSpPr>
        <p:spPr>
          <a:xfrm>
            <a:off x="5275267" y="4017024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1" name="6cípá hvězda 50"/>
          <p:cNvSpPr/>
          <p:nvPr/>
        </p:nvSpPr>
        <p:spPr>
          <a:xfrm>
            <a:off x="7767933" y="40110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921151" y="522920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listopad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7368018" y="522920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prosinec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472643" y="522920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říjen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782" y="522920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září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368018" y="3179368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srpen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921151" y="3175787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472643" y="3179368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782" y="3179368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květen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368018" y="1204884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duben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910171" y="1211009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březen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46169" y="1211009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únor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5782" y="1204884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leden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67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cípá hvězda 4"/>
          <p:cNvSpPr/>
          <p:nvPr/>
        </p:nvSpPr>
        <p:spPr>
          <a:xfrm>
            <a:off x="322254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1" name="6cípá hvězda 40"/>
          <p:cNvSpPr/>
          <p:nvPr/>
        </p:nvSpPr>
        <p:spPr>
          <a:xfrm>
            <a:off x="2800285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2" name="6cípá hvězda 41"/>
          <p:cNvSpPr/>
          <p:nvPr/>
        </p:nvSpPr>
        <p:spPr>
          <a:xfrm>
            <a:off x="5261414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3" name="6cípá hvězda 42"/>
          <p:cNvSpPr/>
          <p:nvPr/>
        </p:nvSpPr>
        <p:spPr>
          <a:xfrm>
            <a:off x="7727018" y="16905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4" name="6cípá hvězda 43"/>
          <p:cNvSpPr/>
          <p:nvPr/>
        </p:nvSpPr>
        <p:spPr>
          <a:xfrm>
            <a:off x="322254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5" name="6cípá hvězda 44"/>
          <p:cNvSpPr/>
          <p:nvPr/>
        </p:nvSpPr>
        <p:spPr>
          <a:xfrm>
            <a:off x="2800285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6" name="6cípá hvězda 45"/>
          <p:cNvSpPr/>
          <p:nvPr/>
        </p:nvSpPr>
        <p:spPr>
          <a:xfrm>
            <a:off x="5275267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47" name="6cípá hvězda 46"/>
          <p:cNvSpPr/>
          <p:nvPr/>
        </p:nvSpPr>
        <p:spPr>
          <a:xfrm>
            <a:off x="7757378" y="20433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48" name="6cípá hvězda 47"/>
          <p:cNvSpPr/>
          <p:nvPr/>
        </p:nvSpPr>
        <p:spPr>
          <a:xfrm>
            <a:off x="322254" y="4017024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49" name="6cípá hvězda 48"/>
          <p:cNvSpPr/>
          <p:nvPr/>
        </p:nvSpPr>
        <p:spPr>
          <a:xfrm>
            <a:off x="2800285" y="4017024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0" name="6cípá hvězda 49"/>
          <p:cNvSpPr/>
          <p:nvPr/>
        </p:nvSpPr>
        <p:spPr>
          <a:xfrm>
            <a:off x="5275267" y="4017024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1" name="6cípá hvězda 50"/>
          <p:cNvSpPr/>
          <p:nvPr/>
        </p:nvSpPr>
        <p:spPr>
          <a:xfrm>
            <a:off x="7767933" y="4011047"/>
            <a:ext cx="1019960" cy="1080120"/>
          </a:xfrm>
          <a:prstGeom prst="star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31131" y="6002257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listopad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908852" y="5975965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říjen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820245" y="597289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srpen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644008" y="6041861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567035" y="6001328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duben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285692" y="603145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březen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03202" y="6001921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únor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800285" y="6031450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leden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800285" y="6041861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421596" y="6005187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květen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70406" y="6002257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září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3533222" y="6001328"/>
            <a:ext cx="1728192" cy="648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prosinec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03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pplause.wav"/>
          </p:stSnd>
        </p:sndAc>
      </p:transition>
    </mc:Choice>
    <mc:Fallback xmlns="">
      <p:transition spd="slow">
        <p:blinds dir="vert"/>
        <p:sndAc>
          <p:stSnd>
            <p:snd r:embed="rId3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1403648" y="3140968"/>
            <a:ext cx="5691199" cy="2880320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  <a:effectLst/>
              </a:rPr>
              <a:t>Rozděl měsíce podle ročních období.</a:t>
            </a:r>
            <a:endParaRPr lang="cs-CZ" sz="4400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791"/>
            <a:ext cx="4464496" cy="331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ěsíc 5"/>
          <p:cNvSpPr/>
          <p:nvPr/>
        </p:nvSpPr>
        <p:spPr>
          <a:xfrm>
            <a:off x="755576" y="842245"/>
            <a:ext cx="1685848" cy="2316433"/>
          </a:xfrm>
          <a:prstGeom prst="moon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54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6286575" y="5331698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leden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286575" y="6096468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únor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286575" y="4544091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prosinec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295636" y="1108715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březen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295636" y="1911289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duben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295636" y="2689820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květen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295636" y="4544091"/>
            <a:ext cx="1734935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330615" y="5331698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330615" y="6103508"/>
            <a:ext cx="1742744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srpen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59373" y="1133819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září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259373" y="1943776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říjen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259373" y="2732719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listopad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896190" y="3617731"/>
            <a:ext cx="2376264" cy="792088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ZIMA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5799672" y="157355"/>
            <a:ext cx="2376264" cy="79208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PODZIM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971600" y="134617"/>
            <a:ext cx="2376264" cy="792088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JARO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1006579" y="3617731"/>
            <a:ext cx="2376264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LÉTO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79614" y="1167496"/>
            <a:ext cx="705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21.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79614" y="4575739"/>
            <a:ext cx="705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21.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548921" y="1197116"/>
            <a:ext cx="710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23.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548921" y="4574353"/>
            <a:ext cx="705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21.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20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" grpId="0" animBg="1"/>
      <p:bldP spid="32" grpId="0" animBg="1"/>
      <p:bldP spid="33" grpId="0" animBg="1"/>
      <p:bldP spid="34" grpId="0" animBg="1"/>
      <p:bldP spid="2" grpId="0"/>
      <p:bldP spid="35" grpId="0"/>
      <p:bldP spid="36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délník 30"/>
          <p:cNvSpPr/>
          <p:nvPr/>
        </p:nvSpPr>
        <p:spPr>
          <a:xfrm>
            <a:off x="3840747" y="5800119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listopad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808396" y="5923952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leden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584100" y="5721095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únor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896190" y="3617731"/>
            <a:ext cx="2376264" cy="792088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ZIMA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5799672" y="157355"/>
            <a:ext cx="2376264" cy="79208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PODZIM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971600" y="157355"/>
            <a:ext cx="2376264" cy="792088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JARO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1006579" y="3617731"/>
            <a:ext cx="2376264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LÉTO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840747" y="5811826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březen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065321" y="5793583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167998" y="5735312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říjen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157837" y="5779605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květen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050769" y="5779605"/>
            <a:ext cx="1742744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srpen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167998" y="5779605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prosinec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4047838" y="5800119"/>
            <a:ext cx="1734935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červen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873078" y="5805088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duben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840747" y="5793583"/>
            <a:ext cx="1728192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září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250507" y="2641603"/>
            <a:ext cx="77142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</a:rPr>
              <a:t>21.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4267992" y="2492896"/>
            <a:ext cx="77142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21.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4250507" y="2492896"/>
            <a:ext cx="77142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21.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4260668" y="2636912"/>
            <a:ext cx="77142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23.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0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/>
              <a:t>Čerpáno z otevřené galerie </a:t>
            </a:r>
            <a:r>
              <a:rPr lang="cs-CZ" sz="2800" b="1" dirty="0" smtClean="0"/>
              <a:t>Microsoft Office </a:t>
            </a:r>
            <a:r>
              <a:rPr lang="cs-CZ" sz="2800" b="1" u="sng" dirty="0" smtClean="0">
                <a:hlinkClick r:id="rId3"/>
              </a:rPr>
              <a:t>www.microsoft.office.com</a:t>
            </a:r>
            <a:endParaRPr lang="cs-CZ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1390</TotalTime>
  <Words>259</Words>
  <Application>Microsoft Office PowerPoint</Application>
  <PresentationFormat>Předvádění na obrazovce (4:3)</PresentationFormat>
  <Paragraphs>156</Paragraphs>
  <Slides>14</Slides>
  <Notes>3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Učitel</cp:lastModifiedBy>
  <cp:revision>258</cp:revision>
  <dcterms:created xsi:type="dcterms:W3CDTF">2012-03-26T21:10:22Z</dcterms:created>
  <dcterms:modified xsi:type="dcterms:W3CDTF">2012-05-09T19:28:21Z</dcterms:modified>
</cp:coreProperties>
</file>