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63" r:id="rId3"/>
    <p:sldId id="264" r:id="rId4"/>
    <p:sldId id="258" r:id="rId5"/>
    <p:sldId id="259" r:id="rId6"/>
    <p:sldId id="260" r:id="rId7"/>
    <p:sldId id="261" r:id="rId8"/>
    <p:sldId id="265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B1F983-975D-422F-8F82-EB0176051714}" type="datetimeFigureOut">
              <a:rPr lang="cs-CZ" smtClean="0"/>
              <a:pPr/>
              <a:t>15.11.2011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B05E6-FB68-40A0-9DAF-6C11CDC3B6E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3A968A-850A-4904-A3A3-E9C45424CFDD}" type="datetime1">
              <a:rPr lang="cs-CZ" smtClean="0"/>
              <a:pPr/>
              <a:t>15.11.2011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D10BC1-B1EB-4E8F-95CA-B7B7350A6909}" type="datetime1">
              <a:rPr lang="cs-CZ" smtClean="0"/>
              <a:pPr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C5A036-77F5-4029-B130-DE90779F726A}" type="datetime1">
              <a:rPr lang="cs-CZ" smtClean="0"/>
              <a:pPr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D455E59-0D9F-4562-BEBE-291E6BCEA841}" type="datetime1">
              <a:rPr lang="cs-CZ" smtClean="0"/>
              <a:pPr/>
              <a:t>15.11.2011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3B21496-72BA-4E9C-BF1C-1F7C7C978D51}" type="datetime1">
              <a:rPr lang="cs-CZ" smtClean="0"/>
              <a:pPr/>
              <a:t>15.11.2011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A16FDCB-BE44-4651-B4FB-157E62C6ACEF}" type="datetime1">
              <a:rPr lang="cs-CZ" smtClean="0"/>
              <a:pPr/>
              <a:t>15.11.2011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78E972-4FE4-421E-BCBB-E2064F10D0E6}" type="datetime1">
              <a:rPr lang="cs-CZ" smtClean="0"/>
              <a:pPr/>
              <a:t>15.11.2011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5076B49-201D-40C6-A8E1-D34E47B2BF38}" type="datetime1">
              <a:rPr lang="cs-CZ" smtClean="0"/>
              <a:pPr/>
              <a:t>15.11.2011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D625ECE-B00F-4001-A66B-790E90499151}" type="datetime1">
              <a:rPr lang="cs-CZ" smtClean="0"/>
              <a:pPr/>
              <a:t>15.11.2011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A0B1BA-1675-4619-B96B-A40265CAEB45}" type="datetime1">
              <a:rPr lang="cs-CZ" smtClean="0"/>
              <a:pPr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AD49C4-DF35-4BF7-B4AE-2890257F442A}" type="datetime1">
              <a:rPr lang="cs-CZ" smtClean="0"/>
              <a:pPr/>
              <a:t>15.11.2011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F6AD968C-DC1C-498F-8A16-D0EF9FCA5AE8}" type="datetime1">
              <a:rPr lang="cs-CZ" smtClean="0"/>
              <a:pPr/>
              <a:t>15.11.2011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/>
  <p:hf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kynsperk.cz/mestske-organizace/zakladni-skola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III-2-10-2-pou&#269;en&#237;-podpisy.pdf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ify.nou.cz/lid_skola_soubory/s29.gif" TargetMode="External"/><Relationship Id="rId2" Type="http://schemas.openxmlformats.org/officeDocument/2006/relationships/hyperlink" Target="http://www.gify.nou.cz/lid_skola_soubory/s18.gif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gify.nou.cz/lid_skola_soubory/s8.gif" TargetMode="External"/><Relationship Id="rId5" Type="http://schemas.openxmlformats.org/officeDocument/2006/relationships/hyperlink" Target="http://www.gify.nou.cz/lid_skola_soubory/s20.gif" TargetMode="External"/><Relationship Id="rId4" Type="http://schemas.openxmlformats.org/officeDocument/2006/relationships/hyperlink" Target="http://www.gify.nou.cz/lid_skola_soubory/s33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71538" y="1196752"/>
            <a:ext cx="7858180" cy="1065361"/>
          </a:xfrm>
        </p:spPr>
        <p:txBody>
          <a:bodyPr>
            <a:noAutofit/>
          </a:bodyPr>
          <a:lstStyle/>
          <a:p>
            <a:pPr algn="ctr"/>
            <a:r>
              <a:rPr lang="cs-CZ" sz="2400" b="1" dirty="0" smtClean="0"/>
              <a:t>Identifikátor materiálu: </a:t>
            </a:r>
            <a:r>
              <a:rPr lang="cs-CZ" sz="2400" b="1" dirty="0" smtClean="0"/>
              <a:t>III/2-10/2</a:t>
            </a:r>
            <a:br>
              <a:rPr lang="cs-CZ" sz="2400" b="1" dirty="0" smtClean="0"/>
            </a:br>
            <a:r>
              <a:rPr lang="cs-CZ" sz="2400" b="1" dirty="0" smtClean="0"/>
              <a:t>Základy </a:t>
            </a:r>
            <a:r>
              <a:rPr lang="cs-CZ" sz="2400" b="1" dirty="0" smtClean="0"/>
              <a:t>práce s počítačem</a:t>
            </a:r>
            <a:br>
              <a:rPr lang="cs-CZ" sz="2400" b="1" dirty="0" smtClean="0"/>
            </a:br>
            <a:r>
              <a:rPr lang="cs-CZ" sz="2400" b="1" dirty="0" smtClean="0"/>
              <a:t>Bezpečná práce v učebně VT</a:t>
            </a:r>
            <a:endParaRPr lang="cs-CZ" sz="2400" dirty="0"/>
          </a:p>
        </p:txBody>
      </p:sp>
      <p:pic>
        <p:nvPicPr>
          <p:cNvPr id="5121" name="Obrázek 1" descr="imagesCAVMW5B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60648"/>
            <a:ext cx="4752528" cy="882392"/>
          </a:xfrm>
          <a:prstGeom prst="rect">
            <a:avLst/>
          </a:prstGeom>
          <a:noFill/>
        </p:spPr>
      </p:pic>
      <p:pic>
        <p:nvPicPr>
          <p:cNvPr id="5122" name="Obrázek 0" descr="logo z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564904"/>
            <a:ext cx="1018406" cy="848672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1907704" y="2420888"/>
            <a:ext cx="61926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825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Calibri" pitchFamily="34" charset="0"/>
              </a:rPr>
              <a:t>Základní škola Kynšperk nad Ohří,</a:t>
            </a:r>
          </a:p>
          <a:p>
            <a:pPr marL="0" marR="0" lvl="0" indent="1825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Calibri" pitchFamily="34" charset="0"/>
              </a:rPr>
              <a:t>okres Sokolov, příspěvková organizace,</a:t>
            </a:r>
          </a:p>
          <a:p>
            <a:pPr marL="0" marR="0" lvl="0" indent="18256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Calibri" pitchFamily="34" charset="0"/>
              </a:rPr>
              <a:t>Komenského 540, Kynšperk nad Ohří, 357 51</a:t>
            </a:r>
            <a:endParaRPr kumimoji="0" lang="cs-CZ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82256" y="5373216"/>
            <a:ext cx="661527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indent="182563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ea typeface="Calibri" pitchFamily="34" charset="0"/>
                <a:cs typeface="Calibri" pitchFamily="34" charset="0"/>
              </a:rPr>
              <a:t>Registrační číslo projektu: CZ.1.07/1.4.00/21.2970</a:t>
            </a:r>
            <a:endParaRPr lang="cs-CZ" dirty="0" smtClean="0"/>
          </a:p>
          <a:p>
            <a:pPr lvl="0" indent="182563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ea typeface="Calibri" pitchFamily="34" charset="0"/>
                <a:cs typeface="Calibri" pitchFamily="34" charset="0"/>
              </a:rPr>
              <a:t>Název projektu: Poznáváme sebe a svět, chceme poznat více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547664" y="3717032"/>
            <a:ext cx="67791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Autorem materiálu a všech </a:t>
            </a:r>
            <a:r>
              <a:rPr lang="cs-CZ" smtClean="0"/>
              <a:t>jeho částí, </a:t>
            </a:r>
            <a:br>
              <a:rPr lang="cs-CZ" smtClean="0"/>
            </a:br>
            <a:r>
              <a:rPr lang="cs-CZ" smtClean="0"/>
              <a:t>pokud není uvedeno jinak,  je Mgr. Margita </a:t>
            </a:r>
            <a:r>
              <a:rPr lang="cs-CZ" dirty="0" smtClean="0"/>
              <a:t>Malá.</a:t>
            </a:r>
          </a:p>
          <a:p>
            <a:pPr algn="ctr"/>
            <a:r>
              <a:rPr lang="cs-CZ" dirty="0" smtClean="0"/>
              <a:t>Dostupné z </a:t>
            </a:r>
            <a:r>
              <a:rPr lang="cs-CZ" u="sng" dirty="0" smtClean="0">
                <a:hlinkClick r:id="rId4"/>
              </a:rPr>
              <a:t>http://kynsperk.cz/mestske-organizace/zakladni-skola/</a:t>
            </a:r>
            <a:r>
              <a:rPr lang="cs-CZ" dirty="0" smtClean="0"/>
              <a:t>, </a:t>
            </a:r>
          </a:p>
          <a:p>
            <a:pPr algn="ctr"/>
            <a:r>
              <a:rPr lang="cs-CZ" dirty="0" smtClean="0"/>
              <a:t>financovaného z ESF a státního rozpočtu ČR. </a:t>
            </a:r>
          </a:p>
          <a:p>
            <a:pPr algn="ctr"/>
            <a:r>
              <a:rPr lang="cs-CZ" dirty="0" smtClean="0"/>
              <a:t>Provozováno Základní školou v Kynšperku nad Ohří.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87624" y="1412776"/>
            <a:ext cx="7704856" cy="4789512"/>
          </a:xfrm>
        </p:spPr>
        <p:txBody>
          <a:bodyPr>
            <a:noAutofit/>
          </a:bodyPr>
          <a:lstStyle/>
          <a:p>
            <a:r>
              <a:rPr lang="cs-CZ" sz="1600" smtClean="0"/>
              <a:t>Typ interakce		     Výklad</a:t>
            </a:r>
          </a:p>
          <a:p>
            <a:r>
              <a:rPr lang="cs-CZ" sz="1600" smtClean="0"/>
              <a:t>Anotace 		     Žáci se seznámí s pravidly chování  v učebně                                   </a:t>
            </a:r>
            <a:br>
              <a:rPr lang="cs-CZ" sz="1600" smtClean="0"/>
            </a:br>
            <a:r>
              <a:rPr lang="cs-CZ" sz="1600" smtClean="0"/>
              <a:t>                                               výpočetní techniky.  </a:t>
            </a:r>
          </a:p>
          <a:p>
            <a:r>
              <a:rPr lang="cs-CZ" sz="1600" smtClean="0"/>
              <a:t>Očekávaný výstup	     Respektuje pravidla bezpečné práce s hardware  i  </a:t>
            </a:r>
            <a:br>
              <a:rPr lang="cs-CZ" sz="1600" smtClean="0"/>
            </a:br>
            <a:r>
              <a:rPr lang="cs-CZ" sz="1600" smtClean="0"/>
              <a:t>                                               software a postupuje poučeně v případě jejich závady. </a:t>
            </a:r>
          </a:p>
          <a:p>
            <a:r>
              <a:rPr lang="cs-CZ" sz="1600" smtClean="0"/>
              <a:t> Speciální vzdělávací potřeby	     Žádné</a:t>
            </a:r>
          </a:p>
          <a:p>
            <a:r>
              <a:rPr lang="cs-CZ" sz="1600" smtClean="0"/>
              <a:t> Klíčová slova 		     Pravidla chování, bezpečnost, závada </a:t>
            </a:r>
          </a:p>
          <a:p>
            <a:r>
              <a:rPr lang="cs-CZ" sz="1600" smtClean="0"/>
              <a:t> Druh učebního materiálu	     Prezentace PowerPoint 2007</a:t>
            </a:r>
          </a:p>
          <a:p>
            <a:r>
              <a:rPr lang="cs-CZ" sz="1600" smtClean="0"/>
              <a:t> Stupeň základního vzdělávání    První stupeň</a:t>
            </a:r>
          </a:p>
          <a:p>
            <a:r>
              <a:rPr lang="cs-CZ" sz="1600" smtClean="0"/>
              <a:t> Cílová skupina 		     Žák </a:t>
            </a:r>
          </a:p>
          <a:p>
            <a:r>
              <a:rPr lang="cs-CZ" sz="1600" smtClean="0"/>
              <a:t> Typická věková 		     10 - 11 let / 5. </a:t>
            </a:r>
            <a:br>
              <a:rPr lang="cs-CZ" sz="1600" smtClean="0"/>
            </a:br>
            <a:r>
              <a:rPr lang="cs-CZ" sz="1600" smtClean="0"/>
              <a:t> kategorie/ročník 		</a:t>
            </a:r>
            <a:endParaRPr lang="cs-CZ" sz="160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619672" y="332656"/>
            <a:ext cx="6768752" cy="777329"/>
          </a:xfrm>
          <a:prstGeom prst="rect">
            <a:avLst/>
          </a:prstGeom>
        </p:spPr>
        <p:txBody>
          <a:bodyPr anchor="ctr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Bezpečná práce v učebně VT</a:t>
            </a:r>
            <a:endParaRPr kumimoji="0" lang="cs-CZ" sz="43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cs-CZ" sz="4400" b="1" smtClean="0"/>
              <a:t>Bezpečná práce v učebně VT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19672" y="2204864"/>
            <a:ext cx="6984776" cy="2989312"/>
          </a:xfrm>
        </p:spPr>
        <p:txBody>
          <a:bodyPr>
            <a:normAutofit/>
          </a:bodyPr>
          <a:lstStyle/>
          <a:p>
            <a:r>
              <a:rPr lang="cs-CZ" sz="1800" smtClean="0"/>
              <a:t>Vytvořeno dne			  6.10. 2011</a:t>
            </a:r>
          </a:p>
          <a:p>
            <a:r>
              <a:rPr lang="cs-CZ" sz="1800" smtClean="0"/>
              <a:t>Ověřeno dne			14. 10. 2011</a:t>
            </a:r>
          </a:p>
          <a:p>
            <a:r>
              <a:rPr lang="cs-CZ" sz="1800" smtClean="0"/>
              <a:t>Kým				Mgr. Margitou Malou</a:t>
            </a:r>
          </a:p>
          <a:p>
            <a:r>
              <a:rPr lang="cs-CZ" sz="1800" smtClean="0"/>
              <a:t>Ve třídě:			V. B</a:t>
            </a:r>
          </a:p>
          <a:p>
            <a:r>
              <a:rPr lang="cs-CZ" sz="1800" smtClean="0"/>
              <a:t>Zveřejněno			  4. 11. 2011</a:t>
            </a:r>
            <a:endParaRPr lang="cs-CZ" sz="1800"/>
          </a:p>
        </p:txBody>
      </p:sp>
      <p:pic>
        <p:nvPicPr>
          <p:cNvPr id="4" name="Obrázek 1" descr="imagesCAVMW5B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941168"/>
            <a:ext cx="4752528" cy="882392"/>
          </a:xfrm>
          <a:prstGeom prst="rect">
            <a:avLst/>
          </a:prstGeom>
          <a:noFill/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1412776"/>
            <a:ext cx="72008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solidFill>
                  <a:schemeClr val="accent4">
                    <a:lumMod val="50000"/>
                  </a:schemeClr>
                </a:solidFill>
              </a:rPr>
              <a:t>Moje první kroky:</a:t>
            </a:r>
            <a:endParaRPr lang="cs-CZ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4" name="Zástupný symbol pro obsah 3"/>
          <p:cNvSpPr txBox="1">
            <a:spLocks noGrp="1"/>
          </p:cNvSpPr>
          <p:nvPr>
            <p:ph idx="1"/>
          </p:nvPr>
        </p:nvSpPr>
        <p:spPr>
          <a:xfrm>
            <a:off x="1403648" y="2708920"/>
            <a:ext cx="7498080" cy="290848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0" lvl="1">
              <a:buClr>
                <a:srgbClr val="C00000"/>
              </a:buClr>
              <a:buFont typeface="Wingdings" pitchFamily="2" charset="2"/>
              <a:buChar char="Ø"/>
            </a:pPr>
            <a:r>
              <a:rPr lang="cs-CZ" dirty="0" smtClean="0"/>
              <a:t> posadím se do lavice</a:t>
            </a:r>
          </a:p>
          <a:p>
            <a:pPr marL="0" lvl="1">
              <a:buClr>
                <a:srgbClr val="C00000"/>
              </a:buClr>
              <a:buFont typeface="Wingdings" pitchFamily="2" charset="2"/>
              <a:buChar char="Ø"/>
            </a:pPr>
            <a:r>
              <a:rPr lang="cs-CZ" dirty="0" smtClean="0"/>
              <a:t> nedotýkám se žádných kabelů</a:t>
            </a:r>
          </a:p>
          <a:p>
            <a:pPr marL="0" lvl="1">
              <a:buClr>
                <a:srgbClr val="C00000"/>
              </a:buClr>
              <a:buFont typeface="Wingdings" pitchFamily="2" charset="2"/>
              <a:buChar char="Ø"/>
            </a:pPr>
            <a:r>
              <a:rPr lang="cs-CZ" dirty="0" smtClean="0"/>
              <a:t> v učebně nesvačím</a:t>
            </a:r>
          </a:p>
          <a:p>
            <a:pPr marL="0" lvl="1">
              <a:buClr>
                <a:srgbClr val="C00000"/>
              </a:buClr>
              <a:buFont typeface="Wingdings" pitchFamily="2" charset="2"/>
              <a:buChar char="Ø"/>
            </a:pPr>
            <a:r>
              <a:rPr lang="cs-CZ" dirty="0" smtClean="0"/>
              <a:t> případnou poruchu </a:t>
            </a:r>
            <a:br>
              <a:rPr lang="cs-CZ" dirty="0" smtClean="0"/>
            </a:br>
            <a:r>
              <a:rPr lang="cs-CZ" dirty="0" smtClean="0"/>
              <a:t>    nebo nesrovnalost </a:t>
            </a:r>
            <a:br>
              <a:rPr lang="cs-CZ" dirty="0" smtClean="0"/>
            </a:br>
            <a:r>
              <a:rPr lang="cs-CZ" dirty="0" smtClean="0"/>
              <a:t>    nahlásím učiteli</a:t>
            </a:r>
          </a:p>
        </p:txBody>
      </p:sp>
      <p:pic>
        <p:nvPicPr>
          <p:cNvPr id="3074" name="Picture 2" descr="F:\DUM_moje\Digitalni technologie 9x20\VT\Základy práce s počítačem\III_2-4_2zapnutí,vypnutí PC\materiály podpory\hlásí se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4365104"/>
            <a:ext cx="2304256" cy="1356303"/>
          </a:xfrm>
          <a:prstGeom prst="rect">
            <a:avLst/>
          </a:prstGeom>
          <a:noFill/>
        </p:spPr>
      </p:pic>
      <p:pic>
        <p:nvPicPr>
          <p:cNvPr id="6" name="Picture 2" descr="F:\DUM_moje\Digitalni technologie 9x20\VT\Základy práce s počítačem\III_2-4_2zapnutí,vypnutí PC\materiály podpory\ach jo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1268760"/>
            <a:ext cx="2622525" cy="1554671"/>
          </a:xfrm>
          <a:prstGeom prst="rect">
            <a:avLst/>
          </a:prstGeom>
          <a:noFill/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1763688" y="332656"/>
            <a:ext cx="6768752" cy="777329"/>
          </a:xfrm>
          <a:prstGeom prst="rect">
            <a:avLst/>
          </a:prstGeom>
        </p:spPr>
        <p:txBody>
          <a:bodyPr anchor="ctr">
            <a:normAutofit fontScale="9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Bezpečná práce v učebně VT</a:t>
            </a:r>
            <a:endParaRPr kumimoji="0" lang="cs-CZ" sz="43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satMod val="130000"/>
                </a:schemeClr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4293096"/>
            <a:ext cx="4680520" cy="231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240848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Pravidla chování v učebně výpočetní techniky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03648" y="1988840"/>
            <a:ext cx="7498080" cy="3096344"/>
          </a:xfrm>
        </p:spPr>
        <p:txBody>
          <a:bodyPr>
            <a:normAutofit fontScale="92500" lnSpcReduction="20000"/>
          </a:bodyPr>
          <a:lstStyle/>
          <a:p>
            <a:pPr lvl="0">
              <a:buClr>
                <a:srgbClr val="7030A0"/>
              </a:buClr>
            </a:pPr>
            <a:r>
              <a:rPr lang="cs-CZ" dirty="0" smtClean="0"/>
              <a:t>Před prací u počítače zkontroluji plochu počítače a vybavení, se kterým pracuji, případnou poruchu nebo nesrovnalost nahlásím učiteli. </a:t>
            </a:r>
          </a:p>
          <a:p>
            <a:pPr lvl="0">
              <a:buClr>
                <a:srgbClr val="7030A0"/>
              </a:buClr>
            </a:pPr>
            <a:r>
              <a:rPr lang="cs-CZ" dirty="0" smtClean="0"/>
              <a:t>Nepohybuji monitorem.</a:t>
            </a:r>
          </a:p>
          <a:p>
            <a:pPr>
              <a:buClr>
                <a:srgbClr val="7030A0"/>
              </a:buClr>
            </a:pPr>
            <a:r>
              <a:rPr lang="cs-CZ" dirty="0" smtClean="0"/>
              <a:t>Nemanipuluji s kabely a nedotýkám se žádných kabelů.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75656" y="1916832"/>
            <a:ext cx="7498080" cy="3853408"/>
          </a:xfrm>
        </p:spPr>
        <p:txBody>
          <a:bodyPr>
            <a:normAutofit/>
          </a:bodyPr>
          <a:lstStyle/>
          <a:p>
            <a:pPr lvl="0">
              <a:buClr>
                <a:srgbClr val="7030A0"/>
              </a:buClr>
            </a:pPr>
            <a:r>
              <a:rPr lang="cs-CZ" dirty="0" smtClean="0"/>
              <a:t>Zkontroluji polohu počítače, </a:t>
            </a:r>
            <a:br>
              <a:rPr lang="cs-CZ" dirty="0" smtClean="0"/>
            </a:br>
            <a:r>
              <a:rPr lang="cs-CZ" dirty="0" smtClean="0"/>
              <a:t>aby byl zároveň s hranou stolu. </a:t>
            </a:r>
          </a:p>
          <a:p>
            <a:pPr lvl="0">
              <a:buClr>
                <a:srgbClr val="7030A0"/>
              </a:buClr>
            </a:pPr>
            <a:r>
              <a:rPr lang="cs-CZ" dirty="0" smtClean="0"/>
              <a:t>Po skončení práce zavřu všechny otevřené soubory, srovnám klávesnici i myš, zavěsím sluchátka, zastrčím židli. </a:t>
            </a:r>
          </a:p>
          <a:p>
            <a:pPr lvl="0">
              <a:buClr>
                <a:srgbClr val="7030A0"/>
              </a:buClr>
            </a:pPr>
            <a:r>
              <a:rPr lang="cs-CZ" dirty="0" smtClean="0"/>
              <a:t>V učebně se pohybuji tak, abych neohrozil zdraví své ani druhých. </a:t>
            </a: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Pravidla chování v učebně výpočetní techniky</a:t>
            </a:r>
            <a:endParaRPr lang="cs-CZ" dirty="0"/>
          </a:p>
        </p:txBody>
      </p:sp>
      <p:pic>
        <p:nvPicPr>
          <p:cNvPr id="6146" name="Picture 2" descr="F:\DUM_moje\Digitalni technologie 9x20\VT\Základy práce s počítačem\III_2-4_2zapnutí,vypnutí PC\materiály podpory\ach jo0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1484784"/>
            <a:ext cx="1440160" cy="1604750"/>
          </a:xfrm>
          <a:prstGeom prst="rect">
            <a:avLst/>
          </a:prstGeom>
          <a:noFill/>
        </p:spPr>
      </p:pic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 decel="100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 decel="100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59632" y="2420888"/>
            <a:ext cx="7498080" cy="2773288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cs-CZ" b="1" dirty="0" smtClean="0">
                <a:solidFill>
                  <a:srgbClr val="7030A0"/>
                </a:solidFill>
              </a:rPr>
              <a:t>Tato pravidla chápu, </a:t>
            </a:r>
            <a:br>
              <a:rPr lang="cs-CZ" b="1" dirty="0" smtClean="0">
                <a:solidFill>
                  <a:srgbClr val="7030A0"/>
                </a:solidFill>
              </a:rPr>
            </a:br>
            <a:r>
              <a:rPr lang="cs-CZ" b="1" dirty="0" smtClean="0">
                <a:solidFill>
                  <a:srgbClr val="7030A0"/>
                </a:solidFill>
              </a:rPr>
              <a:t>rozumím jim </a:t>
            </a:r>
            <a:br>
              <a:rPr lang="cs-CZ" b="1" dirty="0" smtClean="0">
                <a:solidFill>
                  <a:srgbClr val="7030A0"/>
                </a:solidFill>
              </a:rPr>
            </a:br>
            <a:r>
              <a:rPr lang="cs-CZ" b="1" dirty="0" smtClean="0">
                <a:solidFill>
                  <a:srgbClr val="7030A0"/>
                </a:solidFill>
              </a:rPr>
              <a:t>a budu se jimi řídit.</a:t>
            </a:r>
            <a:br>
              <a:rPr lang="cs-CZ" b="1" dirty="0" smtClean="0">
                <a:solidFill>
                  <a:srgbClr val="7030A0"/>
                </a:solidFill>
              </a:rPr>
            </a:br>
            <a:endParaRPr lang="cs-CZ" b="1" dirty="0" smtClean="0">
              <a:solidFill>
                <a:srgbClr val="7030A0"/>
              </a:solidFill>
            </a:endParaRPr>
          </a:p>
          <a:p>
            <a:pPr algn="ctr">
              <a:buNone/>
            </a:pPr>
            <a:r>
              <a:rPr lang="cs-CZ" b="1" dirty="0" smtClean="0">
                <a:solidFill>
                  <a:srgbClr val="7030A0"/>
                </a:solidFill>
              </a:rPr>
              <a:t>Toto stvrzuji svým podpisem </a:t>
            </a:r>
            <a:br>
              <a:rPr lang="cs-CZ" b="1" dirty="0" smtClean="0">
                <a:solidFill>
                  <a:srgbClr val="7030A0"/>
                </a:solidFill>
              </a:rPr>
            </a:br>
            <a:r>
              <a:rPr lang="cs-CZ" b="1" dirty="0" smtClean="0">
                <a:solidFill>
                  <a:srgbClr val="7030A0"/>
                </a:solidFill>
              </a:rPr>
              <a:t>na listině „</a:t>
            </a:r>
            <a:r>
              <a:rPr lang="cs-CZ" b="1" i="1" dirty="0" smtClean="0">
                <a:solidFill>
                  <a:srgbClr val="7030A0"/>
                </a:solidFill>
              </a:rPr>
              <a:t>Poučení o pravidlech chování v počítačové učebně“</a:t>
            </a:r>
          </a:p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b="1" dirty="0" smtClean="0"/>
              <a:t>Pravidla chování v učebně výpočetní techniky</a:t>
            </a:r>
            <a:endParaRPr lang="cs-CZ" dirty="0"/>
          </a:p>
        </p:txBody>
      </p:sp>
      <p:pic>
        <p:nvPicPr>
          <p:cNvPr id="1026" name="Picture 2" descr="F:\DUM_moje\Digitalni technologie 9x20\VT\Základy práce s počítačem\III_2-4_2zapnutí,vypnutí PC\materiály podpory\tužka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5013176"/>
            <a:ext cx="1412253" cy="1343918"/>
          </a:xfrm>
          <a:prstGeom prst="rect">
            <a:avLst/>
          </a:prstGeom>
          <a:noFill/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Formulář poučeník – k tisku 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851920" y="1628800"/>
            <a:ext cx="2416312" cy="1045096"/>
          </a:xfrm>
        </p:spPr>
        <p:txBody>
          <a:bodyPr/>
          <a:lstStyle/>
          <a:p>
            <a:pPr>
              <a:buNone/>
            </a:pPr>
            <a:r>
              <a:rPr lang="cs-CZ" smtClean="0">
                <a:hlinkClick r:id="rId2" action="ppaction://hlinkfile"/>
              </a:rPr>
              <a:t>ZDE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Použité materiály a odkazy: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5688632" cy="1728192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gify.nou.cz</a:t>
            </a:r>
            <a:r>
              <a:rPr lang="cs-CZ" dirty="0" smtClean="0">
                <a:hlinkClick r:id="rId2"/>
              </a:rPr>
              <a:t>/lid_</a:t>
            </a:r>
            <a:r>
              <a:rPr lang="cs-CZ" dirty="0" err="1" smtClean="0">
                <a:hlinkClick r:id="rId2"/>
              </a:rPr>
              <a:t>skola</a:t>
            </a:r>
            <a:r>
              <a:rPr lang="cs-CZ" dirty="0" smtClean="0">
                <a:hlinkClick r:id="rId2"/>
              </a:rPr>
              <a:t>_soubory/s18.gif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gify.nou.cz</a:t>
            </a:r>
            <a:r>
              <a:rPr lang="cs-CZ" dirty="0" smtClean="0">
                <a:hlinkClick r:id="rId3"/>
              </a:rPr>
              <a:t>/lid_</a:t>
            </a:r>
            <a:r>
              <a:rPr lang="cs-CZ" dirty="0" err="1" smtClean="0">
                <a:hlinkClick r:id="rId3"/>
              </a:rPr>
              <a:t>skola</a:t>
            </a:r>
            <a:r>
              <a:rPr lang="cs-CZ" dirty="0" smtClean="0">
                <a:hlinkClick r:id="rId3"/>
              </a:rPr>
              <a:t>_soubory/s29.gif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http://www.</a:t>
            </a:r>
            <a:r>
              <a:rPr lang="cs-CZ" dirty="0" err="1" smtClean="0">
                <a:hlinkClick r:id="rId4"/>
              </a:rPr>
              <a:t>gify.nou.cz</a:t>
            </a:r>
            <a:r>
              <a:rPr lang="cs-CZ" dirty="0" smtClean="0">
                <a:hlinkClick r:id="rId4"/>
              </a:rPr>
              <a:t>/lid_</a:t>
            </a:r>
            <a:r>
              <a:rPr lang="cs-CZ" dirty="0" err="1" smtClean="0">
                <a:hlinkClick r:id="rId4"/>
              </a:rPr>
              <a:t>skola</a:t>
            </a:r>
            <a:r>
              <a:rPr lang="cs-CZ" dirty="0" smtClean="0">
                <a:hlinkClick r:id="rId4"/>
              </a:rPr>
              <a:t>_soubory/s33.gif</a:t>
            </a:r>
            <a:r>
              <a:rPr lang="cs-CZ" dirty="0" smtClean="0"/>
              <a:t> </a:t>
            </a:r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gify.nou.cz</a:t>
            </a:r>
            <a:r>
              <a:rPr lang="cs-CZ" dirty="0" smtClean="0">
                <a:hlinkClick r:id="rId5"/>
              </a:rPr>
              <a:t>/lid_</a:t>
            </a:r>
            <a:r>
              <a:rPr lang="cs-CZ" dirty="0" err="1" smtClean="0">
                <a:hlinkClick r:id="rId5"/>
              </a:rPr>
              <a:t>skola</a:t>
            </a:r>
            <a:r>
              <a:rPr lang="cs-CZ" dirty="0" smtClean="0">
                <a:hlinkClick r:id="rId5"/>
              </a:rPr>
              <a:t>_soubory/s20.gif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http://www.</a:t>
            </a:r>
            <a:r>
              <a:rPr lang="cs-CZ" dirty="0" err="1" smtClean="0">
                <a:hlinkClick r:id="rId6"/>
              </a:rPr>
              <a:t>gify.nou.cz</a:t>
            </a:r>
            <a:r>
              <a:rPr lang="cs-CZ" dirty="0" smtClean="0">
                <a:hlinkClick r:id="rId6"/>
              </a:rPr>
              <a:t>/lid_</a:t>
            </a:r>
            <a:r>
              <a:rPr lang="cs-CZ" dirty="0" err="1" smtClean="0">
                <a:hlinkClick r:id="rId6"/>
              </a:rPr>
              <a:t>skola</a:t>
            </a:r>
            <a:r>
              <a:rPr lang="cs-CZ" dirty="0" smtClean="0">
                <a:hlinkClick r:id="rId6"/>
              </a:rPr>
              <a:t>_soubory/s8.gif</a:t>
            </a:r>
            <a:r>
              <a:rPr lang="cs-CZ" dirty="0" smtClean="0"/>
              <a:t> 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136</TotalTime>
  <Words>162</Words>
  <Application>Microsoft Office PowerPoint</Application>
  <PresentationFormat>Předvádění na obrazovce (4:3)</PresentationFormat>
  <Paragraphs>61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Identifikátor materiálu: III/2-10/2 Základy práce s počítačem Bezpečná práce v učebně VT</vt:lpstr>
      <vt:lpstr>Snímek 2</vt:lpstr>
      <vt:lpstr>Bezpečná práce v učebně VT</vt:lpstr>
      <vt:lpstr>Moje první kroky:</vt:lpstr>
      <vt:lpstr>Pravidla chování v učebně výpočetní techniky</vt:lpstr>
      <vt:lpstr>Pravidla chování v učebně výpočetní techniky</vt:lpstr>
      <vt:lpstr>Pravidla chování v učebně výpočetní techniky</vt:lpstr>
      <vt:lpstr>Formulář poučeník – k tisku </vt:lpstr>
      <vt:lpstr>Použité materiály a odkazy: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práce s počítačem</dc:title>
  <cp:lastModifiedBy>ucitel</cp:lastModifiedBy>
  <cp:revision>94</cp:revision>
  <dcterms:modified xsi:type="dcterms:W3CDTF">2011-11-15T09:09:06Z</dcterms:modified>
</cp:coreProperties>
</file>