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7"/>
  </p:notesMasterIdLst>
  <p:handoutMasterIdLst>
    <p:handoutMasterId r:id="rId18"/>
  </p:handoutMasterIdLst>
  <p:sldIdLst>
    <p:sldId id="257" r:id="rId2"/>
    <p:sldId id="258" r:id="rId3"/>
    <p:sldId id="260" r:id="rId4"/>
    <p:sldId id="275" r:id="rId5"/>
    <p:sldId id="256" r:id="rId6"/>
    <p:sldId id="265" r:id="rId7"/>
    <p:sldId id="262" r:id="rId8"/>
    <p:sldId id="263" r:id="rId9"/>
    <p:sldId id="261" r:id="rId10"/>
    <p:sldId id="264" r:id="rId11"/>
    <p:sldId id="266" r:id="rId12"/>
    <p:sldId id="267" r:id="rId13"/>
    <p:sldId id="268" r:id="rId14"/>
    <p:sldId id="269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40" y="-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7CC260-153E-4BF0-A023-E6EB2D0A342E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9246D6-5719-4C2E-AD0F-0E8D5B3E6C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DB4FE3-C988-4E0A-8B77-65DBBF713498}" type="datetimeFigureOut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8EF207-9047-416B-B0BD-252B0125D6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8EF207-9047-416B-B0BD-252B0125D64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FE413-BE30-42BF-97D1-185EE6C2F882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2BC9F9-CB7D-4429-95EE-83BDC4905F20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5CEA3F-DA75-425B-91AA-CCC41E76B5E8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E32A72-9100-4998-9E55-B0831389B872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608134-C699-4D38-8AD0-F274971B59F9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BBE692C-7A5C-41AE-B417-A6B2F35805E3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78DE5-80AB-40D5-81BD-75CAE41E2502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2E35FB-3C75-46CC-8443-70235D191C82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6A3769F-50CD-427F-9DD5-827EF8DC4E79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A8787-0D5A-445E-B16B-40FD75424908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6D71B0-B30C-4EE9-8B6D-91CE7E42AD9B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921455C-B7DA-4438-A926-DB145226DD04}" type="datetime1">
              <a:rPr lang="cs-CZ" smtClean="0"/>
              <a:pPr/>
              <a:t>9.5.2012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kynsperk.cz/mestske-organizace/zakladni-skola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1628800"/>
            <a:ext cx="6480720" cy="1137369"/>
          </a:xfrm>
        </p:spPr>
        <p:txBody>
          <a:bodyPr>
            <a:noAutofit/>
          </a:bodyPr>
          <a:lstStyle/>
          <a:p>
            <a:pPr algn="ctr"/>
            <a:r>
              <a:rPr lang="cs-CZ" sz="2800" b="1" smtClean="0"/>
              <a:t>Identifikátor materiálu: III/2-10/14</a:t>
            </a:r>
            <a:br>
              <a:rPr lang="cs-CZ" sz="2800" b="1" smtClean="0"/>
            </a:br>
            <a:r>
              <a:rPr lang="cs-CZ" sz="2800" b="1" smtClean="0"/>
              <a:t>Test Internet</a:t>
            </a:r>
            <a:br>
              <a:rPr lang="cs-CZ" sz="2800" b="1" smtClean="0"/>
            </a:br>
            <a:r>
              <a:rPr lang="cs-CZ" sz="2800" b="1" smtClean="0"/>
              <a:t>Základy práce s počítačem</a:t>
            </a:r>
            <a:endParaRPr lang="cs-CZ" sz="2800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</a:t>
            </a:fld>
            <a:endParaRPr lang="cs-CZ"/>
          </a:p>
        </p:txBody>
      </p:sp>
      <p:pic>
        <p:nvPicPr>
          <p:cNvPr id="5121" name="Obrázek 1" descr="imagesCAVMW5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60648"/>
            <a:ext cx="4752528" cy="882392"/>
          </a:xfrm>
          <a:prstGeom prst="rect">
            <a:avLst/>
          </a:prstGeom>
          <a:noFill/>
        </p:spPr>
      </p:pic>
      <p:pic>
        <p:nvPicPr>
          <p:cNvPr id="5122" name="Obrázek 0" descr="logo zs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3284984"/>
            <a:ext cx="1018406" cy="848672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1475656" y="3284984"/>
            <a:ext cx="619268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Základní škola Kynšperk nad Ohří,</a:t>
            </a:r>
          </a:p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okres Sokolov, příspěvková organizace,</a:t>
            </a:r>
          </a:p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Komenského 540, Kynšperk nad Ohří, 357 51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5934670"/>
            <a:ext cx="63430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indent="182563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+mj-lt"/>
                <a:ea typeface="Calibri" pitchFamily="34" charset="0"/>
                <a:cs typeface="Calibri" pitchFamily="34" charset="0"/>
              </a:rPr>
              <a:t>Registrační číslo projektu: CZ.1.07/1.4.00/21.2970</a:t>
            </a:r>
            <a:endParaRPr lang="cs-CZ" dirty="0" smtClean="0">
              <a:latin typeface="+mj-lt"/>
            </a:endParaRPr>
          </a:p>
          <a:p>
            <a:pPr lvl="0" indent="182563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+mj-lt"/>
                <a:ea typeface="Calibri" pitchFamily="34" charset="0"/>
                <a:cs typeface="Calibri" pitchFamily="34" charset="0"/>
              </a:rPr>
              <a:t>Název projektu: Poznáváme sebe a svět, chceme poznat více</a:t>
            </a:r>
            <a:endParaRPr lang="cs-CZ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4293096"/>
            <a:ext cx="75712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+mj-lt"/>
              </a:rPr>
              <a:t>Autorem materiálu a všech </a:t>
            </a:r>
            <a:r>
              <a:rPr lang="cs-CZ" smtClean="0">
                <a:latin typeface="+mj-lt"/>
              </a:rPr>
              <a:t>jeho částí, </a:t>
            </a:r>
            <a:br>
              <a:rPr lang="cs-CZ" smtClean="0">
                <a:latin typeface="+mj-lt"/>
              </a:rPr>
            </a:br>
            <a:r>
              <a:rPr lang="cs-CZ" smtClean="0">
                <a:latin typeface="+mj-lt"/>
              </a:rPr>
              <a:t>pokud není uvedeno jinak,  je Mgr. Margita </a:t>
            </a:r>
            <a:r>
              <a:rPr lang="cs-CZ" dirty="0" smtClean="0">
                <a:latin typeface="+mj-lt"/>
              </a:rPr>
              <a:t>Malá.</a:t>
            </a:r>
          </a:p>
          <a:p>
            <a:pPr algn="ctr"/>
            <a:r>
              <a:rPr lang="cs-CZ" dirty="0" smtClean="0">
                <a:latin typeface="+mj-lt"/>
              </a:rPr>
              <a:t>Dostupné z </a:t>
            </a:r>
            <a:r>
              <a:rPr lang="cs-CZ" u="sng" dirty="0" smtClean="0">
                <a:latin typeface="+mj-lt"/>
                <a:hlinkClick r:id="rId4"/>
              </a:rPr>
              <a:t>http://kynsperk.cz/mestske-organizace/zakladni-skola/</a:t>
            </a:r>
            <a:r>
              <a:rPr lang="cs-CZ" dirty="0" smtClean="0">
                <a:latin typeface="+mj-lt"/>
              </a:rPr>
              <a:t>, </a:t>
            </a:r>
          </a:p>
          <a:p>
            <a:pPr algn="ctr"/>
            <a:r>
              <a:rPr lang="cs-CZ" dirty="0" smtClean="0">
                <a:latin typeface="+mj-lt"/>
              </a:rPr>
              <a:t>financovaného z ESF a státního rozpočtu ČR. </a:t>
            </a:r>
          </a:p>
          <a:p>
            <a:pPr algn="ctr"/>
            <a:r>
              <a:rPr lang="cs-CZ" dirty="0" smtClean="0">
                <a:latin typeface="+mj-lt"/>
              </a:rPr>
              <a:t>Provozováno Základní školou v Kynšperku nad Ohří.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7848872" cy="4536504"/>
          </a:xfrm>
        </p:spPr>
        <p:txBody>
          <a:bodyPr>
            <a:noAutofit/>
          </a:bodyPr>
          <a:lstStyle/>
          <a:p>
            <a:r>
              <a:rPr lang="cs-CZ" sz="1600" smtClean="0">
                <a:latin typeface="+mj-lt"/>
              </a:rPr>
              <a:t>Typ interakce		     	Aktivita</a:t>
            </a:r>
          </a:p>
          <a:p>
            <a:r>
              <a:rPr lang="cs-CZ" sz="1600" smtClean="0">
                <a:latin typeface="+mj-lt"/>
              </a:rPr>
              <a:t>Anotace 		    	Žáci si hravou formou procvičí své znalosti 					o internetu. Kvíz obsahuje 10 otázek. U každé 				odpovědi je správnost navolena na ťuknutí na 				danou z možností.</a:t>
            </a:r>
          </a:p>
          <a:p>
            <a:r>
              <a:rPr lang="cs-CZ" sz="1600" smtClean="0">
                <a:latin typeface="+mj-lt"/>
              </a:rPr>
              <a:t>Očekávaný výstup		</a:t>
            </a:r>
            <a:r>
              <a:rPr lang="cs-CZ" sz="1600" smtClean="0"/>
              <a:t>Využívá základní funkce počítače.</a:t>
            </a:r>
            <a:endParaRPr lang="cs-CZ" sz="1600" smtClean="0">
              <a:latin typeface="+mj-lt"/>
            </a:endParaRPr>
          </a:p>
          <a:p>
            <a:r>
              <a:rPr lang="cs-CZ" sz="1600" smtClean="0">
                <a:latin typeface="+mj-lt"/>
              </a:rPr>
              <a:t> Speciální vzdělávací potřeby		Žádné</a:t>
            </a:r>
          </a:p>
          <a:p>
            <a:r>
              <a:rPr lang="cs-CZ" sz="1600" smtClean="0">
                <a:latin typeface="+mj-lt"/>
              </a:rPr>
              <a:t> Klíčová slova 		     	Internet</a:t>
            </a:r>
          </a:p>
          <a:p>
            <a:r>
              <a:rPr lang="cs-CZ" sz="1600" smtClean="0">
                <a:latin typeface="+mj-lt"/>
              </a:rPr>
              <a:t> Druh učebního materiálu	     	Prezentace PowerPoint 2007</a:t>
            </a:r>
          </a:p>
          <a:p>
            <a:r>
              <a:rPr lang="cs-CZ" sz="1600" smtClean="0">
                <a:latin typeface="+mj-lt"/>
              </a:rPr>
              <a:t> Stupeň základního vzdělávání     	První stupeň</a:t>
            </a:r>
          </a:p>
          <a:p>
            <a:r>
              <a:rPr lang="cs-CZ" sz="1600" smtClean="0">
                <a:latin typeface="+mj-lt"/>
              </a:rPr>
              <a:t> Cílová skupina 		     	Žák </a:t>
            </a:r>
          </a:p>
          <a:p>
            <a:r>
              <a:rPr lang="cs-CZ" sz="1600" smtClean="0">
                <a:latin typeface="+mj-lt"/>
              </a:rPr>
              <a:t> Typická věková 		     	10 - 11 let / 5. </a:t>
            </a:r>
            <a:br>
              <a:rPr lang="cs-CZ" sz="1600" smtClean="0">
                <a:latin typeface="+mj-lt"/>
              </a:rPr>
            </a:br>
            <a:r>
              <a:rPr lang="cs-CZ" sz="1600" smtClean="0">
                <a:latin typeface="+mj-lt"/>
              </a:rPr>
              <a:t> kategorie/ročník 		</a:t>
            </a:r>
            <a:endParaRPr lang="cs-CZ" sz="1600">
              <a:latin typeface="+mj-lt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20264769-77EF-4CD0-90DE-F7D7F2D423C4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971600" y="404664"/>
            <a:ext cx="6768752" cy="77732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Test Internet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204864"/>
            <a:ext cx="7992888" cy="2989312"/>
          </a:xfrm>
        </p:spPr>
        <p:txBody>
          <a:bodyPr>
            <a:normAutofit/>
          </a:bodyPr>
          <a:lstStyle/>
          <a:p>
            <a:pPr marL="720000" indent="-360000"/>
            <a:r>
              <a:rPr lang="cs-CZ" sz="1800" smtClean="0">
                <a:latin typeface="+mj-lt"/>
              </a:rPr>
              <a:t>Vytvořeno dne		03. 05. 2012</a:t>
            </a:r>
          </a:p>
          <a:p>
            <a:pPr marL="720000" indent="-360000"/>
            <a:r>
              <a:rPr lang="cs-CZ" sz="1800" smtClean="0">
                <a:latin typeface="+mj-lt"/>
              </a:rPr>
              <a:t>Ověřeno dne		10. 05. 2012</a:t>
            </a:r>
          </a:p>
          <a:p>
            <a:pPr marL="720000" indent="-360000"/>
            <a:r>
              <a:rPr lang="cs-CZ" sz="1800" smtClean="0">
                <a:latin typeface="+mj-lt"/>
              </a:rPr>
              <a:t>Kým			Mgr.  Margitou Malou</a:t>
            </a:r>
          </a:p>
          <a:p>
            <a:pPr marL="720000" indent="-360000"/>
            <a:r>
              <a:rPr lang="cs-CZ" sz="1800" smtClean="0">
                <a:latin typeface="+mj-lt"/>
              </a:rPr>
              <a:t>Ve třídě			V. B</a:t>
            </a:r>
          </a:p>
          <a:p>
            <a:pPr marL="720000" indent="-360000"/>
            <a:r>
              <a:rPr lang="cs-CZ" sz="1800" smtClean="0">
                <a:latin typeface="+mj-lt"/>
              </a:rPr>
              <a:t>Zveřejněno			15. 05. 2012</a:t>
            </a:r>
            <a:endParaRPr lang="cs-CZ" sz="1800">
              <a:latin typeface="+mj-lt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20264769-77EF-4CD0-90DE-F7D7F2D423C4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4" name="Obrázek 1" descr="imagesCAVMW5B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725144"/>
            <a:ext cx="4752528" cy="882392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043608" y="836712"/>
            <a:ext cx="6768752" cy="77732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Test Internet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836712"/>
            <a:ext cx="7632848" cy="3312368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Přečti si pozorně otázku. </a:t>
            </a:r>
          </a:p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Z následujících odpovědí vyber tu správnou.</a:t>
            </a:r>
          </a:p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 Netipuj, není to tiket. </a:t>
            </a:r>
          </a:p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Otázky, se kterými si nevíš rady, </a:t>
            </a:r>
          </a:p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zaznamenej na papír, </a:t>
            </a:r>
          </a:p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pak je společně probereme.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 descr="C:\Users\gita\AppData\Local\Microsoft\Windows\Temporary Internet Files\Content.IE5\ESAM4WXD\MC900433176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4499992" y="3861047"/>
            <a:ext cx="3168352" cy="23777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1.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16832"/>
            <a:ext cx="7854696" cy="504056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www – znamená: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4005064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indent="-51435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Web Work Wol</a:t>
            </a: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3429000"/>
            <a:ext cx="3096344" cy="648072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514350" marR="45720" indent="-51435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World Wide Web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653136"/>
            <a:ext cx="3888432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indent="-51435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World Wireless Web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228184" y="43651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84168" y="2924944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176" y="371703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2.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7854696" cy="864096"/>
          </a:xfrm>
        </p:spPr>
        <p:txBody>
          <a:bodyPr>
            <a:normAutofit/>
          </a:bodyPr>
          <a:lstStyle/>
          <a:p>
            <a:pPr algn="ctr"/>
            <a:r>
              <a:rPr lang="pl-PL" b="1" smtClean="0">
                <a:solidFill>
                  <a:srgbClr val="C00000"/>
                </a:solidFill>
                <a:latin typeface="Comic Sans MS" pitchFamily="66" charset="0"/>
              </a:rPr>
              <a:t>IP adresa je:</a:t>
            </a:r>
            <a:endParaRPr lang="cs-CZ" b="1" smtClean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86104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Internet post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3284984"/>
            <a:ext cx="3096344" cy="648072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514350" marR="45720" indent="-51435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r>
              <a:rPr kumimoji="0" lang="cs-CZ" sz="26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I</a:t>
            </a:r>
            <a:r>
              <a:rPr lang="cs-CZ" sz="2600" b="1" smtClean="0">
                <a:solidFill>
                  <a:srgbClr val="C00000"/>
                </a:solidFill>
                <a:latin typeface="Comic Sans MS" pitchFamily="66" charset="0"/>
              </a:rPr>
              <a:t>nternet protokol</a:t>
            </a: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50912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</a:t>
            </a: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Internet </a:t>
            </a:r>
            <a:r>
              <a:rPr kumimoji="0" lang="cs-CZ" sz="2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packet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42930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285293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364502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3.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54696" cy="1008112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HTML je: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547664" y="3933056"/>
            <a:ext cx="5184576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s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oučást internetové adresy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547664" y="3356992"/>
            <a:ext cx="5544616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z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esilovač internetové</a:t>
            </a:r>
            <a:r>
              <a:rPr kumimoji="0" lang="cs-CZ" sz="2400" b="1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 adresy</a:t>
            </a: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547664" y="4581128"/>
            <a:ext cx="6048672" cy="864096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z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načkovací jazyk pro</a:t>
            </a:r>
            <a:r>
              <a:rPr kumimoji="0" lang="cs-CZ" sz="2400" b="1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 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tvorbu webu 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299695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14908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364502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4.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54696" cy="936104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Packet je: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619672" y="4365104"/>
            <a:ext cx="5976664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s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oubor dat určených k přenosu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619672" y="3717032"/>
            <a:ext cx="48965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p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říloha e-mailu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619672" y="4941168"/>
            <a:ext cx="48965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poškozený soubor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04248" y="335699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32240" y="393305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76256" y="479715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5.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54696" cy="1008112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Které označení je pro místní (lokální) síť?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4005064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WAN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3429000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LAN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653136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M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AN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43651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2924944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371703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6.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54696" cy="1080120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HUB je: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31640" y="4005064"/>
            <a:ext cx="4824536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rozbočovač</a:t>
            </a:r>
            <a:r>
              <a:rPr kumimoji="0" lang="cs-CZ" sz="2400" b="1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 sítě</a:t>
            </a: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331640" y="3429000"/>
            <a:ext cx="4464496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zesilovač signálu sítě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31640" y="4581128"/>
            <a:ext cx="475252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hlavní uzávěr brány Firewall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306896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357301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43651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7.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54696" cy="1008112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DNS je: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835696" y="4077072"/>
            <a:ext cx="4896544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systém propojení sítě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835696" y="3501008"/>
            <a:ext cx="4752528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s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ystém doménových jmen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835696" y="4725144"/>
            <a:ext cx="5040560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systém programování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84168" y="450912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0152" y="306896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2160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8.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54696" cy="1080120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ADSL je: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5656" y="3717032"/>
            <a:ext cx="6624736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zařízení pro připojení monitoru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475656" y="3140968"/>
            <a:ext cx="6912768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zařízení pro</a:t>
            </a:r>
            <a:r>
              <a:rPr kumimoji="0" lang="cs-CZ" sz="2400" b="1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 připojení počítačové sítě</a:t>
            </a: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475656" y="4365104"/>
            <a:ext cx="5544616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zařízení pro připojení tiskárny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149080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80312" y="263691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16216" y="350100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9.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54696" cy="1080120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Internet je: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31640" y="4077072"/>
            <a:ext cx="604867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systém propojených počítačových sítí</a:t>
            </a: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331640" y="3501008"/>
            <a:ext cx="5904656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</a:t>
            </a:r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soubor e-mailových adres</a:t>
            </a: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31640" y="4725144"/>
            <a:ext cx="5904656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systém routerů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31409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357301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443711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851648" cy="923528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Comic Sans MS" pitchFamily="66" charset="0"/>
              </a:rPr>
              <a:t>10.</a:t>
            </a:r>
            <a:endParaRPr lang="cs-CZ" b="1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54696" cy="1008112"/>
          </a:xfrm>
        </p:spPr>
        <p:txBody>
          <a:bodyPr>
            <a:norm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  <a:latin typeface="Comic Sans MS" pitchFamily="66" charset="0"/>
              </a:rPr>
              <a:t>E-mail je: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376594" y="3789040"/>
            <a:ext cx="4052544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b) elektronický rozhovor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411760" y="3212976"/>
            <a:ext cx="3960440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a) elektronická</a:t>
            </a:r>
            <a:r>
              <a:rPr kumimoji="0" lang="cs-CZ" sz="2400" b="1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 pošta</a:t>
            </a: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400" b="1" i="0" u="none" strike="noStrike" kern="12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411760" y="4437112"/>
            <a:ext cx="3960440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c) elektronická</a:t>
            </a:r>
            <a:r>
              <a:rPr kumimoji="0" lang="cs-CZ" sz="2400" b="1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omic Sans MS" pitchFamily="66" charset="0"/>
              </a:rPr>
              <a:t> databanka</a:t>
            </a:r>
            <a:endParaRPr kumimoji="0" lang="cs-CZ" sz="24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43651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76256" y="278092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48264" y="371703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764704"/>
            <a:ext cx="7498080" cy="4752528"/>
          </a:xfrm>
        </p:spPr>
        <p:txBody>
          <a:bodyPr>
            <a:normAutofit/>
          </a:bodyPr>
          <a:lstStyle/>
          <a:p>
            <a:pPr algn="ctr"/>
            <a:r>
              <a:rPr lang="cs-CZ" sz="4000" smtClean="0">
                <a:solidFill>
                  <a:srgbClr val="C00000"/>
                </a:solidFill>
                <a:latin typeface="Comic Sans MS" pitchFamily="66" charset="0"/>
              </a:rPr>
              <a:t>Výborně, jsi u konce.</a:t>
            </a:r>
            <a:br>
              <a:rPr lang="cs-CZ" sz="4000" smtClean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cs-CZ" sz="4000" smtClean="0">
                <a:solidFill>
                  <a:srgbClr val="C00000"/>
                </a:solidFill>
                <a:latin typeface="Comic Sans MS" pitchFamily="66" charset="0"/>
              </a:rPr>
              <a:t>Jestli jsi moc chyboval(a), </a:t>
            </a:r>
            <a:br>
              <a:rPr lang="cs-CZ" sz="4000" smtClean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cs-CZ" sz="4000" smtClean="0">
                <a:solidFill>
                  <a:srgbClr val="C00000"/>
                </a:solidFill>
                <a:latin typeface="Comic Sans MS" pitchFamily="66" charset="0"/>
              </a:rPr>
              <a:t>pusť si to znovu, </a:t>
            </a:r>
            <a:br>
              <a:rPr lang="cs-CZ" sz="4000" smtClean="0">
                <a:solidFill>
                  <a:srgbClr val="C00000"/>
                </a:solidFill>
                <a:latin typeface="Comic Sans MS" pitchFamily="66" charset="0"/>
              </a:rPr>
            </a:br>
            <a:r>
              <a:rPr lang="cs-CZ" sz="4000" smtClean="0">
                <a:solidFill>
                  <a:srgbClr val="C00000"/>
                </a:solidFill>
                <a:latin typeface="Comic Sans MS" pitchFamily="66" charset="0"/>
              </a:rPr>
              <a:t>odpovědi vyhledávej na internetu (</a:t>
            </a:r>
            <a:r>
              <a:rPr lang="cs-CZ" sz="4000" smtClean="0">
                <a:solidFill>
                  <a:srgbClr val="C00000"/>
                </a:solidFill>
                <a:latin typeface="Comic Sans MS" pitchFamily="66" charset="0"/>
                <a:hlinkClick r:id="rId2"/>
              </a:rPr>
              <a:t>www.wikipedie.cz</a:t>
            </a:r>
            <a:r>
              <a:rPr lang="cs-CZ" sz="4000" smtClean="0">
                <a:solidFill>
                  <a:srgbClr val="C00000"/>
                </a:solidFill>
                <a:latin typeface="Comic Sans MS" pitchFamily="66" charset="0"/>
              </a:rPr>
              <a:t>).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492</TotalTime>
  <Words>316</Words>
  <Application>Microsoft Office PowerPoint</Application>
  <PresentationFormat>Předvádění na obrazovce (4:3)</PresentationFormat>
  <Paragraphs>99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Identifikátor materiálu: III/2-10/14 Test Internet Základy práce s počítačem</vt:lpstr>
      <vt:lpstr>Snímek 2</vt:lpstr>
      <vt:lpstr>Snímek 3</vt:lpstr>
      <vt:lpstr>Snímek 4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Výborně, jsi u konce. Jestli jsi moc chyboval(a),  pusť si to znovu,  odpovědi vyhledávej na internetu (www.wikipedie.cz).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- kvíz</dc:title>
  <cp:lastModifiedBy>mala</cp:lastModifiedBy>
  <cp:revision>232</cp:revision>
  <dcterms:modified xsi:type="dcterms:W3CDTF">2012-05-09T08:25:08Z</dcterms:modified>
</cp:coreProperties>
</file>