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1"/>
  </p:notesMasterIdLst>
  <p:sldIdLst>
    <p:sldId id="257" r:id="rId2"/>
    <p:sldId id="258" r:id="rId3"/>
    <p:sldId id="260" r:id="rId4"/>
    <p:sldId id="256" r:id="rId5"/>
    <p:sldId id="265" r:id="rId6"/>
    <p:sldId id="262" r:id="rId7"/>
    <p:sldId id="263" r:id="rId8"/>
    <p:sldId id="261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44B5C-405F-44ED-BB93-866A1A20AC36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E6EC87-3CBB-41EA-9DC2-448309AF49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3328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693154-D26C-4999-A7DD-D020963279E1}" type="datetime1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92B3EC-1852-42C7-BB20-D4164532AAB7}" type="datetime1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328CE4-F933-4799-9FAF-EF5DF064030A}" type="datetime1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7165C-8F51-4289-A997-5201B4EEFB15}" type="datetime1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6A3B0E-DBC7-4CC4-9DA9-33F968902339}" type="datetime1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EBB267-F9AA-4AA4-927D-64647C44F9A2}" type="datetime1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214F1A-F1EE-4790-81D7-7C076F8FDA88}" type="datetime1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6E17E2-7FBC-4B5B-9E48-5306E0834874}" type="datetime1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9DCF9B-BAEF-490E-868D-5A1F252BC828}" type="datetime1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32B355-2B19-428C-825A-FB54FFFFB8C4}" type="datetime1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BA7059-B407-4160-9951-700AFDEBA453}" type="datetime1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1A96E2C-3BF8-4E1D-954A-09628546CE0A}" type="datetime1">
              <a:rPr lang="cs-CZ" smtClean="0"/>
              <a:t>10.5.2012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kynsperk.cz/mestske-organizace/zakladni-skola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84784"/>
            <a:ext cx="8208912" cy="993353"/>
          </a:xfrm>
        </p:spPr>
        <p:txBody>
          <a:bodyPr>
            <a:normAutofit/>
          </a:bodyPr>
          <a:lstStyle/>
          <a:p>
            <a:pPr algn="ctr"/>
            <a:r>
              <a:rPr lang="cs-CZ" sz="2800" b="1" smtClean="0">
                <a:solidFill>
                  <a:schemeClr val="accent3"/>
                </a:solidFill>
              </a:rPr>
              <a:t>Identifikátor materiálu: III/2-1/9</a:t>
            </a:r>
            <a:br>
              <a:rPr lang="cs-CZ" sz="2800" b="1" smtClean="0">
                <a:solidFill>
                  <a:schemeClr val="accent3"/>
                </a:solidFill>
              </a:rPr>
            </a:br>
            <a:r>
              <a:rPr lang="cs-CZ" sz="2800" b="1" smtClean="0">
                <a:solidFill>
                  <a:schemeClr val="accent3"/>
                </a:solidFill>
              </a:rPr>
              <a:t>Vzory rodu ženského - </a:t>
            </a:r>
            <a:r>
              <a:rPr lang="cs-CZ" sz="2800" b="1" dirty="0" smtClean="0">
                <a:solidFill>
                  <a:schemeClr val="accent3"/>
                </a:solidFill>
              </a:rPr>
              <a:t>procvičování</a:t>
            </a:r>
            <a:endParaRPr lang="cs-CZ" sz="2800" dirty="0">
              <a:solidFill>
                <a:schemeClr val="accent3"/>
              </a:solidFill>
            </a:endParaRPr>
          </a:p>
        </p:txBody>
      </p:sp>
      <p:pic>
        <p:nvPicPr>
          <p:cNvPr id="5121" name="Obrázek 1" descr="imagesCAVMW5B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548680"/>
            <a:ext cx="4752528" cy="882392"/>
          </a:xfrm>
          <a:prstGeom prst="rect">
            <a:avLst/>
          </a:prstGeom>
          <a:noFill/>
        </p:spPr>
      </p:pic>
      <p:pic>
        <p:nvPicPr>
          <p:cNvPr id="5122" name="Obrázek 0" descr="logo zs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2636912"/>
            <a:ext cx="1018406" cy="848672"/>
          </a:xfrm>
          <a:prstGeom prst="rect">
            <a:avLst/>
          </a:prstGeom>
          <a:noFill/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1835696" y="2636912"/>
            <a:ext cx="619268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Základní škola Kynšperk nad Ohří,</a:t>
            </a:r>
          </a:p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okres Sokolov, příspěvková organizace,</a:t>
            </a:r>
          </a:p>
          <a:p>
            <a:pPr marL="0" marR="0" lvl="0" indent="1825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Calibri" pitchFamily="34" charset="0"/>
              </a:rPr>
              <a:t>Komenského 540, Kynšperk nad Ohří, 357 51</a:t>
            </a:r>
            <a:endParaRPr kumimoji="0" lang="cs-CZ" sz="16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76635" y="5373216"/>
            <a:ext cx="62265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indent="182563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+mj-lt"/>
                <a:ea typeface="Calibri" pitchFamily="34" charset="0"/>
                <a:cs typeface="Calibri" pitchFamily="34" charset="0"/>
              </a:rPr>
              <a:t>Registrační číslo projektu: CZ.1.07/1.4.00/21.2970</a:t>
            </a:r>
            <a:endParaRPr lang="cs-CZ" sz="1600" dirty="0" smtClean="0">
              <a:latin typeface="+mj-lt"/>
            </a:endParaRPr>
          </a:p>
          <a:p>
            <a:pPr lvl="0" indent="182563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+mj-lt"/>
                <a:ea typeface="Calibri" pitchFamily="34" charset="0"/>
                <a:cs typeface="Calibri" pitchFamily="34" charset="0"/>
              </a:rPr>
              <a:t>Název projektu: Poznáváme sebe a svět, chceme poznat více</a:t>
            </a:r>
            <a:endParaRPr lang="cs-CZ" sz="1600" dirty="0" smtClean="0">
              <a:latin typeface="+mj-lt"/>
            </a:endParaRPr>
          </a:p>
          <a:p>
            <a:endParaRPr lang="cs-CZ" sz="1600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600" y="3861048"/>
            <a:ext cx="73552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latin typeface="+mj-lt"/>
              </a:rPr>
              <a:t>Autorem materiálu a všech jeho částí, </a:t>
            </a:r>
            <a:br>
              <a:rPr lang="cs-CZ" sz="1600" dirty="0" smtClean="0">
                <a:latin typeface="+mj-lt"/>
              </a:rPr>
            </a:br>
            <a:r>
              <a:rPr lang="cs-CZ" sz="1600" dirty="0" smtClean="0">
                <a:latin typeface="+mj-lt"/>
              </a:rPr>
              <a:t>pokud není uvedeno jinak,  je Mgr. Margita Malá.</a:t>
            </a:r>
          </a:p>
          <a:p>
            <a:pPr algn="ctr"/>
            <a:r>
              <a:rPr lang="cs-CZ" sz="1600" dirty="0" smtClean="0">
                <a:latin typeface="+mj-lt"/>
              </a:rPr>
              <a:t>Dostupné z </a:t>
            </a:r>
            <a:r>
              <a:rPr lang="cs-CZ" sz="1600" u="sng" dirty="0" smtClean="0">
                <a:latin typeface="+mj-lt"/>
                <a:hlinkClick r:id="rId4"/>
              </a:rPr>
              <a:t>http://kynsperk.cz/mestske-organizace/zakladni-skola/</a:t>
            </a:r>
            <a:r>
              <a:rPr lang="cs-CZ" sz="1600" dirty="0" smtClean="0">
                <a:latin typeface="+mj-lt"/>
              </a:rPr>
              <a:t>, </a:t>
            </a:r>
          </a:p>
          <a:p>
            <a:pPr algn="ctr"/>
            <a:r>
              <a:rPr lang="cs-CZ" sz="1600" dirty="0" smtClean="0">
                <a:latin typeface="+mj-lt"/>
              </a:rPr>
              <a:t>financovaného z ESF a státního rozpočtu ČR. </a:t>
            </a:r>
          </a:p>
          <a:p>
            <a:pPr algn="ctr"/>
            <a:r>
              <a:rPr lang="cs-CZ" sz="1600" dirty="0" smtClean="0">
                <a:latin typeface="+mj-lt"/>
              </a:rPr>
              <a:t>Provozováno Základní školou v Kynšperku nad Ohří.</a:t>
            </a:r>
            <a:endParaRPr lang="cs-CZ" sz="1600" dirty="0">
              <a:latin typeface="+mj-lt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136904" cy="417646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400" dirty="0" smtClean="0">
                <a:latin typeface="+mj-lt"/>
              </a:rPr>
              <a:t>Typ interakce		     	Aktivita</a:t>
            </a:r>
          </a:p>
          <a:p>
            <a:pPr>
              <a:buNone/>
            </a:pPr>
            <a:r>
              <a:rPr lang="cs-CZ" sz="1400" dirty="0" smtClean="0">
                <a:latin typeface="+mj-lt"/>
              </a:rPr>
              <a:t>Anotace 		     		</a:t>
            </a:r>
            <a:r>
              <a:rPr lang="cs-CZ" sz="1400" dirty="0" smtClean="0"/>
              <a:t>Materiál slouží k procvičování vzorů rodu 				ženského. Lze jej též využít již při vyvozování 				vzorů.</a:t>
            </a:r>
          </a:p>
          <a:p>
            <a:pPr>
              <a:buNone/>
            </a:pPr>
            <a:r>
              <a:rPr lang="cs-CZ" sz="1400" dirty="0" smtClean="0">
                <a:latin typeface="+mj-lt"/>
              </a:rPr>
              <a:t/>
            </a:r>
            <a:br>
              <a:rPr lang="cs-CZ" sz="1400" dirty="0" smtClean="0">
                <a:latin typeface="+mj-lt"/>
              </a:rPr>
            </a:br>
            <a:r>
              <a:rPr lang="cs-CZ" sz="1400" dirty="0" smtClean="0">
                <a:latin typeface="+mj-lt"/>
              </a:rPr>
              <a:t>			     	Kvíz obsahuje 16 otázek.  U každé odpovědi je  </a:t>
            </a:r>
            <a:br>
              <a:rPr lang="cs-CZ" sz="1400" dirty="0" smtClean="0">
                <a:latin typeface="+mj-lt"/>
              </a:rPr>
            </a:br>
            <a:r>
              <a:rPr lang="cs-CZ" sz="1400" dirty="0" smtClean="0">
                <a:latin typeface="+mj-lt"/>
              </a:rPr>
              <a:t>                                                	správnost navolena na ťuknutí na danou z 				možností.</a:t>
            </a:r>
          </a:p>
          <a:p>
            <a:pPr>
              <a:buNone/>
            </a:pPr>
            <a:r>
              <a:rPr lang="cs-CZ" sz="1400" dirty="0" smtClean="0">
                <a:latin typeface="+mj-lt"/>
              </a:rPr>
              <a:t>Očekávaný výstup			</a:t>
            </a:r>
            <a:r>
              <a:rPr lang="pl-PL" sz="1400" dirty="0" smtClean="0"/>
              <a:t>Dodržuje pravopis i/y na základě znalosti.</a:t>
            </a:r>
            <a:endParaRPr lang="cs-CZ" sz="1400" dirty="0" smtClean="0">
              <a:latin typeface="+mj-lt"/>
            </a:endParaRPr>
          </a:p>
          <a:p>
            <a:pPr>
              <a:buNone/>
            </a:pPr>
            <a:r>
              <a:rPr lang="cs-CZ" sz="1400" dirty="0" smtClean="0">
                <a:latin typeface="+mj-lt"/>
              </a:rPr>
              <a:t>Speciální vzdělávací potřeby		Žádné</a:t>
            </a:r>
          </a:p>
          <a:p>
            <a:pPr>
              <a:buNone/>
            </a:pPr>
            <a:r>
              <a:rPr lang="cs-CZ" sz="1400" dirty="0" smtClean="0">
                <a:latin typeface="+mj-lt"/>
              </a:rPr>
              <a:t>Klíčová slova 		     	</a:t>
            </a:r>
            <a:r>
              <a:rPr lang="cs-CZ" sz="1400" dirty="0" smtClean="0">
                <a:latin typeface="+mj-lt"/>
              </a:rPr>
              <a:t>vzor</a:t>
            </a:r>
            <a:r>
              <a:rPr lang="cs-CZ" sz="1400" dirty="0" smtClean="0">
                <a:latin typeface="+mj-lt"/>
              </a:rPr>
              <a:t>, rod ženský</a:t>
            </a:r>
          </a:p>
          <a:p>
            <a:pPr>
              <a:buNone/>
            </a:pPr>
            <a:r>
              <a:rPr lang="cs-CZ" sz="1400" dirty="0" smtClean="0">
                <a:latin typeface="+mj-lt"/>
              </a:rPr>
              <a:t>Druh učebního materiálu	     	Prezentace PowerPoint 2007</a:t>
            </a:r>
          </a:p>
          <a:p>
            <a:pPr>
              <a:buNone/>
            </a:pPr>
            <a:r>
              <a:rPr lang="cs-CZ" sz="1400" dirty="0" smtClean="0">
                <a:latin typeface="+mj-lt"/>
              </a:rPr>
              <a:t>Stupeň základního vzdělávání     	První stupeň</a:t>
            </a:r>
          </a:p>
          <a:p>
            <a:pPr>
              <a:buNone/>
            </a:pPr>
            <a:r>
              <a:rPr lang="cs-CZ" sz="1400" dirty="0" smtClean="0">
                <a:latin typeface="+mj-lt"/>
              </a:rPr>
              <a:t>Cílová skupina 		     	Žák </a:t>
            </a:r>
          </a:p>
          <a:p>
            <a:pPr>
              <a:buNone/>
            </a:pPr>
            <a:r>
              <a:rPr lang="cs-CZ" sz="1400" dirty="0" smtClean="0">
                <a:latin typeface="+mj-lt"/>
              </a:rPr>
              <a:t>Typická věková kategorie/ročník 	10 - 11 let / 5. </a:t>
            </a:r>
            <a:r>
              <a:rPr lang="cs-CZ" sz="1600" dirty="0" smtClean="0">
                <a:latin typeface="+mj-lt"/>
              </a:rPr>
              <a:t/>
            </a:r>
            <a:br>
              <a:rPr lang="cs-CZ" sz="1600" dirty="0" smtClean="0">
                <a:latin typeface="+mj-lt"/>
              </a:rPr>
            </a:br>
            <a:r>
              <a:rPr lang="cs-CZ" sz="1400" dirty="0" smtClean="0">
                <a:latin typeface="+mj-lt"/>
              </a:rPr>
              <a:t> 	</a:t>
            </a:r>
            <a:r>
              <a:rPr lang="cs-CZ" sz="1600" dirty="0" smtClean="0">
                <a:latin typeface="+mj-lt"/>
              </a:rPr>
              <a:t>	</a:t>
            </a:r>
            <a:endParaRPr lang="cs-CZ" sz="1600" dirty="0">
              <a:latin typeface="+mj-lt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67544" y="692696"/>
            <a:ext cx="7920880" cy="777329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dirty="0" smtClean="0">
                <a:solidFill>
                  <a:schemeClr val="accent3"/>
                </a:solidFill>
              </a:rPr>
              <a:t>Vzory rodu ženského </a:t>
            </a:r>
            <a:br>
              <a:rPr lang="cs-CZ" sz="3600" b="1" dirty="0" smtClean="0">
                <a:solidFill>
                  <a:schemeClr val="accent3"/>
                </a:solidFill>
              </a:rPr>
            </a:br>
            <a:r>
              <a:rPr lang="cs-CZ" sz="3600" b="1" dirty="0" smtClean="0">
                <a:solidFill>
                  <a:schemeClr val="accent3"/>
                </a:solidFill>
              </a:rPr>
              <a:t>- procvičování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204864"/>
            <a:ext cx="6984776" cy="29893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</a:rPr>
              <a:t>Vytvořeno dne		  	  9.11. 2011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Ověřeno dne			10. 11. 2011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Kým				</a:t>
            </a:r>
            <a:r>
              <a:rPr lang="cs-CZ" sz="1800" dirty="0" smtClean="0">
                <a:latin typeface="+mj-lt"/>
              </a:rPr>
              <a:t>Mgr. Margitou </a:t>
            </a:r>
            <a:r>
              <a:rPr lang="cs-CZ" sz="1800" dirty="0" smtClean="0">
                <a:latin typeface="+mj-lt"/>
              </a:rPr>
              <a:t>Malou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Ve třídě:			V. B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Zveřejněno			30. 11. 2011</a:t>
            </a:r>
            <a:endParaRPr lang="cs-CZ" sz="1800" dirty="0">
              <a:latin typeface="+mj-lt"/>
            </a:endParaRPr>
          </a:p>
        </p:txBody>
      </p:sp>
      <p:pic>
        <p:nvPicPr>
          <p:cNvPr id="4" name="Obrázek 1" descr="imagesCAVMW5B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869160"/>
            <a:ext cx="4752528" cy="882392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67544" y="908720"/>
            <a:ext cx="7920880" cy="777329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Vzory rodu ženského </a:t>
            </a:r>
            <a:br>
              <a:rPr lang="cs-CZ" sz="3200" b="1" dirty="0" smtClean="0">
                <a:solidFill>
                  <a:schemeClr val="accent3"/>
                </a:solidFill>
              </a:rPr>
            </a:br>
            <a:r>
              <a:rPr lang="cs-CZ" sz="3200" b="1" dirty="0" smtClean="0">
                <a:solidFill>
                  <a:schemeClr val="accent3"/>
                </a:solidFill>
              </a:rPr>
              <a:t>- procvičování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algn="ctr"/>
            <a:r>
              <a:rPr lang="cs-CZ" sz="2800" b="1" smtClean="0">
                <a:solidFill>
                  <a:schemeClr val="accent3"/>
                </a:solidFill>
              </a:rPr>
              <a:t>v mrkv__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95936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í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95936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i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995936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</a:t>
            </a:r>
            <a:r>
              <a:rPr lang="cs-CZ" sz="2600" smtClean="0"/>
              <a:t>y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6016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56388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i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56388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y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56388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í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691952" y="2141240"/>
            <a:ext cx="7854696" cy="720080"/>
          </a:xfrm>
          <a:prstGeom prst="rect">
            <a:avLst/>
          </a:prstGeom>
        </p:spPr>
        <p:txBody>
          <a:bodyPr vert="horz" lIns="182880" tIns="0">
            <a:normAutofit/>
          </a:bodyPr>
          <a:lstStyle/>
          <a:p>
            <a:pPr marL="36576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800" b="1" smtClean="0">
                <a:solidFill>
                  <a:schemeClr val="accent3"/>
                </a:solidFill>
              </a:rPr>
              <a:t>na konci chodb__</a:t>
            </a:r>
            <a:endParaRPr kumimoji="0" lang="cs-CZ" sz="2800" b="1" i="0" u="none" strike="noStrike" kern="1200" cap="none" spc="0" normalizeH="0" baseline="0" noProof="0" smtClean="0">
              <a:ln>
                <a:noFill/>
              </a:ln>
              <a:solidFill>
                <a:schemeClr val="accent3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smtClean="0">
                <a:solidFill>
                  <a:srgbClr val="1B587C"/>
                </a:solidFill>
              </a:rPr>
              <a:t>kolem své os__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427984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</a:t>
            </a:r>
            <a:r>
              <a:rPr lang="cs-CZ" sz="2600" smtClean="0"/>
              <a:t>ý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427984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</a:t>
            </a:r>
            <a:r>
              <a:rPr lang="cs-CZ" sz="2600" smtClean="0"/>
              <a:t>i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4427984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</a:t>
            </a:r>
            <a:r>
              <a:rPr lang="cs-CZ" sz="2600" smtClean="0"/>
              <a:t>y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249289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371703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52120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smtClean="0">
                <a:solidFill>
                  <a:srgbClr val="1B587C"/>
                </a:solidFill>
              </a:rPr>
              <a:t>patří mezi šelm__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707904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y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707904" y="2852936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í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707904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3068960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algn="ctr"/>
            <a:r>
              <a:rPr lang="cs-CZ" smtClean="0"/>
              <a:t>Která   řeka protéká Prahou?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Labe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Vltava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Ohře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393305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1960" y="242088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algn="ctr"/>
            <a:r>
              <a:rPr lang="cs-CZ" smtClean="0"/>
              <a:t>Nejdelší řeka ČR je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Vltava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Labe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Odra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3068960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algn="ctr"/>
            <a:r>
              <a:rPr lang="cs-CZ" smtClean="0"/>
              <a:t>Největší rybník v ČR je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Sýkorák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Rožmberk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Černý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328498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smtClean="0">
                <a:solidFill>
                  <a:srgbClr val="1B587C"/>
                </a:solidFill>
              </a:rPr>
              <a:t>hranice naší vlast__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347864" y="3501008"/>
            <a:ext cx="388843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y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419872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i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347864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</a:t>
            </a:r>
            <a:r>
              <a:rPr lang="cs-CZ" sz="2600" smtClean="0"/>
              <a:t>í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1960" y="242088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smtClean="0">
                <a:solidFill>
                  <a:srgbClr val="1B587C"/>
                </a:solidFill>
              </a:rPr>
              <a:t>ředitelství škol__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707904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>
              <a:spcBef>
                <a:spcPct val="20000"/>
              </a:spcBef>
              <a:buClr>
                <a:schemeClr val="accent3"/>
              </a:buClr>
              <a:buSzPct val="95000"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</a:t>
            </a:r>
            <a:r>
              <a:rPr lang="cs-CZ" sz="2600" smtClean="0"/>
              <a:t>y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707904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</a:t>
            </a:r>
            <a:r>
              <a:rPr lang="cs-CZ" sz="2600" smtClean="0"/>
              <a:t>í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707904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263691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3068960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smtClean="0">
                <a:solidFill>
                  <a:srgbClr val="1B587C"/>
                </a:solidFill>
              </a:rPr>
              <a:t>nadměrné velikost__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851920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ý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851920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i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851920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í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393305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242088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smtClean="0">
                <a:solidFill>
                  <a:srgbClr val="1B587C"/>
                </a:solidFill>
              </a:rPr>
              <a:t>pohádkové postav__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92392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i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2392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ý 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92392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y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6016" y="371703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88024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54696" cy="720080"/>
          </a:xfrm>
        </p:spPr>
        <p:txBody>
          <a:bodyPr>
            <a:no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smtClean="0">
                <a:solidFill>
                  <a:srgbClr val="1B587C"/>
                </a:solidFill>
              </a:rPr>
              <a:t>na železnic__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3168352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y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i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í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67944" y="393305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95936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67944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smtClean="0">
                <a:solidFill>
                  <a:srgbClr val="1B587C"/>
                </a:solidFill>
              </a:rPr>
              <a:t>čerstvé potravin__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563888" y="3501008"/>
            <a:ext cx="367240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</a:t>
            </a:r>
            <a:r>
              <a:rPr kumimoji="0" lang="cs-CZ" sz="2600" b="0" i="0" u="none" strike="noStrike" kern="120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56388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</a:t>
            </a:r>
            <a:r>
              <a:rPr lang="cs-CZ" sz="2600" smtClean="0"/>
              <a:t>ý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563888" y="4149080"/>
            <a:ext cx="4032448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y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2636912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371703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smtClean="0">
                <a:solidFill>
                  <a:srgbClr val="1B587C"/>
                </a:solidFill>
              </a:rPr>
              <a:t>jdeme na houb__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915816" y="3501008"/>
            <a:ext cx="6192688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í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915816" y="2924944"/>
            <a:ext cx="7560840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</a:t>
            </a:r>
            <a:r>
              <a:rPr lang="cs-CZ" sz="2600" noProof="0" smtClean="0"/>
              <a:t>i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915816" y="4149080"/>
            <a:ext cx="633670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y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256490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3717032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314096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smtClean="0">
                <a:solidFill>
                  <a:srgbClr val="1B587C"/>
                </a:solidFill>
              </a:rPr>
              <a:t>Voda v konv__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4320480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y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i</a:t>
            </a: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í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393305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2420888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3212976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7851648" cy="923528"/>
          </a:xfrm>
        </p:spPr>
        <p:txBody>
          <a:bodyPr/>
          <a:lstStyle/>
          <a:p>
            <a:pPr algn="ctr"/>
            <a:r>
              <a:rPr lang="cs-CZ" smtClean="0"/>
              <a:t>Urči pravopis: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54696" cy="720080"/>
          </a:xfrm>
        </p:spPr>
        <p:txBody>
          <a:bodyPr>
            <a:normAutofit/>
          </a:bodyPr>
          <a:lstStyle/>
          <a:p>
            <a:pPr lvl="0" algn="ctr">
              <a:buClr>
                <a:srgbClr val="F07F09"/>
              </a:buClr>
              <a:defRPr/>
            </a:pPr>
            <a:r>
              <a:rPr lang="cs-CZ" sz="2800" b="1" smtClean="0">
                <a:solidFill>
                  <a:srgbClr val="1B587C"/>
                </a:solidFill>
              </a:rPr>
              <a:t>sladkovodní ryb__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2843808" y="3501008"/>
            <a:ext cx="4320480" cy="720080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í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843808" y="2924944"/>
            <a:ext cx="3096344" cy="648072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</a:t>
            </a:r>
            <a:r>
              <a:rPr lang="cs-CZ" sz="2600" smtClean="0"/>
              <a:t>y</a:t>
            </a: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8" y="4149080"/>
            <a:ext cx="3096344" cy="57606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514350" marR="4572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i</a:t>
            </a:r>
            <a:endParaRPr kumimoji="0" lang="cs-CZ" sz="2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3861048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2492896"/>
            <a:ext cx="86677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3284984"/>
            <a:ext cx="76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195</TotalTime>
  <Words>328</Words>
  <Application>Microsoft Office PowerPoint</Application>
  <PresentationFormat>Předvádění na obrazovce (4:3)</PresentationFormat>
  <Paragraphs>126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Aspekt</vt:lpstr>
      <vt:lpstr>Identifikátor materiálu: III/2-1/9 Vzory rodu ženského - procvičování</vt:lpstr>
      <vt:lpstr>Prezentace aplikace PowerPoint</vt:lpstr>
      <vt:lpstr>Prezentace aplikace PowerPoint</vt:lpstr>
      <vt:lpstr>Urči pravopis:</vt:lpstr>
      <vt:lpstr>Urči pravopis:</vt:lpstr>
      <vt:lpstr>Urči pravopis:</vt:lpstr>
      <vt:lpstr>Urči pravopis:</vt:lpstr>
      <vt:lpstr>Urči pravopis:</vt:lpstr>
      <vt:lpstr>Urči pravopis:</vt:lpstr>
      <vt:lpstr>Urči pravopis:</vt:lpstr>
      <vt:lpstr>Urči pravopis:</vt:lpstr>
      <vt:lpstr>Urči pravopis:</vt:lpstr>
      <vt:lpstr>Urči pravopis:</vt:lpstr>
      <vt:lpstr>Urči pravopis:</vt:lpstr>
      <vt:lpstr>Urči pravopis:</vt:lpstr>
      <vt:lpstr>Urči pravopis:</vt:lpstr>
      <vt:lpstr>Urči pravopis:</vt:lpstr>
      <vt:lpstr>Urči pravopis:</vt:lpstr>
      <vt:lpstr>Urči pravopis: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- kvíz</dc:title>
  <cp:lastModifiedBy>Učitel</cp:lastModifiedBy>
  <cp:revision>105</cp:revision>
  <dcterms:modified xsi:type="dcterms:W3CDTF">2012-05-10T04:18:59Z</dcterms:modified>
</cp:coreProperties>
</file>