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22"/>
  </p:notesMasterIdLst>
  <p:sldIdLst>
    <p:sldId id="257" r:id="rId2"/>
    <p:sldId id="258" r:id="rId3"/>
    <p:sldId id="260" r:id="rId4"/>
    <p:sldId id="256" r:id="rId5"/>
    <p:sldId id="265" r:id="rId6"/>
    <p:sldId id="262" r:id="rId7"/>
    <p:sldId id="263" r:id="rId8"/>
    <p:sldId id="261" r:id="rId9"/>
    <p:sldId id="264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6" r:id="rId20"/>
    <p:sldId id="277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244B5C-405F-44ED-BB93-866A1A20AC36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E6EC87-3CBB-41EA-9DC2-448309AF492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56693154-D26C-4999-A7DD-D020963279E1}" type="datetime1">
              <a:rPr lang="cs-CZ" smtClean="0"/>
              <a:pPr/>
              <a:t>10.5.2012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92B3EC-1852-42C7-BB20-D4164532AAB7}" type="datetime1">
              <a:rPr lang="cs-CZ" smtClean="0"/>
              <a:pPr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328CE4-F933-4799-9FAF-EF5DF064030A}" type="datetime1">
              <a:rPr lang="cs-CZ" smtClean="0"/>
              <a:pPr/>
              <a:t>10.5.2012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2327165C-8F51-4289-A997-5201B4EEFB15}" type="datetime1">
              <a:rPr lang="cs-CZ" smtClean="0"/>
              <a:pPr/>
              <a:t>10.5.2012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046A3B0E-DBC7-4CC4-9DA9-33F968902339}" type="datetime1">
              <a:rPr lang="cs-CZ" smtClean="0"/>
              <a:pPr/>
              <a:t>10.5.2012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EBB267-F9AA-4AA4-927D-64647C44F9A2}" type="datetime1">
              <a:rPr lang="cs-CZ" smtClean="0"/>
              <a:pPr/>
              <a:t>10.5.2012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214F1A-F1EE-4790-81D7-7C076F8FDA88}" type="datetime1">
              <a:rPr lang="cs-CZ" smtClean="0"/>
              <a:pPr/>
              <a:t>10.5.2012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E17E2-7FBC-4B5B-9E48-5306E0834874}" type="datetime1">
              <a:rPr lang="cs-CZ" smtClean="0"/>
              <a:pPr/>
              <a:t>10.5.2012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499DCF9B-BAEF-490E-868D-5A1F252BC828}" type="datetime1">
              <a:rPr lang="cs-CZ" smtClean="0"/>
              <a:pPr/>
              <a:t>10.5.2012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2B355-2B19-428C-825A-FB54FFFFB8C4}" type="datetime1">
              <a:rPr lang="cs-CZ" smtClean="0"/>
              <a:pPr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68BA7059-B407-4160-9951-700AFDEBA453}" type="datetime1">
              <a:rPr lang="cs-CZ" smtClean="0"/>
              <a:pPr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21A96E2C-3BF8-4E1D-954A-09628546CE0A}" type="datetime1">
              <a:rPr lang="cs-CZ" smtClean="0"/>
              <a:pPr/>
              <a:t>10.5.2012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kynsperk.cz/mestske-organizace/zakladni-skola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1484784"/>
            <a:ext cx="8208912" cy="993353"/>
          </a:xfrm>
        </p:spPr>
        <p:txBody>
          <a:bodyPr>
            <a:normAutofit/>
          </a:bodyPr>
          <a:lstStyle/>
          <a:p>
            <a:pPr algn="ctr"/>
            <a:r>
              <a:rPr lang="cs-CZ" sz="2800" b="1" smtClean="0">
                <a:solidFill>
                  <a:schemeClr val="tx1"/>
                </a:solidFill>
              </a:rPr>
              <a:t>Identifikátor materiálu: III/2-1/10</a:t>
            </a:r>
            <a:br>
              <a:rPr lang="cs-CZ" sz="2800" b="1" smtClean="0">
                <a:solidFill>
                  <a:schemeClr val="tx1"/>
                </a:solidFill>
              </a:rPr>
            </a:br>
            <a:r>
              <a:rPr lang="cs-CZ" sz="2800" b="1" smtClean="0">
                <a:solidFill>
                  <a:schemeClr val="tx1"/>
                </a:solidFill>
              </a:rPr>
              <a:t>Vzory podstatných jmen- </a:t>
            </a:r>
            <a:r>
              <a:rPr lang="cs-CZ" sz="2800" b="1" dirty="0" smtClean="0">
                <a:solidFill>
                  <a:schemeClr val="tx1"/>
                </a:solidFill>
              </a:rPr>
              <a:t>procvičování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1</a:t>
            </a:fld>
            <a:endParaRPr lang="cs-CZ"/>
          </a:p>
        </p:txBody>
      </p:sp>
      <p:pic>
        <p:nvPicPr>
          <p:cNvPr id="5121" name="Obrázek 1" descr="imagesCAVMW5B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71736" y="285728"/>
            <a:ext cx="4506496" cy="836712"/>
          </a:xfrm>
          <a:prstGeom prst="rect">
            <a:avLst/>
          </a:prstGeom>
          <a:noFill/>
        </p:spPr>
      </p:pic>
      <p:pic>
        <p:nvPicPr>
          <p:cNvPr id="5122" name="Obrázek 0" descr="logo zs.jpg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403648" y="2636912"/>
            <a:ext cx="1018406" cy="848672"/>
          </a:xfrm>
          <a:prstGeom prst="rect">
            <a:avLst/>
          </a:prstGeom>
          <a:noFill/>
        </p:spPr>
      </p:pic>
      <p:sp>
        <p:nvSpPr>
          <p:cNvPr id="5123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5124" name="Rectangle 4"/>
          <p:cNvSpPr>
            <a:spLocks noChangeArrowheads="1"/>
          </p:cNvSpPr>
          <p:nvPr/>
        </p:nvSpPr>
        <p:spPr bwMode="auto">
          <a:xfrm>
            <a:off x="1835696" y="2636912"/>
            <a:ext cx="6192688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182563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itchFamily="34" charset="0"/>
                <a:cs typeface="Calibri" pitchFamily="34" charset="0"/>
              </a:rPr>
              <a:t>Základní škola Kynšperk nad Ohří,</a:t>
            </a:r>
          </a:p>
          <a:p>
            <a:pPr marL="0" marR="0" lvl="0" indent="182563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itchFamily="34" charset="0"/>
                <a:cs typeface="Calibri" pitchFamily="34" charset="0"/>
              </a:rPr>
              <a:t>okres Sokolov, příspěvková organizace,</a:t>
            </a:r>
          </a:p>
          <a:p>
            <a:pPr marL="0" marR="0" lvl="0" indent="182563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itchFamily="34" charset="0"/>
                <a:cs typeface="Calibri" pitchFamily="34" charset="0"/>
              </a:rPr>
              <a:t>Komenského 540, Kynšperk nad Ohří, 357 51</a:t>
            </a:r>
            <a:endParaRPr kumimoji="0" lang="cs-CZ" sz="160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676635" y="5373216"/>
            <a:ext cx="622651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 indent="182563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latin typeface="+mj-lt"/>
                <a:ea typeface="Calibri" pitchFamily="34" charset="0"/>
                <a:cs typeface="Calibri" pitchFamily="34" charset="0"/>
              </a:rPr>
              <a:t>Registrační číslo projektu: CZ.1.07/1.4.00/21.2970</a:t>
            </a:r>
            <a:endParaRPr lang="cs-CZ" sz="1600" dirty="0" smtClean="0">
              <a:latin typeface="+mj-lt"/>
            </a:endParaRPr>
          </a:p>
          <a:p>
            <a:pPr lvl="0" indent="182563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latin typeface="+mj-lt"/>
                <a:ea typeface="Calibri" pitchFamily="34" charset="0"/>
                <a:cs typeface="Calibri" pitchFamily="34" charset="0"/>
              </a:rPr>
              <a:t>Název projektu: Poznáváme sebe a svět, chceme poznat více</a:t>
            </a:r>
            <a:endParaRPr lang="cs-CZ" sz="1600" dirty="0" smtClean="0">
              <a:latin typeface="+mj-lt"/>
            </a:endParaRPr>
          </a:p>
          <a:p>
            <a:endParaRPr lang="cs-CZ" sz="1600" dirty="0">
              <a:latin typeface="+mj-lt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971600" y="3861048"/>
            <a:ext cx="735523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>
                <a:latin typeface="+mj-lt"/>
              </a:rPr>
              <a:t>Autorem materiálu a všech jeho částí, </a:t>
            </a:r>
            <a:br>
              <a:rPr lang="cs-CZ" sz="1600" dirty="0" smtClean="0">
                <a:latin typeface="+mj-lt"/>
              </a:rPr>
            </a:br>
            <a:r>
              <a:rPr lang="cs-CZ" sz="1600" dirty="0" smtClean="0">
                <a:latin typeface="+mj-lt"/>
              </a:rPr>
              <a:t>pokud není uvedeno jinak,  je Mgr. Margita Malá.</a:t>
            </a:r>
          </a:p>
          <a:p>
            <a:pPr algn="ctr"/>
            <a:r>
              <a:rPr lang="cs-CZ" sz="1600" dirty="0" smtClean="0">
                <a:latin typeface="+mj-lt"/>
              </a:rPr>
              <a:t>Dostupné z </a:t>
            </a:r>
            <a:r>
              <a:rPr lang="cs-CZ" sz="1600" u="sng" dirty="0" smtClean="0">
                <a:latin typeface="+mj-lt"/>
                <a:hlinkClick r:id="rId4"/>
              </a:rPr>
              <a:t>http://kynsperk.cz/mestske-organizace/zakladni-skola/</a:t>
            </a:r>
            <a:r>
              <a:rPr lang="cs-CZ" sz="1600" dirty="0" smtClean="0">
                <a:latin typeface="+mj-lt"/>
              </a:rPr>
              <a:t>, </a:t>
            </a:r>
          </a:p>
          <a:p>
            <a:pPr algn="ctr"/>
            <a:r>
              <a:rPr lang="cs-CZ" sz="1600" dirty="0" smtClean="0">
                <a:latin typeface="+mj-lt"/>
              </a:rPr>
              <a:t>financovaného z ESF a státního rozpočtu ČR. </a:t>
            </a:r>
          </a:p>
          <a:p>
            <a:pPr algn="ctr"/>
            <a:r>
              <a:rPr lang="cs-CZ" sz="1600" dirty="0" smtClean="0">
                <a:latin typeface="+mj-lt"/>
              </a:rPr>
              <a:t>Provozováno Základní školou v Kynšperku nad Ohří.</a:t>
            </a:r>
            <a:endParaRPr lang="cs-CZ" sz="1600" dirty="0">
              <a:latin typeface="+mj-lt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20264769-77EF-4CD0-90DE-F7D7F2D423C4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628800"/>
            <a:ext cx="8136904" cy="4536504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1600" dirty="0" smtClean="0">
                <a:latin typeface="+mj-lt"/>
              </a:rPr>
              <a:t>Typ interakce		     	Aktivita</a:t>
            </a:r>
          </a:p>
          <a:p>
            <a:pPr>
              <a:buNone/>
            </a:pPr>
            <a:r>
              <a:rPr lang="cs-CZ" sz="1600" dirty="0" smtClean="0">
                <a:latin typeface="+mj-lt"/>
              </a:rPr>
              <a:t>Anotace 		     		</a:t>
            </a:r>
            <a:r>
              <a:rPr lang="cs-CZ" sz="1600" dirty="0" smtClean="0"/>
              <a:t>Materiál slouží k procvičování pravopisu 					koncovek podstatných jmen. </a:t>
            </a:r>
          </a:p>
          <a:p>
            <a:pPr>
              <a:buNone/>
            </a:pPr>
            <a:r>
              <a:rPr lang="cs-CZ" sz="1600" dirty="0" smtClean="0">
                <a:latin typeface="+mj-lt"/>
              </a:rPr>
              <a:t/>
            </a:r>
            <a:br>
              <a:rPr lang="cs-CZ" sz="1600" dirty="0" smtClean="0">
                <a:latin typeface="+mj-lt"/>
              </a:rPr>
            </a:br>
            <a:r>
              <a:rPr lang="cs-CZ" sz="1600" dirty="0" smtClean="0">
                <a:latin typeface="+mj-lt"/>
              </a:rPr>
              <a:t>			     	Kvíz obsahuje 16 otázek.  U každé odpovědi je  </a:t>
            </a:r>
            <a:br>
              <a:rPr lang="cs-CZ" sz="1600" dirty="0" smtClean="0">
                <a:latin typeface="+mj-lt"/>
              </a:rPr>
            </a:br>
            <a:r>
              <a:rPr lang="cs-CZ" sz="1600" dirty="0" smtClean="0">
                <a:latin typeface="+mj-lt"/>
              </a:rPr>
              <a:t>                                                	správnost navolena na ťuknutí na danou 					</a:t>
            </a:r>
            <a:r>
              <a:rPr lang="cs-CZ" sz="1600" dirty="0" smtClean="0"/>
              <a:t> z </a:t>
            </a:r>
            <a:r>
              <a:rPr lang="cs-CZ" sz="1600" dirty="0" smtClean="0">
                <a:latin typeface="+mj-lt"/>
              </a:rPr>
              <a:t>možností</a:t>
            </a:r>
            <a:r>
              <a:rPr lang="cs-CZ" sz="1600" dirty="0" smtClean="0">
                <a:latin typeface="+mj-lt"/>
              </a:rPr>
              <a:t>.</a:t>
            </a:r>
          </a:p>
          <a:p>
            <a:pPr>
              <a:buNone/>
            </a:pPr>
            <a:r>
              <a:rPr lang="cs-CZ" sz="1600" dirty="0" smtClean="0">
                <a:latin typeface="+mj-lt"/>
              </a:rPr>
              <a:t>Očekávaný výstup			</a:t>
            </a:r>
            <a:r>
              <a:rPr lang="pl-PL" sz="1600" dirty="0" smtClean="0"/>
              <a:t>Dodržuje pravopis i/y na základě znalosti.</a:t>
            </a:r>
            <a:endParaRPr lang="cs-CZ" sz="1600" dirty="0" smtClean="0">
              <a:latin typeface="+mj-lt"/>
            </a:endParaRPr>
          </a:p>
          <a:p>
            <a:pPr>
              <a:buNone/>
            </a:pPr>
            <a:r>
              <a:rPr lang="cs-CZ" sz="1600" dirty="0" smtClean="0">
                <a:latin typeface="+mj-lt"/>
              </a:rPr>
              <a:t>Speciální vzdělávací potřeby		Žádné</a:t>
            </a:r>
          </a:p>
          <a:p>
            <a:pPr>
              <a:buNone/>
            </a:pPr>
            <a:r>
              <a:rPr lang="cs-CZ" sz="1600" dirty="0" smtClean="0">
                <a:latin typeface="+mj-lt"/>
              </a:rPr>
              <a:t>Klíčová slova 		     	Vzor, podstatné jméno </a:t>
            </a:r>
          </a:p>
          <a:p>
            <a:pPr>
              <a:buNone/>
            </a:pPr>
            <a:r>
              <a:rPr lang="cs-CZ" sz="1600" dirty="0" smtClean="0">
                <a:latin typeface="+mj-lt"/>
              </a:rPr>
              <a:t>Druh učebního materiálu	     	Prezentace PowerPoint 2007</a:t>
            </a:r>
          </a:p>
          <a:p>
            <a:pPr>
              <a:buNone/>
            </a:pPr>
            <a:r>
              <a:rPr lang="cs-CZ" sz="1600" dirty="0" smtClean="0">
                <a:latin typeface="+mj-lt"/>
              </a:rPr>
              <a:t>Stupeň základního vzdělávání     		První stupeň</a:t>
            </a:r>
          </a:p>
          <a:p>
            <a:pPr>
              <a:buNone/>
            </a:pPr>
            <a:r>
              <a:rPr lang="cs-CZ" sz="1600" dirty="0" smtClean="0">
                <a:latin typeface="+mj-lt"/>
              </a:rPr>
              <a:t>Cílová skupina 		     	Žák </a:t>
            </a:r>
          </a:p>
          <a:p>
            <a:pPr>
              <a:buNone/>
            </a:pPr>
            <a:r>
              <a:rPr lang="cs-CZ" sz="1600" dirty="0" smtClean="0">
                <a:latin typeface="+mj-lt"/>
              </a:rPr>
              <a:t>Typická věková kategorie/ročník 		10 - 11 let / 5. </a:t>
            </a:r>
            <a:br>
              <a:rPr lang="cs-CZ" sz="1600" dirty="0" smtClean="0">
                <a:latin typeface="+mj-lt"/>
              </a:rPr>
            </a:br>
            <a:r>
              <a:rPr lang="cs-CZ" sz="1400" dirty="0" smtClean="0">
                <a:latin typeface="+mj-lt"/>
              </a:rPr>
              <a:t> 	</a:t>
            </a:r>
            <a:r>
              <a:rPr lang="cs-CZ" sz="1600" dirty="0" smtClean="0">
                <a:latin typeface="+mj-lt"/>
              </a:rPr>
              <a:t>	</a:t>
            </a:r>
            <a:endParaRPr lang="cs-CZ" sz="1600" dirty="0">
              <a:latin typeface="+mj-lt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467544" y="260648"/>
            <a:ext cx="7920880" cy="777329"/>
          </a:xfrm>
          <a:prstGeom prst="rect">
            <a:avLst/>
          </a:prstGeom>
        </p:spPr>
        <p:txBody>
          <a:bodyPr anchor="ctr">
            <a:no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3600" b="1" smtClean="0">
                <a:solidFill>
                  <a:schemeClr val="accent3"/>
                </a:solidFill>
              </a:rPr>
              <a:t>Vzory podstatných jmen</a:t>
            </a:r>
            <a:r>
              <a:rPr lang="cs-CZ" sz="3600" b="1" dirty="0" smtClean="0">
                <a:solidFill>
                  <a:schemeClr val="accent3"/>
                </a:solidFill>
              </a:rPr>
              <a:t/>
            </a:r>
            <a:br>
              <a:rPr lang="cs-CZ" sz="3600" b="1" dirty="0" smtClean="0">
                <a:solidFill>
                  <a:schemeClr val="accent3"/>
                </a:solidFill>
              </a:rPr>
            </a:br>
            <a:r>
              <a:rPr lang="cs-CZ" sz="3600" b="1" dirty="0" smtClean="0">
                <a:solidFill>
                  <a:schemeClr val="accent3"/>
                </a:solidFill>
              </a:rPr>
              <a:t>- procvičování</a:t>
            </a:r>
            <a:endParaRPr kumimoji="0" lang="cs-CZ" sz="3600" b="0" i="0" u="none" strike="noStrike" kern="1200" cap="none" spc="0" normalizeH="0" baseline="0" noProof="0" dirty="0">
              <a:ln>
                <a:noFill/>
              </a:ln>
              <a:solidFill>
                <a:schemeClr val="tx2">
                  <a:satMod val="130000"/>
                </a:schemeClr>
              </a:solidFill>
              <a:effectLst>
                <a:outerShdw blurRad="50000" dist="30000" dir="5400000" algn="tl" rotWithShape="0">
                  <a:srgbClr val="000000">
                    <a:alpha val="3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20264769-77EF-4CD0-90DE-F7D7F2D423C4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115616" y="2204864"/>
            <a:ext cx="6984776" cy="223224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800" dirty="0" smtClean="0">
                <a:latin typeface="+mj-lt"/>
              </a:rPr>
              <a:t>Vytvořeno dne		  </a:t>
            </a:r>
            <a:r>
              <a:rPr lang="cs-CZ" sz="1800" smtClean="0">
                <a:latin typeface="+mj-lt"/>
              </a:rPr>
              <a:t>	11.11</a:t>
            </a:r>
            <a:r>
              <a:rPr lang="cs-CZ" sz="1800" dirty="0" smtClean="0">
                <a:latin typeface="+mj-lt"/>
              </a:rPr>
              <a:t>. 2011</a:t>
            </a:r>
          </a:p>
          <a:p>
            <a:pPr>
              <a:buNone/>
            </a:pPr>
            <a:r>
              <a:rPr lang="cs-CZ" sz="1800" dirty="0" smtClean="0">
                <a:latin typeface="+mj-lt"/>
              </a:rPr>
              <a:t>Ověřeno dne		</a:t>
            </a:r>
            <a:r>
              <a:rPr lang="cs-CZ" sz="1800" smtClean="0">
                <a:latin typeface="+mj-lt"/>
              </a:rPr>
              <a:t>	14. </a:t>
            </a:r>
            <a:r>
              <a:rPr lang="cs-CZ" sz="1800" dirty="0" smtClean="0">
                <a:latin typeface="+mj-lt"/>
              </a:rPr>
              <a:t>11. 2011</a:t>
            </a:r>
          </a:p>
          <a:p>
            <a:pPr>
              <a:buNone/>
            </a:pPr>
            <a:r>
              <a:rPr lang="cs-CZ" sz="1800" dirty="0" smtClean="0">
                <a:latin typeface="+mj-lt"/>
              </a:rPr>
              <a:t>Kým				Mgr. </a:t>
            </a:r>
            <a:r>
              <a:rPr lang="cs-CZ" sz="1800" dirty="0" err="1" smtClean="0">
                <a:latin typeface="+mj-lt"/>
              </a:rPr>
              <a:t>Margitou</a:t>
            </a:r>
            <a:r>
              <a:rPr lang="cs-CZ" sz="1800" dirty="0" smtClean="0">
                <a:latin typeface="+mj-lt"/>
              </a:rPr>
              <a:t> Malou</a:t>
            </a:r>
          </a:p>
          <a:p>
            <a:pPr>
              <a:buNone/>
            </a:pPr>
            <a:r>
              <a:rPr lang="cs-CZ" sz="1800" smtClean="0">
                <a:latin typeface="+mj-lt"/>
              </a:rPr>
              <a:t>Ve třídě	</a:t>
            </a:r>
            <a:r>
              <a:rPr lang="cs-CZ" sz="1800" dirty="0" smtClean="0">
                <a:latin typeface="+mj-lt"/>
              </a:rPr>
              <a:t>	</a:t>
            </a:r>
            <a:r>
              <a:rPr lang="cs-CZ" sz="1800" smtClean="0">
                <a:latin typeface="+mj-lt"/>
              </a:rPr>
              <a:t>		V</a:t>
            </a:r>
            <a:r>
              <a:rPr lang="cs-CZ" sz="1800" dirty="0" smtClean="0">
                <a:latin typeface="+mj-lt"/>
              </a:rPr>
              <a:t>. B</a:t>
            </a:r>
          </a:p>
          <a:p>
            <a:pPr>
              <a:buNone/>
            </a:pPr>
            <a:r>
              <a:rPr lang="cs-CZ" sz="1800" dirty="0" smtClean="0">
                <a:latin typeface="+mj-lt"/>
              </a:rPr>
              <a:t>Zveřejněno			30. 11. 2011</a:t>
            </a:r>
            <a:endParaRPr lang="cs-CZ" sz="1800" dirty="0">
              <a:latin typeface="+mj-lt"/>
            </a:endParaRPr>
          </a:p>
        </p:txBody>
      </p:sp>
      <p:pic>
        <p:nvPicPr>
          <p:cNvPr id="4" name="Obrázek 1" descr="imagesCAVMW5B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4869160"/>
            <a:ext cx="4752528" cy="882392"/>
          </a:xfrm>
          <a:prstGeom prst="rect">
            <a:avLst/>
          </a:prstGeom>
          <a:noFill/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467544" y="260648"/>
            <a:ext cx="7920880" cy="777329"/>
          </a:xfrm>
          <a:prstGeom prst="rect">
            <a:avLst/>
          </a:prstGeom>
        </p:spPr>
        <p:txBody>
          <a:bodyPr anchor="ctr">
            <a:no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3200" b="1" smtClean="0">
                <a:solidFill>
                  <a:schemeClr val="accent3"/>
                </a:solidFill>
              </a:rPr>
              <a:t>Vzory podstatných jmen</a:t>
            </a:r>
            <a:r>
              <a:rPr lang="cs-CZ" sz="3200" b="1" dirty="0" smtClean="0">
                <a:solidFill>
                  <a:schemeClr val="accent3"/>
                </a:solidFill>
              </a:rPr>
              <a:t/>
            </a:r>
            <a:br>
              <a:rPr lang="cs-CZ" sz="3200" b="1" dirty="0" smtClean="0">
                <a:solidFill>
                  <a:schemeClr val="accent3"/>
                </a:solidFill>
              </a:rPr>
            </a:br>
            <a:r>
              <a:rPr lang="cs-CZ" sz="3200" b="1" dirty="0" smtClean="0">
                <a:solidFill>
                  <a:schemeClr val="accent3"/>
                </a:solidFill>
              </a:rPr>
              <a:t>- procvičování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2">
                  <a:satMod val="130000"/>
                </a:schemeClr>
              </a:solidFill>
              <a:effectLst>
                <a:outerShdw blurRad="50000" dist="30000" dir="5400000" algn="tl" rotWithShape="0">
                  <a:srgbClr val="000000">
                    <a:alpha val="3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404664"/>
            <a:ext cx="7851648" cy="923528"/>
          </a:xfrm>
        </p:spPr>
        <p:txBody>
          <a:bodyPr/>
          <a:lstStyle/>
          <a:p>
            <a:pPr algn="ctr"/>
            <a:r>
              <a:rPr lang="cs-CZ" b="1" smtClean="0"/>
              <a:t>Urči vzor:</a:t>
            </a:r>
            <a:endParaRPr lang="cs-CZ" b="1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772816"/>
            <a:ext cx="7854696" cy="720080"/>
          </a:xfrm>
        </p:spPr>
        <p:txBody>
          <a:bodyPr>
            <a:normAutofit/>
          </a:bodyPr>
          <a:lstStyle/>
          <a:p>
            <a:pPr algn="ctr"/>
            <a:r>
              <a:rPr lang="cs-CZ" sz="4000" b="1" smtClean="0">
                <a:solidFill>
                  <a:schemeClr val="tx1"/>
                </a:solidFill>
              </a:rPr>
              <a:t>v mrkv__</a:t>
            </a: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2411760" y="3501008"/>
            <a:ext cx="3168352" cy="720080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b) v růži</a:t>
            </a: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2411760" y="2924944"/>
            <a:ext cx="3096344" cy="648072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a) </a:t>
            </a:r>
            <a:r>
              <a:rPr lang="cs-CZ" sz="2600" smtClean="0"/>
              <a:t>v</a:t>
            </a: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písni</a:t>
            </a:r>
          </a:p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endParaRPr kumimoji="0" lang="cs-CZ" sz="26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2411760" y="4149080"/>
            <a:ext cx="3096344" cy="57606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c) v kosti</a:t>
            </a:r>
            <a:endParaRPr kumimoji="0" lang="cs-CZ" sz="26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139952" y="3861048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067944" y="2492896"/>
            <a:ext cx="86677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139952" y="3212976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836712"/>
            <a:ext cx="7851648" cy="923528"/>
          </a:xfrm>
        </p:spPr>
        <p:txBody>
          <a:bodyPr/>
          <a:lstStyle/>
          <a:p>
            <a:pPr algn="ctr"/>
            <a:r>
              <a:rPr lang="cs-CZ" b="1" smtClean="0"/>
              <a:t>Urči vzor:</a:t>
            </a:r>
            <a:endParaRPr lang="cs-CZ" b="1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3563888" y="3501008"/>
            <a:ext cx="3168352" cy="720080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b) na stavení  </a:t>
            </a: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3563888" y="2924944"/>
            <a:ext cx="3096344" cy="648072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a) na</a:t>
            </a:r>
            <a:r>
              <a:rPr kumimoji="0" lang="cs-CZ" sz="2600" b="0" i="0" u="none" strike="noStrike" kern="1200" cap="none" spc="0" normalizeH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moři</a:t>
            </a: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</a:p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endParaRPr kumimoji="0" lang="cs-CZ" sz="26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3563888" y="4149080"/>
            <a:ext cx="3096344" cy="57606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c) </a:t>
            </a:r>
            <a:r>
              <a:rPr lang="cs-CZ" sz="2600" smtClean="0"/>
              <a:t>n</a:t>
            </a: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</a:t>
            </a:r>
            <a:r>
              <a:rPr kumimoji="0" lang="cs-CZ" sz="2600" b="0" i="0" u="none" strike="noStrike" kern="1200" cap="none" spc="0" normalizeH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stroji</a:t>
            </a:r>
            <a:endParaRPr kumimoji="0" lang="cs-CZ" sz="26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724128" y="3789040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652120" y="2492896"/>
            <a:ext cx="86677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724128" y="3212976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Podnadpis 2"/>
          <p:cNvSpPr txBox="1">
            <a:spLocks/>
          </p:cNvSpPr>
          <p:nvPr/>
        </p:nvSpPr>
        <p:spPr>
          <a:xfrm>
            <a:off x="683568" y="1988840"/>
            <a:ext cx="7854696" cy="720080"/>
          </a:xfrm>
          <a:prstGeom prst="rect">
            <a:avLst/>
          </a:prstGeom>
        </p:spPr>
        <p:txBody>
          <a:bodyPr vert="horz" lIns="182880" tIns="0">
            <a:normAutofit/>
          </a:bodyPr>
          <a:lstStyle/>
          <a:p>
            <a:pPr marL="36576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lang="cs-CZ" sz="4000" b="1" smtClean="0"/>
              <a:t>na našem pol__</a:t>
            </a:r>
            <a:endParaRPr kumimoji="0" lang="cs-CZ" sz="4000" b="1" i="0" u="none" strike="noStrike" kern="1200" cap="none" spc="0" normalizeH="0" baseline="0" noProof="0" smtClean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836712"/>
            <a:ext cx="7851648" cy="923528"/>
          </a:xfrm>
        </p:spPr>
        <p:txBody>
          <a:bodyPr/>
          <a:lstStyle/>
          <a:p>
            <a:pPr algn="ctr"/>
            <a:r>
              <a:rPr lang="cs-CZ" b="1" smtClean="0"/>
              <a:t>Urči vzor:</a:t>
            </a:r>
            <a:endParaRPr lang="cs-CZ" b="1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988840"/>
            <a:ext cx="7854696" cy="720080"/>
          </a:xfrm>
        </p:spPr>
        <p:txBody>
          <a:bodyPr>
            <a:normAutofit/>
          </a:bodyPr>
          <a:lstStyle/>
          <a:p>
            <a:pPr lvl="0" algn="ctr">
              <a:buClr>
                <a:srgbClr val="F07F09"/>
              </a:buClr>
              <a:defRPr/>
            </a:pPr>
            <a:r>
              <a:rPr lang="cs-CZ" sz="4000" b="1" smtClean="0">
                <a:solidFill>
                  <a:schemeClr val="tx1"/>
                </a:solidFill>
              </a:rPr>
              <a:t>dám to psov__</a:t>
            </a: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2843808" y="3573016"/>
            <a:ext cx="3168352" cy="720080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b) </a:t>
            </a:r>
            <a:r>
              <a:rPr lang="cs-CZ" sz="2600" noProof="0" smtClean="0"/>
              <a:t>mužovi</a:t>
            </a:r>
            <a:endParaRPr kumimoji="0" lang="cs-CZ" sz="26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2843808" y="2996952"/>
            <a:ext cx="3096344" cy="648072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a) předsedovi </a:t>
            </a:r>
          </a:p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endParaRPr kumimoji="0" lang="cs-CZ" sz="26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2843808" y="4221088"/>
            <a:ext cx="3096344" cy="57606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c) </a:t>
            </a:r>
            <a:r>
              <a:rPr lang="cs-CZ" sz="2600" noProof="0" smtClean="0"/>
              <a:t>pánovi</a:t>
            </a:r>
            <a:endParaRPr kumimoji="0" lang="cs-CZ" sz="26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860032" y="2708920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283968" y="3933056"/>
            <a:ext cx="86677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283968" y="3284984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836712"/>
            <a:ext cx="7851648" cy="923528"/>
          </a:xfrm>
        </p:spPr>
        <p:txBody>
          <a:bodyPr/>
          <a:lstStyle/>
          <a:p>
            <a:pPr algn="ctr"/>
            <a:r>
              <a:rPr lang="cs-CZ" b="1" smtClean="0">
                <a:solidFill>
                  <a:schemeClr val="tx1"/>
                </a:solidFill>
              </a:rPr>
              <a:t>Urči vzor:</a:t>
            </a:r>
            <a:endParaRPr lang="cs-CZ" b="1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988840"/>
            <a:ext cx="7854696" cy="720080"/>
          </a:xfrm>
        </p:spPr>
        <p:txBody>
          <a:bodyPr>
            <a:normAutofit/>
          </a:bodyPr>
          <a:lstStyle/>
          <a:p>
            <a:pPr lvl="0" algn="ctr">
              <a:buClr>
                <a:srgbClr val="F07F09"/>
              </a:buClr>
              <a:defRPr/>
            </a:pPr>
            <a:r>
              <a:rPr lang="cs-CZ" sz="4000" b="1" smtClean="0">
                <a:solidFill>
                  <a:schemeClr val="tx1"/>
                </a:solidFill>
              </a:rPr>
              <a:t>patří mezi šelm__</a:t>
            </a: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2555776" y="3501008"/>
            <a:ext cx="3168352" cy="720080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b) </a:t>
            </a:r>
            <a:r>
              <a:rPr lang="cs-CZ" sz="2600" smtClean="0"/>
              <a:t>m</a:t>
            </a: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ezi ženy</a:t>
            </a: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2555776" y="2852936"/>
            <a:ext cx="3096344" cy="648072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a) </a:t>
            </a:r>
            <a:r>
              <a:rPr lang="cs-CZ" sz="2600" smtClean="0"/>
              <a:t>m</a:t>
            </a: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ezi kosti </a:t>
            </a:r>
          </a:p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endParaRPr kumimoji="0" lang="cs-CZ" sz="26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2555776" y="4149080"/>
            <a:ext cx="3096344" cy="57606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c) mezi</a:t>
            </a:r>
            <a:r>
              <a:rPr kumimoji="0" lang="cs-CZ" sz="2600" b="0" i="0" u="none" strike="noStrike" kern="1200" cap="none" spc="0" normalizeH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hrady</a:t>
            </a:r>
            <a:endParaRPr kumimoji="0" lang="cs-CZ" sz="26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355976" y="2492896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355976" y="3068960"/>
            <a:ext cx="86677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355976" y="3861048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836712"/>
            <a:ext cx="7851648" cy="923528"/>
          </a:xfrm>
        </p:spPr>
        <p:txBody>
          <a:bodyPr/>
          <a:lstStyle/>
          <a:p>
            <a:pPr algn="ctr"/>
            <a:r>
              <a:rPr lang="cs-CZ" b="1" smtClean="0">
                <a:solidFill>
                  <a:schemeClr val="tx1"/>
                </a:solidFill>
              </a:rPr>
              <a:t>Urči vzor: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988840"/>
            <a:ext cx="7854696" cy="720080"/>
          </a:xfrm>
        </p:spPr>
        <p:txBody>
          <a:bodyPr>
            <a:normAutofit/>
          </a:bodyPr>
          <a:lstStyle/>
          <a:p>
            <a:pPr algn="ctr"/>
            <a:r>
              <a:rPr lang="cs-CZ" sz="4000" b="1" smtClean="0">
                <a:solidFill>
                  <a:schemeClr val="tx1"/>
                </a:solidFill>
              </a:rPr>
              <a:t>s Francouz__</a:t>
            </a: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2843808" y="3501008"/>
            <a:ext cx="3168352" cy="720080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b) </a:t>
            </a:r>
            <a:r>
              <a:rPr lang="cs-CZ" sz="2600" noProof="0" smtClean="0"/>
              <a:t>s</a:t>
            </a:r>
            <a:r>
              <a:rPr lang="cs-CZ" sz="2600" smtClean="0"/>
              <a:t>e stroji</a:t>
            </a:r>
            <a:endParaRPr kumimoji="0" lang="cs-CZ" sz="26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2843808" y="2924944"/>
            <a:ext cx="3096344" cy="648072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a) s muži</a:t>
            </a:r>
          </a:p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endParaRPr kumimoji="0" lang="cs-CZ" sz="26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2843808" y="4149080"/>
            <a:ext cx="3096344" cy="57606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c) </a:t>
            </a:r>
            <a:r>
              <a:rPr lang="cs-CZ" sz="2600" smtClean="0"/>
              <a:t>s moři</a:t>
            </a:r>
            <a:endParaRPr kumimoji="0" lang="cs-CZ" sz="26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283968" y="3933056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211960" y="2420888"/>
            <a:ext cx="86677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283968" y="3212976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800" decel="100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2" grpId="0"/>
      <p:bldP spid="3" grpId="1"/>
      <p:bldP spid="4" grpId="0"/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836712"/>
            <a:ext cx="7851648" cy="923528"/>
          </a:xfrm>
        </p:spPr>
        <p:txBody>
          <a:bodyPr/>
          <a:lstStyle/>
          <a:p>
            <a:pPr algn="ctr"/>
            <a:r>
              <a:rPr lang="cs-CZ" b="1" smtClean="0">
                <a:solidFill>
                  <a:schemeClr val="tx1"/>
                </a:solidFill>
              </a:rPr>
              <a:t>Urči vzor: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988840"/>
            <a:ext cx="7854696" cy="720080"/>
          </a:xfrm>
        </p:spPr>
        <p:txBody>
          <a:bodyPr>
            <a:normAutofit/>
          </a:bodyPr>
          <a:lstStyle/>
          <a:p>
            <a:pPr algn="ctr"/>
            <a:r>
              <a:rPr lang="cs-CZ" sz="4000" b="1" smtClean="0">
                <a:solidFill>
                  <a:schemeClr val="tx1"/>
                </a:solidFill>
              </a:rPr>
              <a:t>holub_  přiletěli</a:t>
            </a: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2843808" y="3501008"/>
            <a:ext cx="3168352" cy="720080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b) páni </a:t>
            </a: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2843808" y="2924944"/>
            <a:ext cx="3096344" cy="648072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a) muži </a:t>
            </a:r>
          </a:p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endParaRPr kumimoji="0" lang="cs-CZ" sz="26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2843808" y="4149080"/>
            <a:ext cx="3096344" cy="57606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c) sousedi</a:t>
            </a:r>
            <a:endParaRPr kumimoji="0" lang="cs-CZ" sz="26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427984" y="2564904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427984" y="3068960"/>
            <a:ext cx="86677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499992" y="3861048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836712"/>
            <a:ext cx="7851648" cy="923528"/>
          </a:xfrm>
        </p:spPr>
        <p:txBody>
          <a:bodyPr/>
          <a:lstStyle/>
          <a:p>
            <a:pPr algn="ctr"/>
            <a:r>
              <a:rPr lang="cs-CZ" b="1" smtClean="0">
                <a:solidFill>
                  <a:schemeClr val="tx1"/>
                </a:solidFill>
              </a:rPr>
              <a:t>Urči vzor: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988840"/>
            <a:ext cx="7854696" cy="720080"/>
          </a:xfrm>
        </p:spPr>
        <p:txBody>
          <a:bodyPr>
            <a:normAutofit/>
          </a:bodyPr>
          <a:lstStyle/>
          <a:p>
            <a:pPr algn="ctr"/>
            <a:r>
              <a:rPr lang="cs-CZ" sz="4000" b="1" smtClean="0">
                <a:solidFill>
                  <a:schemeClr val="tx1"/>
                </a:solidFill>
              </a:rPr>
              <a:t>silnější otřes__</a:t>
            </a: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2843808" y="3501008"/>
            <a:ext cx="3168352" cy="720080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b) městy</a:t>
            </a: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2843808" y="2924944"/>
            <a:ext cx="3096344" cy="648072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a) hrady</a:t>
            </a:r>
          </a:p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endParaRPr kumimoji="0" lang="cs-CZ" sz="26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2843808" y="4149080"/>
            <a:ext cx="3096344" cy="57606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c) stroji</a:t>
            </a:r>
            <a:endParaRPr kumimoji="0" lang="cs-CZ" sz="26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860032" y="3861048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788024" y="2492896"/>
            <a:ext cx="86677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860032" y="3284984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800" decel="100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836712"/>
            <a:ext cx="7851648" cy="923528"/>
          </a:xfrm>
        </p:spPr>
        <p:txBody>
          <a:bodyPr/>
          <a:lstStyle/>
          <a:p>
            <a:pPr algn="ctr"/>
            <a:r>
              <a:rPr lang="cs-CZ" b="1" smtClean="0">
                <a:solidFill>
                  <a:schemeClr val="tx1"/>
                </a:solidFill>
              </a:rPr>
              <a:t>Urči vzor: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988840"/>
            <a:ext cx="7854696" cy="720080"/>
          </a:xfrm>
        </p:spPr>
        <p:txBody>
          <a:bodyPr>
            <a:normAutofit/>
          </a:bodyPr>
          <a:lstStyle/>
          <a:p>
            <a:pPr lvl="0" algn="ctr">
              <a:buClr>
                <a:srgbClr val="F07F09"/>
              </a:buClr>
              <a:defRPr/>
            </a:pPr>
            <a:r>
              <a:rPr lang="cs-CZ" sz="4000" b="1" smtClean="0">
                <a:solidFill>
                  <a:schemeClr val="tx1"/>
                </a:solidFill>
              </a:rPr>
              <a:t>v konv__  s vodou</a:t>
            </a: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3347864" y="3501008"/>
            <a:ext cx="3888432" cy="720080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b) v</a:t>
            </a:r>
            <a:r>
              <a:rPr kumimoji="0" lang="cs-CZ" sz="2600" b="0" i="0" u="none" strike="noStrike" kern="1200" cap="none" spc="0" normalizeH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růži</a:t>
            </a:r>
            <a:endParaRPr kumimoji="0" lang="cs-CZ" sz="26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3347864" y="2924944"/>
            <a:ext cx="3096344" cy="648072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a) v písni</a:t>
            </a:r>
          </a:p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endParaRPr kumimoji="0" lang="cs-CZ" sz="26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3347864" y="4149080"/>
            <a:ext cx="3096344" cy="57606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c) </a:t>
            </a:r>
            <a:r>
              <a:rPr lang="cs-CZ" sz="2600" noProof="0" smtClean="0"/>
              <a:t>v kosti</a:t>
            </a:r>
            <a:endParaRPr kumimoji="0" lang="cs-CZ" sz="26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652120" y="3861048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580112" y="2492896"/>
            <a:ext cx="86677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652120" y="3212976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836712"/>
            <a:ext cx="7851648" cy="923528"/>
          </a:xfrm>
        </p:spPr>
        <p:txBody>
          <a:bodyPr/>
          <a:lstStyle/>
          <a:p>
            <a:pPr algn="ctr"/>
            <a:r>
              <a:rPr lang="cs-CZ" b="1" smtClean="0">
                <a:solidFill>
                  <a:schemeClr val="tx1"/>
                </a:solidFill>
              </a:rPr>
              <a:t>Urči vzor: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988840"/>
            <a:ext cx="7854696" cy="720080"/>
          </a:xfrm>
        </p:spPr>
        <p:txBody>
          <a:bodyPr>
            <a:normAutofit/>
          </a:bodyPr>
          <a:lstStyle/>
          <a:p>
            <a:pPr lvl="0" algn="ctr">
              <a:buClr>
                <a:srgbClr val="F07F09"/>
              </a:buClr>
              <a:defRPr/>
            </a:pPr>
            <a:r>
              <a:rPr lang="cs-CZ" sz="4000" b="1" smtClean="0">
                <a:solidFill>
                  <a:schemeClr val="tx1"/>
                </a:solidFill>
              </a:rPr>
              <a:t>ředitelství škol__</a:t>
            </a: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3707904" y="3501008"/>
            <a:ext cx="3168352" cy="720080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>
              <a:spcBef>
                <a:spcPct val="20000"/>
              </a:spcBef>
              <a:buClr>
                <a:schemeClr val="accent3"/>
              </a:buClr>
              <a:buSzPct val="95000"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b) </a:t>
            </a:r>
            <a:r>
              <a:rPr lang="cs-CZ" sz="2600" noProof="0" smtClean="0"/>
              <a:t>ženy</a:t>
            </a:r>
            <a:endParaRPr kumimoji="0" lang="cs-CZ" sz="26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3707904" y="2924944"/>
            <a:ext cx="3096344" cy="648072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a) kosti </a:t>
            </a:r>
          </a:p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endParaRPr kumimoji="0" lang="cs-CZ" sz="26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3707904" y="4149080"/>
            <a:ext cx="3096344" cy="57606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c) předsedy</a:t>
            </a:r>
            <a:endParaRPr kumimoji="0" lang="cs-CZ" sz="26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724128" y="2492896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724128" y="2996952"/>
            <a:ext cx="86677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868144" y="3861048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836712"/>
            <a:ext cx="7851648" cy="923528"/>
          </a:xfrm>
        </p:spPr>
        <p:txBody>
          <a:bodyPr/>
          <a:lstStyle/>
          <a:p>
            <a:pPr algn="ctr"/>
            <a:r>
              <a:rPr lang="cs-CZ" b="1" smtClean="0">
                <a:solidFill>
                  <a:schemeClr val="tx1"/>
                </a:solidFill>
              </a:rPr>
              <a:t>Urči vzor: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988840"/>
            <a:ext cx="7854696" cy="720080"/>
          </a:xfrm>
        </p:spPr>
        <p:txBody>
          <a:bodyPr>
            <a:normAutofit/>
          </a:bodyPr>
          <a:lstStyle/>
          <a:p>
            <a:pPr lvl="0" algn="ctr">
              <a:buClr>
                <a:srgbClr val="F07F09"/>
              </a:buClr>
              <a:defRPr/>
            </a:pPr>
            <a:r>
              <a:rPr lang="cs-CZ" sz="4000" b="1" smtClean="0">
                <a:solidFill>
                  <a:schemeClr val="tx1"/>
                </a:solidFill>
              </a:rPr>
              <a:t>nadměrné velikost__</a:t>
            </a: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2987824" y="3501008"/>
            <a:ext cx="3168352" cy="720080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b) moři</a:t>
            </a: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2987824" y="2924944"/>
            <a:ext cx="3096344" cy="648072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a) kosti</a:t>
            </a:r>
          </a:p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endParaRPr kumimoji="0" lang="cs-CZ" sz="26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2987824" y="4149080"/>
            <a:ext cx="3096344" cy="57606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c) písni</a:t>
            </a:r>
            <a:endParaRPr kumimoji="0" lang="cs-CZ" sz="26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283968" y="3933056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211960" y="2492896"/>
            <a:ext cx="86677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283968" y="3212976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800" decel="100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836712"/>
            <a:ext cx="7851648" cy="923528"/>
          </a:xfrm>
        </p:spPr>
        <p:txBody>
          <a:bodyPr/>
          <a:lstStyle/>
          <a:p>
            <a:pPr algn="ctr"/>
            <a:r>
              <a:rPr lang="cs-CZ" b="1" smtClean="0">
                <a:solidFill>
                  <a:schemeClr val="tx1"/>
                </a:solidFill>
              </a:rPr>
              <a:t>Urči vzor: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988840"/>
            <a:ext cx="7854696" cy="720080"/>
          </a:xfrm>
        </p:spPr>
        <p:txBody>
          <a:bodyPr>
            <a:normAutofit/>
          </a:bodyPr>
          <a:lstStyle/>
          <a:p>
            <a:pPr lvl="0" algn="ctr">
              <a:buClr>
                <a:srgbClr val="F07F09"/>
              </a:buClr>
              <a:defRPr/>
            </a:pPr>
            <a:r>
              <a:rPr lang="cs-CZ" sz="4000" b="1" smtClean="0">
                <a:solidFill>
                  <a:schemeClr val="tx1"/>
                </a:solidFill>
              </a:rPr>
              <a:t>S  pohádkovými  čaroděj__</a:t>
            </a: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2123728" y="3429000"/>
            <a:ext cx="3168352" cy="720080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b) stroji</a:t>
            </a: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2123728" y="2852936"/>
            <a:ext cx="3096344" cy="648072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a) páni </a:t>
            </a:r>
          </a:p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endParaRPr kumimoji="0" lang="cs-CZ" sz="26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2123728" y="4077072"/>
            <a:ext cx="3096344" cy="57606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c) muži</a:t>
            </a:r>
            <a:endParaRPr kumimoji="0" lang="cs-CZ" sz="26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491880" y="2492896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491880" y="3717032"/>
            <a:ext cx="86677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563888" y="3140968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836712"/>
            <a:ext cx="7851648" cy="923528"/>
          </a:xfrm>
        </p:spPr>
        <p:txBody>
          <a:bodyPr/>
          <a:lstStyle/>
          <a:p>
            <a:pPr algn="ctr"/>
            <a:r>
              <a:rPr lang="cs-CZ" b="1" smtClean="0">
                <a:solidFill>
                  <a:schemeClr val="tx1"/>
                </a:solidFill>
              </a:rPr>
              <a:t>Urči vzor: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772816"/>
            <a:ext cx="7854696" cy="720080"/>
          </a:xfrm>
        </p:spPr>
        <p:txBody>
          <a:bodyPr>
            <a:noAutofit/>
          </a:bodyPr>
          <a:lstStyle/>
          <a:p>
            <a:pPr lvl="0" algn="ctr">
              <a:buClr>
                <a:srgbClr val="F07F09"/>
              </a:buClr>
              <a:defRPr/>
            </a:pPr>
            <a:r>
              <a:rPr lang="cs-CZ" sz="4000" b="1" smtClean="0">
                <a:solidFill>
                  <a:schemeClr val="tx1"/>
                </a:solidFill>
              </a:rPr>
              <a:t>na železnic__</a:t>
            </a: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15</a:t>
            </a:fld>
            <a:endParaRPr lang="cs-CZ"/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2843808" y="3501008"/>
            <a:ext cx="3168352" cy="720080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b) moři</a:t>
            </a: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2843808" y="2924944"/>
            <a:ext cx="3096344" cy="648072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a) růži</a:t>
            </a:r>
          </a:p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endParaRPr kumimoji="0" lang="cs-CZ" sz="26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2843808" y="4149080"/>
            <a:ext cx="3096344" cy="57606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c) kosti</a:t>
            </a:r>
            <a:endParaRPr kumimoji="0" lang="cs-CZ" sz="26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004048" y="3861048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932040" y="2420888"/>
            <a:ext cx="86677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004048" y="3212976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800" decel="100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836712"/>
            <a:ext cx="7851648" cy="923528"/>
          </a:xfrm>
        </p:spPr>
        <p:txBody>
          <a:bodyPr/>
          <a:lstStyle/>
          <a:p>
            <a:pPr algn="ctr"/>
            <a:r>
              <a:rPr lang="cs-CZ" b="1" smtClean="0">
                <a:solidFill>
                  <a:schemeClr val="tx1"/>
                </a:solidFill>
              </a:rPr>
              <a:t>Urči vzor: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988840"/>
            <a:ext cx="7854696" cy="720080"/>
          </a:xfrm>
        </p:spPr>
        <p:txBody>
          <a:bodyPr>
            <a:normAutofit/>
          </a:bodyPr>
          <a:lstStyle/>
          <a:p>
            <a:pPr lvl="0" algn="ctr">
              <a:buClr>
                <a:srgbClr val="F07F09"/>
              </a:buClr>
              <a:defRPr/>
            </a:pPr>
            <a:r>
              <a:rPr lang="cs-CZ" sz="4000" b="1" smtClean="0">
                <a:solidFill>
                  <a:schemeClr val="tx1"/>
                </a:solidFill>
              </a:rPr>
              <a:t>z čerstvých  broskv__</a:t>
            </a: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16</a:t>
            </a:fld>
            <a:endParaRPr lang="cs-CZ"/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2699792" y="3501008"/>
            <a:ext cx="3672408" cy="720080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b) </a:t>
            </a:r>
            <a:r>
              <a:rPr lang="cs-CZ" sz="2600" smtClean="0"/>
              <a:t>růží</a:t>
            </a:r>
            <a:endParaRPr kumimoji="0" lang="cs-CZ" sz="26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2699792" y="2924944"/>
            <a:ext cx="3096344" cy="648072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a) kostí</a:t>
            </a:r>
          </a:p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endParaRPr kumimoji="0" lang="cs-CZ" sz="26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2699792" y="4149080"/>
            <a:ext cx="4032448" cy="57606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c) písní</a:t>
            </a:r>
            <a:endParaRPr kumimoji="0" lang="cs-CZ" sz="26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779912" y="2564904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779912" y="3789040"/>
            <a:ext cx="86677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851920" y="3212976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836712"/>
            <a:ext cx="7851648" cy="923528"/>
          </a:xfrm>
        </p:spPr>
        <p:txBody>
          <a:bodyPr/>
          <a:lstStyle/>
          <a:p>
            <a:pPr algn="ctr"/>
            <a:r>
              <a:rPr lang="cs-CZ" b="1" smtClean="0">
                <a:solidFill>
                  <a:schemeClr val="tx1"/>
                </a:solidFill>
              </a:rPr>
              <a:t>Urči vzor: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988840"/>
            <a:ext cx="7854696" cy="720080"/>
          </a:xfrm>
        </p:spPr>
        <p:txBody>
          <a:bodyPr>
            <a:normAutofit/>
          </a:bodyPr>
          <a:lstStyle/>
          <a:p>
            <a:pPr lvl="0" algn="ctr">
              <a:buClr>
                <a:srgbClr val="F07F09"/>
              </a:buClr>
              <a:defRPr/>
            </a:pPr>
            <a:r>
              <a:rPr lang="cs-CZ" sz="4000" b="1" smtClean="0">
                <a:solidFill>
                  <a:schemeClr val="tx1"/>
                </a:solidFill>
              </a:rPr>
              <a:t>jdeme na houb__</a:t>
            </a: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17</a:t>
            </a:fld>
            <a:endParaRPr lang="cs-CZ"/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2915816" y="3501008"/>
            <a:ext cx="6192688" cy="720080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b) kosti</a:t>
            </a: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2915816" y="2924944"/>
            <a:ext cx="7560840" cy="648072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a) </a:t>
            </a:r>
            <a:r>
              <a:rPr lang="cs-CZ" sz="2600" smtClean="0"/>
              <a:t>hrady</a:t>
            </a:r>
            <a:endParaRPr kumimoji="0" lang="cs-CZ" sz="26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endParaRPr kumimoji="0" lang="cs-CZ" sz="26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2915816" y="4149080"/>
            <a:ext cx="6336704" cy="57606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c) ženy</a:t>
            </a:r>
            <a:endParaRPr kumimoji="0" lang="cs-CZ" sz="26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139952" y="2564904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139952" y="3717032"/>
            <a:ext cx="86677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139952" y="3140968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836712"/>
            <a:ext cx="7851648" cy="923528"/>
          </a:xfrm>
        </p:spPr>
        <p:txBody>
          <a:bodyPr/>
          <a:lstStyle/>
          <a:p>
            <a:pPr algn="ctr"/>
            <a:r>
              <a:rPr lang="cs-CZ" b="1" smtClean="0">
                <a:solidFill>
                  <a:schemeClr val="tx1"/>
                </a:solidFill>
              </a:rPr>
              <a:t>Urči vzor: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988840"/>
            <a:ext cx="7854696" cy="720080"/>
          </a:xfrm>
        </p:spPr>
        <p:txBody>
          <a:bodyPr>
            <a:normAutofit/>
          </a:bodyPr>
          <a:lstStyle/>
          <a:p>
            <a:pPr lvl="0" algn="ctr">
              <a:buClr>
                <a:srgbClr val="F07F09"/>
              </a:buClr>
              <a:defRPr/>
            </a:pPr>
            <a:r>
              <a:rPr lang="cs-CZ" sz="4000" b="1" smtClean="0">
                <a:solidFill>
                  <a:schemeClr val="tx1"/>
                </a:solidFill>
              </a:rPr>
              <a:t>lovili  červ__</a:t>
            </a: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18</a:t>
            </a:fld>
            <a:endParaRPr lang="cs-CZ"/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2843808" y="3501008"/>
            <a:ext cx="4320480" cy="720080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b) hrady</a:t>
            </a: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2843808" y="2924944"/>
            <a:ext cx="3096344" cy="648072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a) pány</a:t>
            </a:r>
          </a:p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2843808" y="4149080"/>
            <a:ext cx="3096344" cy="57606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c) ženy</a:t>
            </a:r>
            <a:endParaRPr kumimoji="0" lang="cs-CZ" sz="26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995936" y="3861048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923928" y="2420888"/>
            <a:ext cx="86677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995936" y="3212976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800" decel="100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836712"/>
            <a:ext cx="7851648" cy="923528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DOPLŇ: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988840"/>
            <a:ext cx="7854696" cy="720080"/>
          </a:xfrm>
        </p:spPr>
        <p:txBody>
          <a:bodyPr>
            <a:normAutofit/>
          </a:bodyPr>
          <a:lstStyle/>
          <a:p>
            <a:pPr lvl="0" algn="ctr">
              <a:buClr>
                <a:srgbClr val="F07F09"/>
              </a:buClr>
              <a:defRPr/>
            </a:pPr>
            <a:r>
              <a:rPr lang="cs-CZ" sz="2800" b="1" dirty="0" smtClean="0">
                <a:solidFill>
                  <a:schemeClr val="tx1">
                    <a:lumMod val="95000"/>
                  </a:schemeClr>
                </a:solidFill>
              </a:rPr>
              <a:t>sladkovodní ryb__</a:t>
            </a: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19</a:t>
            </a:fld>
            <a:endParaRPr lang="cs-CZ"/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2843808" y="3501008"/>
            <a:ext cx="4320480" cy="720080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b) í</a:t>
            </a: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2843808" y="2924944"/>
            <a:ext cx="3096344" cy="648072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) y </a:t>
            </a: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2843808" y="4149080"/>
            <a:ext cx="3096344" cy="57606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c) i</a:t>
            </a:r>
            <a:endParaRPr kumimoji="0" lang="cs-CZ" sz="26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707904" y="3861048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635896" y="2492896"/>
            <a:ext cx="86677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707904" y="3284984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800" decel="100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Obrázky: 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20264769-77EF-4CD0-90DE-F7D7F2D423C4}" type="slidenum">
              <a:rPr lang="cs-CZ" smtClean="0"/>
              <a:pPr/>
              <a:t>20</a:t>
            </a:fld>
            <a:endParaRPr lang="cs-CZ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241</TotalTime>
  <Words>343</Words>
  <Application>Microsoft Office PowerPoint</Application>
  <PresentationFormat>Předvádění na obrazovce (4:3)</PresentationFormat>
  <Paragraphs>128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Medián</vt:lpstr>
      <vt:lpstr>Identifikátor materiálu: III/2-1/10 Vzory podstatných jmen- procvičování</vt:lpstr>
      <vt:lpstr>Snímek 2</vt:lpstr>
      <vt:lpstr>Snímek 3</vt:lpstr>
      <vt:lpstr>Urči vzor:</vt:lpstr>
      <vt:lpstr>Urči vzor:</vt:lpstr>
      <vt:lpstr>Urči vzor:</vt:lpstr>
      <vt:lpstr>Urči vzor:</vt:lpstr>
      <vt:lpstr>Urči vzor:</vt:lpstr>
      <vt:lpstr>Urči vzor:</vt:lpstr>
      <vt:lpstr>Urči vzor:</vt:lpstr>
      <vt:lpstr>Urči vzor:</vt:lpstr>
      <vt:lpstr>Urči vzor:</vt:lpstr>
      <vt:lpstr>Urči vzor:</vt:lpstr>
      <vt:lpstr>Urči vzor:</vt:lpstr>
      <vt:lpstr>Urči vzor:</vt:lpstr>
      <vt:lpstr>Urči vzor:</vt:lpstr>
      <vt:lpstr>Urči vzor:</vt:lpstr>
      <vt:lpstr>Urči vzor:</vt:lpstr>
      <vt:lpstr>DOPLŇ:</vt:lpstr>
      <vt:lpstr>Snímek 20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Česká republika - kvíz</dc:title>
  <cp:lastModifiedBy>Dum</cp:lastModifiedBy>
  <cp:revision>138</cp:revision>
  <dcterms:modified xsi:type="dcterms:W3CDTF">2012-05-10T05:25:25Z</dcterms:modified>
</cp:coreProperties>
</file>